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5"/>
  </p:sldMasterIdLst>
  <p:notesMasterIdLst>
    <p:notesMasterId r:id="rId16"/>
  </p:notesMasterIdLst>
  <p:handoutMasterIdLst>
    <p:handoutMasterId r:id="rId17"/>
  </p:handoutMasterIdLst>
  <p:sldIdLst>
    <p:sldId id="262" r:id="rId6"/>
    <p:sldId id="263" r:id="rId7"/>
    <p:sldId id="267" r:id="rId8"/>
    <p:sldId id="270" r:id="rId9"/>
    <p:sldId id="324" r:id="rId10"/>
    <p:sldId id="317" r:id="rId11"/>
    <p:sldId id="309" r:id="rId12"/>
    <p:sldId id="322" r:id="rId13"/>
    <p:sldId id="320" r:id="rId14"/>
    <p:sldId id="323" r:id="rId1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D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323" autoAdjust="0"/>
    <p:restoredTop sz="66957" autoAdjust="0"/>
  </p:normalViewPr>
  <p:slideViewPr>
    <p:cSldViewPr snapToGrid="0">
      <p:cViewPr varScale="1">
        <p:scale>
          <a:sx n="82" d="100"/>
          <a:sy n="82" d="100"/>
        </p:scale>
        <p:origin x="60" y="5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7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212A87-B7AF-4477-B84C-918CACEF193D}" type="datetimeFigureOut">
              <a:rPr lang="en-US" smtClean="0"/>
              <a:t>8/3/2016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D8038D-FC77-43BA-8B90-E2C15D5F94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1549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2" tIns="46587" rIns="93172" bIns="4658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2" tIns="46587" rIns="93172" bIns="46587" rtlCol="0"/>
          <a:lstStyle>
            <a:lvl1pPr algn="r">
              <a:defRPr sz="1200"/>
            </a:lvl1pPr>
          </a:lstStyle>
          <a:p>
            <a:fld id="{1D541DEE-EFAA-469C-9AF5-A8B5BEC6D9E0}" type="datetimeFigureOut">
              <a:rPr lang="en-US" smtClean="0"/>
              <a:t>8/3/2016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2" tIns="46587" rIns="93172" bIns="4658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2" tIns="46587" rIns="93172" bIns="4658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3"/>
          </a:xfrm>
          <a:prstGeom prst="rect">
            <a:avLst/>
          </a:prstGeom>
        </p:spPr>
        <p:txBody>
          <a:bodyPr vert="horz" lIns="93172" tIns="46587" rIns="93172" bIns="4658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6433"/>
          </a:xfrm>
          <a:prstGeom prst="rect">
            <a:avLst/>
          </a:prstGeom>
        </p:spPr>
        <p:txBody>
          <a:bodyPr vert="horz" lIns="93172" tIns="46587" rIns="93172" bIns="46587" rtlCol="0" anchor="b"/>
          <a:lstStyle>
            <a:lvl1pPr algn="r">
              <a:defRPr sz="1200"/>
            </a:lvl1pPr>
          </a:lstStyle>
          <a:p>
            <a:fld id="{C872CEA8-7738-4FB1-9D0F-1DEBF78C8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6525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72CEA8-7738-4FB1-9D0F-1DEBF78C89D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5518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72CEA8-7738-4FB1-9D0F-1DEBF78C89D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968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938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851" y="1388986"/>
            <a:ext cx="11565228" cy="471873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0" y="0"/>
            <a:ext cx="12192000" cy="1188720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1315" y="137160"/>
            <a:ext cx="2220685" cy="914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071419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TextBox 5"/>
          <p:cNvSpPr txBox="1"/>
          <p:nvPr userDrawn="1"/>
        </p:nvSpPr>
        <p:spPr>
          <a:xfrm>
            <a:off x="0" y="-2"/>
            <a:ext cx="12192000" cy="1280160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8533" y="108825"/>
            <a:ext cx="2442754" cy="1005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25110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102482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Lucida Bright" panose="02040602050505020304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Lucida Bright" panose="02040602050505020304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panose="02070309020205020404" pitchFamily="49" charset="0"/>
        <a:buChar char="o"/>
        <a:defRPr sz="2400" kern="1200">
          <a:solidFill>
            <a:schemeClr val="tx1"/>
          </a:solidFill>
          <a:latin typeface="Lucida Bright" panose="020406020505050203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Lucida Bright" panose="020406020505050203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ucida Bright" panose="020406020505050203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ucida Bright" panose="0204060205050502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 noGrp="1"/>
          </p:cNvSpPr>
          <p:nvPr>
            <p:ph type="ctrTitle"/>
          </p:nvPr>
        </p:nvSpPr>
        <p:spPr>
          <a:xfrm>
            <a:off x="1735015" y="4463316"/>
            <a:ext cx="9766343" cy="18097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400" b="1" i="1" dirty="0" smtClean="0">
                <a:solidFill>
                  <a:schemeClr val="accent3"/>
                </a:solidFill>
                <a:latin typeface="Lucida Bright" panose="02040602050505020304" pitchFamily="18" charset="0"/>
              </a:rPr>
              <a:t>FY 2016 Village of Pinehurst</a:t>
            </a:r>
          </a:p>
          <a:p>
            <a:pPr algn="r"/>
            <a:r>
              <a:rPr lang="en-US" sz="4400" b="1" i="1" dirty="0" smtClean="0">
                <a:solidFill>
                  <a:schemeClr val="accent3"/>
                </a:solidFill>
                <a:latin typeface="Lucida Bright" panose="02040602050505020304" pitchFamily="18" charset="0"/>
              </a:rPr>
              <a:t>Strategic Plan Status Update</a:t>
            </a:r>
            <a:br>
              <a:rPr lang="en-US" sz="4400" b="1" i="1" dirty="0" smtClean="0">
                <a:solidFill>
                  <a:schemeClr val="accent3"/>
                </a:solidFill>
                <a:latin typeface="Lucida Bright" panose="02040602050505020304" pitchFamily="18" charset="0"/>
              </a:rPr>
            </a:br>
            <a:r>
              <a:rPr lang="en-US" sz="3200" b="1" i="1" dirty="0" smtClean="0">
                <a:solidFill>
                  <a:schemeClr val="accent3"/>
                </a:solidFill>
              </a:rPr>
              <a:t>As of June 30, 2016</a:t>
            </a:r>
            <a:endParaRPr lang="en-US" sz="3600" b="1" i="1" dirty="0">
              <a:solidFill>
                <a:schemeClr val="accent3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276" y="877766"/>
            <a:ext cx="4551484" cy="303432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555" y="1195754"/>
            <a:ext cx="4105211" cy="216510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61599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88501" y="1524000"/>
            <a:ext cx="11111578" cy="462500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600" b="1" i="1" dirty="0" smtClean="0">
              <a:solidFill>
                <a:schemeClr val="accent3"/>
              </a:solidFill>
            </a:endParaRPr>
          </a:p>
          <a:p>
            <a:pPr marL="0" indent="0">
              <a:buNone/>
            </a:pPr>
            <a:endParaRPr lang="en-US" sz="600" b="1" i="1" dirty="0">
              <a:solidFill>
                <a:schemeClr val="accent3"/>
              </a:solidFill>
            </a:endParaRPr>
          </a:p>
          <a:p>
            <a:pPr marL="0" indent="0">
              <a:buNone/>
            </a:pPr>
            <a:endParaRPr lang="en-US" sz="600" b="1" i="1" dirty="0">
              <a:solidFill>
                <a:schemeClr val="accent3"/>
              </a:solidFill>
            </a:endParaRPr>
          </a:p>
          <a:p>
            <a:pPr marL="0" indent="0">
              <a:buNone/>
            </a:pPr>
            <a:endParaRPr lang="en-US" sz="3200" b="1" i="1" dirty="0" smtClean="0">
              <a:solidFill>
                <a:schemeClr val="accent3"/>
              </a:solidFill>
            </a:endParaRPr>
          </a:p>
          <a:p>
            <a:pPr marL="0" indent="0">
              <a:buNone/>
            </a:pPr>
            <a:endParaRPr lang="en-US" sz="3200" b="1" i="1" dirty="0">
              <a:solidFill>
                <a:schemeClr val="accent3"/>
              </a:solidFill>
            </a:endParaRPr>
          </a:p>
          <a:p>
            <a:pPr marL="0" indent="0">
              <a:buNone/>
              <a:tabLst>
                <a:tab pos="10972800" algn="r"/>
              </a:tabLst>
            </a:pPr>
            <a:endParaRPr lang="en-US" sz="3200" b="1" i="1" dirty="0">
              <a:solidFill>
                <a:schemeClr val="accent3"/>
              </a:solidFill>
            </a:endParaRPr>
          </a:p>
          <a:p>
            <a:pPr marL="0" indent="0">
              <a:buNone/>
            </a:pPr>
            <a:endParaRPr lang="en-US" sz="11500" dirty="0">
              <a:solidFill>
                <a:schemeClr val="accent3"/>
              </a:solidFill>
            </a:endParaRPr>
          </a:p>
          <a:p>
            <a:pPr marL="0" indent="0">
              <a:buNone/>
            </a:pPr>
            <a:endParaRPr lang="en-US" b="1" i="1" dirty="0" smtClean="0">
              <a:solidFill>
                <a:schemeClr val="accent3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7078" y="225287"/>
            <a:ext cx="112378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chemeClr val="accent6"/>
                </a:solidFill>
                <a:latin typeface="Lucida Bright" panose="02040602050505020304" pitchFamily="18" charset="0"/>
              </a:rPr>
              <a:t>FY </a:t>
            </a:r>
            <a:r>
              <a:rPr lang="en-US" sz="2000" i="1" dirty="0" smtClean="0">
                <a:solidFill>
                  <a:schemeClr val="accent6"/>
                </a:solidFill>
                <a:latin typeface="Lucida Bright" panose="02040602050505020304" pitchFamily="18" charset="0"/>
              </a:rPr>
              <a:t>2016 </a:t>
            </a:r>
            <a:r>
              <a:rPr lang="en-US" sz="2000" i="1" dirty="0">
                <a:solidFill>
                  <a:schemeClr val="accent6"/>
                </a:solidFill>
                <a:latin typeface="Lucida Bright" panose="02040602050505020304" pitchFamily="18" charset="0"/>
              </a:rPr>
              <a:t>Strategic Plan Status Update</a:t>
            </a:r>
          </a:p>
          <a:p>
            <a:r>
              <a:rPr lang="en-US" sz="2000" i="1" dirty="0">
                <a:solidFill>
                  <a:schemeClr val="accent6"/>
                </a:solidFill>
                <a:latin typeface="Lucida Bright" panose="02040602050505020304" pitchFamily="18" charset="0"/>
              </a:rPr>
              <a:t>Strategic Initiatives Completed in FY 2016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1533903"/>
              </p:ext>
            </p:extLst>
          </p:nvPr>
        </p:nvGraphicFramePr>
        <p:xfrm>
          <a:off x="518160" y="1422803"/>
          <a:ext cx="11155680" cy="4815840"/>
        </p:xfrm>
        <a:graphic>
          <a:graphicData uri="http://schemas.openxmlformats.org/drawingml/2006/table">
            <a:tbl>
              <a:tblPr/>
              <a:tblGrid>
                <a:gridCol w="1554480"/>
                <a:gridCol w="3200400"/>
                <a:gridCol w="6400800"/>
              </a:tblGrid>
              <a:tr h="4572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kern="1200" dirty="0" smtClean="0">
                          <a:solidFill>
                            <a:schemeClr val="accent6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Goal</a:t>
                      </a:r>
                      <a:endParaRPr lang="en-US" sz="1800" b="1" i="0" u="none" strike="noStrike" kern="1200" dirty="0">
                        <a:solidFill>
                          <a:schemeClr val="accent6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kern="1200" dirty="0" smtClean="0">
                          <a:solidFill>
                            <a:schemeClr val="accent6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Strategic Objective</a:t>
                      </a:r>
                      <a:endParaRPr lang="en-US" sz="1800" b="1" i="0" u="none" strike="noStrike" kern="1200" dirty="0">
                        <a:solidFill>
                          <a:schemeClr val="accent6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kern="1200" dirty="0" smtClean="0">
                          <a:solidFill>
                            <a:schemeClr val="accent6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Initiative</a:t>
                      </a:r>
                      <a:r>
                        <a:rPr lang="en-US" sz="1800" b="1" i="0" u="none" strike="noStrike" kern="1200" baseline="0" dirty="0" smtClean="0">
                          <a:solidFill>
                            <a:schemeClr val="accent6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 Action Plan (I</a:t>
                      </a:r>
                      <a:r>
                        <a:rPr lang="en-US" sz="1800" b="1" i="0" u="none" strike="noStrike" kern="1200" dirty="0" smtClean="0">
                          <a:solidFill>
                            <a:schemeClr val="accent6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AP)</a:t>
                      </a:r>
                      <a:endParaRPr lang="en-US" sz="1800" b="1" i="0" u="none" strike="noStrike" kern="1200" dirty="0">
                        <a:solidFill>
                          <a:schemeClr val="accent6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Professionally Manage a High Performing Organization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Generate collaborative solutions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Identify key partners and assign a Council liaison to each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partner (PY carryforward)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Leverage technology to enhance Village operations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Increase capability to secure and monitor the Village computer network for legal compliance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Redesign Village website to add more functionality and integrate it with a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mobile app (PY carryforward)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 rowSpan="4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Recruit and develop a skilled and diverse workforce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Recruit, train, engage, and reward volunteers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Develop a </a:t>
                      </a:r>
                      <a:r>
                        <a:rPr lang="en-US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comprehensive </a:t>
                      </a:r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volunteer reward and recognition </a:t>
                      </a:r>
                      <a:r>
                        <a:rPr lang="en-US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program (PY carryforward)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 vMerge="1">
                  <a:txBody>
                    <a:bodyPr/>
                    <a:lstStyle/>
                    <a:p>
                      <a:pPr algn="ctr" fontAlgn="ctr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Develop a policy on volunteer and committee </a:t>
                      </a:r>
                      <a:r>
                        <a:rPr lang="en-US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appointments (PY carryforward)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 vMerge="1">
                  <a:txBody>
                    <a:bodyPr/>
                    <a:lstStyle/>
                    <a:p>
                      <a:pPr algn="ctr" fontAlgn="ctr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Train, develop, and engage employees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n/a</a:t>
                      </a:r>
                      <a:endParaRPr 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 vMerge="1">
                  <a:txBody>
                    <a:bodyPr/>
                    <a:lstStyle/>
                    <a:p>
                      <a:pPr algn="ctr" fontAlgn="ctr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Reward and recognize employees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Implement a reward and recognition program (ACE)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Maintain a strong financial condition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Meet or exceed Village established financial targets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Evaluate alternative revenue sources for the Village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 vMerge="1">
                  <a:txBody>
                    <a:bodyPr/>
                    <a:lstStyle/>
                    <a:p>
                      <a:pPr algn="ctr" fontAlgn="ctr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Implement BIRDIE Team recommendations to ensure the financial sustainability of the Harness Track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1535507" y="6255708"/>
            <a:ext cx="5158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3"/>
                </a:solidFill>
              </a:rPr>
              <a:t>10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2502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88502" y="1524000"/>
            <a:ext cx="10515600" cy="473170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500" b="1" i="1" dirty="0">
              <a:solidFill>
                <a:schemeClr val="accent3"/>
              </a:solidFill>
            </a:endParaRPr>
          </a:p>
          <a:p>
            <a:pPr marL="0" indent="0">
              <a:buNone/>
              <a:tabLst>
                <a:tab pos="8693150" algn="r"/>
                <a:tab pos="10972800" algn="r"/>
              </a:tabLst>
            </a:pPr>
            <a:r>
              <a:rPr lang="en-US" sz="2400" dirty="0">
                <a:solidFill>
                  <a:schemeClr val="accent3"/>
                </a:solidFill>
              </a:rPr>
              <a:t>Village </a:t>
            </a:r>
            <a:r>
              <a:rPr lang="en-US" sz="2400" dirty="0" smtClean="0">
                <a:solidFill>
                  <a:schemeClr val="accent3"/>
                </a:solidFill>
              </a:rPr>
              <a:t>Council</a:t>
            </a:r>
            <a:r>
              <a:rPr lang="en-US" sz="2400" dirty="0">
                <a:solidFill>
                  <a:schemeClr val="accent3"/>
                </a:solidFill>
              </a:rPr>
              <a:t>	</a:t>
            </a:r>
            <a:r>
              <a:rPr lang="en-US" sz="2400" dirty="0" smtClean="0">
                <a:solidFill>
                  <a:schemeClr val="accent3"/>
                </a:solidFill>
              </a:rPr>
              <a:t>3</a:t>
            </a:r>
            <a:endParaRPr lang="en-US" sz="2400" dirty="0">
              <a:solidFill>
                <a:schemeClr val="accent3"/>
              </a:solidFill>
            </a:endParaRPr>
          </a:p>
          <a:p>
            <a:pPr marL="0" indent="0">
              <a:buNone/>
              <a:tabLst>
                <a:tab pos="8693150" algn="r"/>
                <a:tab pos="10972800" algn="r"/>
              </a:tabLst>
            </a:pPr>
            <a:r>
              <a:rPr lang="en-US" sz="2400" dirty="0" smtClean="0">
                <a:solidFill>
                  <a:schemeClr val="accent3"/>
                </a:solidFill>
              </a:rPr>
              <a:t>Strategic objectives by balanced scorecard perspective</a:t>
            </a:r>
            <a:r>
              <a:rPr lang="en-US" sz="2400" dirty="0">
                <a:solidFill>
                  <a:schemeClr val="accent3"/>
                </a:solidFill>
              </a:rPr>
              <a:t>	</a:t>
            </a:r>
            <a:r>
              <a:rPr lang="en-US" sz="2400" dirty="0" smtClean="0">
                <a:solidFill>
                  <a:schemeClr val="accent3"/>
                </a:solidFill>
              </a:rPr>
              <a:t>4</a:t>
            </a:r>
            <a:endParaRPr lang="en-US" sz="2400" dirty="0">
              <a:solidFill>
                <a:schemeClr val="accent3"/>
              </a:solidFill>
            </a:endParaRPr>
          </a:p>
          <a:p>
            <a:pPr marL="0" indent="0">
              <a:buNone/>
              <a:tabLst>
                <a:tab pos="8693150" algn="r"/>
                <a:tab pos="10972800" algn="r"/>
              </a:tabLst>
            </a:pPr>
            <a:r>
              <a:rPr lang="en-US" sz="2400" dirty="0" smtClean="0">
                <a:solidFill>
                  <a:schemeClr val="accent3"/>
                </a:solidFill>
              </a:rPr>
              <a:t>Year end status of FY 2016 initiatives	5</a:t>
            </a:r>
          </a:p>
          <a:p>
            <a:pPr marL="0" indent="0">
              <a:buNone/>
              <a:tabLst>
                <a:tab pos="8693150" algn="r"/>
                <a:tab pos="10972800" algn="r"/>
              </a:tabLst>
            </a:pPr>
            <a:r>
              <a:rPr lang="en-US" sz="2400" dirty="0" smtClean="0">
                <a:solidFill>
                  <a:schemeClr val="accent3"/>
                </a:solidFill>
              </a:rPr>
              <a:t>FY 2016 carryforward initiatives	6</a:t>
            </a:r>
          </a:p>
          <a:p>
            <a:pPr marL="0" indent="0">
              <a:buNone/>
              <a:tabLst>
                <a:tab pos="8693150" algn="r"/>
                <a:tab pos="10972800" algn="r"/>
              </a:tabLst>
            </a:pPr>
            <a:r>
              <a:rPr lang="en-US" sz="2400" dirty="0" smtClean="0">
                <a:solidFill>
                  <a:schemeClr val="accent3"/>
                </a:solidFill>
              </a:rPr>
              <a:t>Strategic initiatives completed	7</a:t>
            </a:r>
          </a:p>
          <a:p>
            <a:pPr marL="0" indent="0">
              <a:buNone/>
            </a:pPr>
            <a:endParaRPr lang="en-US" sz="2400" dirty="0" smtClean="0">
              <a:solidFill>
                <a:schemeClr val="accent3"/>
              </a:solidFill>
            </a:endParaRPr>
          </a:p>
          <a:p>
            <a:pPr marL="0" indent="0">
              <a:buNone/>
            </a:pPr>
            <a:endParaRPr lang="en-US" sz="500" b="1" i="1" dirty="0">
              <a:solidFill>
                <a:schemeClr val="accent3"/>
              </a:solidFill>
            </a:endParaRPr>
          </a:p>
          <a:p>
            <a:pPr marL="0" indent="0">
              <a:buNone/>
            </a:pPr>
            <a:endParaRPr lang="en-US" sz="500" b="1" i="1" dirty="0" smtClean="0">
              <a:solidFill>
                <a:schemeClr val="accent3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7078" y="225287"/>
            <a:ext cx="87994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chemeClr val="accent6"/>
                </a:solidFill>
                <a:latin typeface="Lucida Bright" panose="02040602050505020304" pitchFamily="18" charset="0"/>
              </a:rPr>
              <a:t>FY 2016 Strategic Plan Status Update</a:t>
            </a:r>
          </a:p>
          <a:p>
            <a:r>
              <a:rPr lang="en-US" sz="2400" i="1" dirty="0" smtClean="0">
                <a:solidFill>
                  <a:schemeClr val="accent6"/>
                </a:solidFill>
                <a:latin typeface="Lucida Bright" panose="02040602050505020304" pitchFamily="18" charset="0"/>
              </a:rPr>
              <a:t>Table of Contents</a:t>
            </a:r>
            <a:endParaRPr lang="en-US" sz="2400" i="1" dirty="0">
              <a:solidFill>
                <a:schemeClr val="accent6"/>
              </a:solidFill>
              <a:latin typeface="Lucida Bright" panose="020406020505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656157" y="6255708"/>
            <a:ext cx="2779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3"/>
                </a:solidFill>
              </a:rPr>
              <a:t>2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363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88502" y="1524000"/>
            <a:ext cx="10515600" cy="4731708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10972800" algn="r"/>
              </a:tabLst>
            </a:pPr>
            <a:endParaRPr lang="en-US" sz="2400" dirty="0">
              <a:solidFill>
                <a:schemeClr val="accent3"/>
              </a:solidFill>
            </a:endParaRPr>
          </a:p>
          <a:p>
            <a:pPr marL="0" indent="0">
              <a:buNone/>
            </a:pPr>
            <a:endParaRPr lang="en-US" sz="2400" dirty="0" smtClean="0">
              <a:solidFill>
                <a:schemeClr val="accent3"/>
              </a:solidFill>
            </a:endParaRPr>
          </a:p>
          <a:p>
            <a:pPr marL="0" indent="0">
              <a:buNone/>
            </a:pPr>
            <a:endParaRPr lang="en-US" sz="500" b="1" i="1" dirty="0">
              <a:solidFill>
                <a:schemeClr val="accent3"/>
              </a:solidFill>
            </a:endParaRPr>
          </a:p>
          <a:p>
            <a:pPr marL="0" indent="0">
              <a:buNone/>
            </a:pPr>
            <a:endParaRPr lang="en-US" sz="500" b="1" i="1" dirty="0" smtClean="0">
              <a:solidFill>
                <a:schemeClr val="accent3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7078" y="225287"/>
            <a:ext cx="87994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chemeClr val="accent6"/>
                </a:solidFill>
                <a:latin typeface="Lucida Bright" panose="02040602050505020304" pitchFamily="18" charset="0"/>
              </a:rPr>
              <a:t>FY 2016 </a:t>
            </a:r>
            <a:r>
              <a:rPr lang="en-US" sz="2400" i="1" dirty="0">
                <a:solidFill>
                  <a:schemeClr val="accent6"/>
                </a:solidFill>
                <a:latin typeface="Lucida Bright" panose="02040602050505020304" pitchFamily="18" charset="0"/>
              </a:rPr>
              <a:t>Strategic Plan Status </a:t>
            </a:r>
            <a:r>
              <a:rPr lang="en-US" sz="2400" i="1" dirty="0" smtClean="0">
                <a:solidFill>
                  <a:schemeClr val="accent6"/>
                </a:solidFill>
                <a:latin typeface="Lucida Bright" panose="02040602050505020304" pitchFamily="18" charset="0"/>
              </a:rPr>
              <a:t>Update</a:t>
            </a:r>
          </a:p>
          <a:p>
            <a:r>
              <a:rPr lang="en-US" sz="2400" i="1" dirty="0" smtClean="0">
                <a:solidFill>
                  <a:schemeClr val="accent6"/>
                </a:solidFill>
                <a:latin typeface="Lucida Bright" panose="02040602050505020304" pitchFamily="18" charset="0"/>
              </a:rPr>
              <a:t>Village Council</a:t>
            </a:r>
            <a:endParaRPr lang="en-US" sz="2400" i="1" dirty="0">
              <a:solidFill>
                <a:schemeClr val="accent6"/>
              </a:solidFill>
              <a:latin typeface="Lucida Bright" panose="020406020505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94360" y="3889854"/>
            <a:ext cx="1828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accent3"/>
                </a:solidFill>
                <a:latin typeface="Garamond" panose="02020404030301010803" pitchFamily="18" charset="0"/>
              </a:rPr>
              <a:t>Nancy Fiorillo,</a:t>
            </a:r>
          </a:p>
          <a:p>
            <a:pPr algn="ctr"/>
            <a:r>
              <a:rPr lang="en-US" sz="1600" b="1" dirty="0" smtClean="0">
                <a:solidFill>
                  <a:schemeClr val="accent3"/>
                </a:solidFill>
                <a:latin typeface="Garamond" panose="02020404030301010803" pitchFamily="18" charset="0"/>
              </a:rPr>
              <a:t>Mayor</a:t>
            </a:r>
            <a:endParaRPr lang="en-US" sz="1600" b="1" dirty="0">
              <a:solidFill>
                <a:schemeClr val="accent3"/>
              </a:solidFill>
              <a:latin typeface="Garamond" panose="02020404030301010803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766509" y="5142184"/>
            <a:ext cx="1828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accent3"/>
                </a:solidFill>
                <a:latin typeface="Garamond" panose="02020404030301010803" pitchFamily="18" charset="0"/>
              </a:rPr>
              <a:t>Clark Campbell,</a:t>
            </a:r>
          </a:p>
          <a:p>
            <a:pPr algn="ctr"/>
            <a:r>
              <a:rPr lang="en-US" sz="1600" b="1" dirty="0" smtClean="0">
                <a:solidFill>
                  <a:schemeClr val="accent3"/>
                </a:solidFill>
                <a:latin typeface="Garamond" panose="02020404030301010803" pitchFamily="18" charset="0"/>
              </a:rPr>
              <a:t>Councilmember</a:t>
            </a:r>
            <a:endParaRPr lang="en-US" sz="1600" b="1" dirty="0">
              <a:solidFill>
                <a:schemeClr val="accent3"/>
              </a:solidFill>
              <a:latin typeface="Garamond" panose="02020404030301010803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61249" y="5142184"/>
            <a:ext cx="1828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smtClean="0">
                <a:solidFill>
                  <a:schemeClr val="accent3"/>
                </a:solidFill>
                <a:latin typeface="Garamond" panose="02020404030301010803" pitchFamily="18" charset="0"/>
              </a:rPr>
              <a:t>Claire Berggren,</a:t>
            </a:r>
            <a:endParaRPr lang="en-US" sz="1600" b="1" dirty="0" smtClean="0">
              <a:solidFill>
                <a:schemeClr val="accent3"/>
              </a:solidFill>
              <a:latin typeface="Garamond" panose="02020404030301010803" pitchFamily="18" charset="0"/>
            </a:endParaRPr>
          </a:p>
          <a:p>
            <a:pPr algn="ctr"/>
            <a:r>
              <a:rPr lang="en-US" sz="1600" b="1" dirty="0" smtClean="0">
                <a:solidFill>
                  <a:schemeClr val="accent3"/>
                </a:solidFill>
                <a:latin typeface="Garamond" panose="02020404030301010803" pitchFamily="18" charset="0"/>
              </a:rPr>
              <a:t>Councilmember</a:t>
            </a:r>
            <a:endParaRPr lang="en-US" sz="1600" b="1" dirty="0">
              <a:solidFill>
                <a:schemeClr val="accent3"/>
              </a:solidFill>
              <a:latin typeface="Garamond" panose="02020404030301010803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938658" y="3903447"/>
            <a:ext cx="1828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accent3"/>
                </a:solidFill>
                <a:latin typeface="Garamond" panose="02020404030301010803" pitchFamily="18" charset="0"/>
              </a:rPr>
              <a:t>John Cashion,</a:t>
            </a:r>
          </a:p>
          <a:p>
            <a:pPr algn="ctr"/>
            <a:r>
              <a:rPr lang="en-US" sz="1600" b="1" dirty="0" smtClean="0">
                <a:solidFill>
                  <a:schemeClr val="accent3"/>
                </a:solidFill>
                <a:latin typeface="Garamond" panose="02020404030301010803" pitchFamily="18" charset="0"/>
              </a:rPr>
              <a:t>Mayor </a:t>
            </a:r>
            <a:r>
              <a:rPr lang="en-US" sz="1600" b="1" dirty="0" err="1" smtClean="0">
                <a:solidFill>
                  <a:schemeClr val="accent3"/>
                </a:solidFill>
                <a:latin typeface="Garamond" panose="02020404030301010803" pitchFamily="18" charset="0"/>
              </a:rPr>
              <a:t>ProTem</a:t>
            </a:r>
            <a:endParaRPr lang="en-US" sz="1600" b="1" dirty="0">
              <a:solidFill>
                <a:schemeClr val="accent3"/>
              </a:solidFill>
              <a:latin typeface="Garamond" panose="02020404030301010803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276522" y="3904129"/>
            <a:ext cx="1828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accent3"/>
                </a:solidFill>
                <a:latin typeface="Garamond" panose="02020404030301010803" pitchFamily="18" charset="0"/>
              </a:rPr>
              <a:t>John </a:t>
            </a:r>
            <a:r>
              <a:rPr lang="en-US" sz="1600" b="1" dirty="0" err="1" smtClean="0">
                <a:solidFill>
                  <a:schemeClr val="accent3"/>
                </a:solidFill>
                <a:latin typeface="Garamond" panose="02020404030301010803" pitchFamily="18" charset="0"/>
              </a:rPr>
              <a:t>Bouldry</a:t>
            </a:r>
            <a:r>
              <a:rPr lang="en-US" sz="1600" b="1" dirty="0" smtClean="0">
                <a:solidFill>
                  <a:schemeClr val="accent3"/>
                </a:solidFill>
                <a:latin typeface="Garamond" panose="02020404030301010803" pitchFamily="18" charset="0"/>
              </a:rPr>
              <a:t>,</a:t>
            </a:r>
          </a:p>
          <a:p>
            <a:pPr algn="ctr"/>
            <a:r>
              <a:rPr lang="en-US" sz="1600" b="1" dirty="0" smtClean="0">
                <a:solidFill>
                  <a:schemeClr val="accent3"/>
                </a:solidFill>
                <a:latin typeface="Garamond" panose="02020404030301010803" pitchFamily="18" charset="0"/>
              </a:rPr>
              <a:t>Treasurer</a:t>
            </a:r>
            <a:endParaRPr lang="en-US" sz="1600" b="1" dirty="0">
              <a:solidFill>
                <a:schemeClr val="accent3"/>
              </a:solidFill>
              <a:latin typeface="Garamond" panose="02020404030301010803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8497" y="1460409"/>
            <a:ext cx="1691640" cy="235000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2986" y="2714850"/>
            <a:ext cx="1688224" cy="2350008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5683" y="1460408"/>
            <a:ext cx="1688224" cy="2350008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6793" y="2714850"/>
            <a:ext cx="1688224" cy="2350008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904" y="1460408"/>
            <a:ext cx="1688224" cy="2350008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11656157" y="6255708"/>
            <a:ext cx="2779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E9E72AC1-E465-4147-8F26-D4A1DE62837B}" type="slidenum">
              <a:rPr lang="en-US" smtClean="0">
                <a:solidFill>
                  <a:schemeClr val="accent3"/>
                </a:solidFill>
              </a:rPr>
              <a:t>3</a:t>
            </a:fld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9798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7078" y="225287"/>
            <a:ext cx="87994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chemeClr val="accent6"/>
                </a:solidFill>
                <a:latin typeface="Lucida Bright" panose="02040602050505020304" pitchFamily="18" charset="0"/>
              </a:rPr>
              <a:t>FY </a:t>
            </a:r>
            <a:r>
              <a:rPr lang="en-US" sz="2400" i="1" dirty="0" smtClean="0">
                <a:solidFill>
                  <a:schemeClr val="accent6"/>
                </a:solidFill>
                <a:latin typeface="Lucida Bright" panose="02040602050505020304" pitchFamily="18" charset="0"/>
              </a:rPr>
              <a:t>2016 </a:t>
            </a:r>
            <a:r>
              <a:rPr lang="en-US" sz="2400" i="1" dirty="0">
                <a:solidFill>
                  <a:schemeClr val="accent6"/>
                </a:solidFill>
                <a:latin typeface="Lucida Bright" panose="02040602050505020304" pitchFamily="18" charset="0"/>
              </a:rPr>
              <a:t>Strategic Plan Status Update</a:t>
            </a:r>
          </a:p>
          <a:p>
            <a:r>
              <a:rPr lang="en-US" sz="2400" i="1" dirty="0" smtClean="0">
                <a:solidFill>
                  <a:schemeClr val="accent6"/>
                </a:solidFill>
                <a:latin typeface="Lucida Bright" panose="02040602050505020304" pitchFamily="18" charset="0"/>
              </a:rPr>
              <a:t>Strategic Objectives by Balanced Scorecard Perspective</a:t>
            </a:r>
            <a:endParaRPr lang="en-US" sz="2400" i="1" dirty="0">
              <a:solidFill>
                <a:schemeClr val="accent6"/>
              </a:solidFill>
              <a:latin typeface="Lucida Bright" panose="02040602050505020304" pitchFamily="18" charset="0"/>
            </a:endParaRPr>
          </a:p>
        </p:txBody>
      </p:sp>
      <p:grpSp>
        <p:nvGrpSpPr>
          <p:cNvPr id="46" name="Group 45"/>
          <p:cNvGrpSpPr/>
          <p:nvPr/>
        </p:nvGrpSpPr>
        <p:grpSpPr>
          <a:xfrm>
            <a:off x="2795555" y="1441939"/>
            <a:ext cx="6600890" cy="5081276"/>
            <a:chOff x="3242228" y="1346555"/>
            <a:chExt cx="6019800" cy="4649123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770565" y="1346555"/>
              <a:ext cx="4963127" cy="4649123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p:sp>
          <p:nvSpPr>
            <p:cNvPr id="45" name="TextBox 44"/>
            <p:cNvSpPr txBox="1"/>
            <p:nvPr/>
          </p:nvSpPr>
          <p:spPr>
            <a:xfrm>
              <a:off x="3242228" y="5266545"/>
              <a:ext cx="6019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5D2B00"/>
                  </a:solidFill>
                  <a:latin typeface="Lucida Calligraphy" pitchFamily="66" charset="0"/>
                </a:rPr>
                <a:t>History, Charm, &amp; Southern Hospitality</a:t>
              </a:r>
              <a:endParaRPr lang="en-US" sz="1400" dirty="0">
                <a:solidFill>
                  <a:srgbClr val="5D2B00"/>
                </a:solidFill>
                <a:latin typeface="Lucida Calligraphy" pitchFamily="66" charset="0"/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11656157" y="6255708"/>
            <a:ext cx="2779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43A512E2-2257-42E8-A8D6-BED74B3F446F}" type="slidenum">
              <a:rPr lang="en-US">
                <a:solidFill>
                  <a:schemeClr val="accent3"/>
                </a:solidFill>
              </a:rPr>
              <a:t>4</a:t>
            </a:fld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4012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7078" y="225287"/>
            <a:ext cx="111443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chemeClr val="accent6"/>
                </a:solidFill>
                <a:latin typeface="Lucida Bright" panose="02040602050505020304" pitchFamily="18" charset="0"/>
              </a:rPr>
              <a:t>FY </a:t>
            </a:r>
            <a:r>
              <a:rPr lang="en-US" sz="2400" i="1" dirty="0" smtClean="0">
                <a:solidFill>
                  <a:schemeClr val="accent6"/>
                </a:solidFill>
                <a:latin typeface="Lucida Bright" panose="02040602050505020304" pitchFamily="18" charset="0"/>
              </a:rPr>
              <a:t>2016 </a:t>
            </a:r>
            <a:r>
              <a:rPr lang="en-US" sz="2400" i="1" dirty="0">
                <a:solidFill>
                  <a:schemeClr val="accent6"/>
                </a:solidFill>
                <a:latin typeface="Lucida Bright" panose="02040602050505020304" pitchFamily="18" charset="0"/>
              </a:rPr>
              <a:t>Strategic Plan Status Update</a:t>
            </a:r>
          </a:p>
          <a:p>
            <a:r>
              <a:rPr lang="en-US" sz="2400" i="1" dirty="0" smtClean="0">
                <a:solidFill>
                  <a:schemeClr val="accent6"/>
                </a:solidFill>
                <a:latin typeface="Lucida Bright" panose="02040602050505020304" pitchFamily="18" charset="0"/>
              </a:rPr>
              <a:t>Year End Status of FY 2016 Initiatives</a:t>
            </a:r>
            <a:endParaRPr lang="en-US" sz="2400" i="1" dirty="0">
              <a:solidFill>
                <a:schemeClr val="accent6"/>
              </a:solidFill>
              <a:latin typeface="Lucida Bright" panose="02040602050505020304" pitchFamily="18" charset="0"/>
            </a:endParaRPr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477078" y="1541501"/>
            <a:ext cx="11351507" cy="40738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solidFill>
                  <a:schemeClr val="accent3"/>
                </a:solidFill>
              </a:rPr>
              <a:t>The table below indicates the status of Initiative Action Plans (IAPs) at June 30, 2016: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7653247"/>
              </p:ext>
            </p:extLst>
          </p:nvPr>
        </p:nvGraphicFramePr>
        <p:xfrm>
          <a:off x="2164080" y="2426677"/>
          <a:ext cx="7863840" cy="2248486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6035040"/>
                <a:gridCol w="1828800"/>
              </a:tblGrid>
              <a:tr h="78544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 smtClean="0">
                          <a:solidFill>
                            <a:schemeClr val="accent3"/>
                          </a:solidFill>
                          <a:effectLst/>
                          <a:latin typeface="Lucida Bright" panose="02040602050505020304" pitchFamily="18" charset="0"/>
                        </a:rPr>
                        <a:t>Initiative</a:t>
                      </a:r>
                      <a:r>
                        <a:rPr lang="en-US" sz="2000" b="1" i="0" u="none" strike="noStrike" baseline="0" dirty="0" smtClean="0">
                          <a:solidFill>
                            <a:schemeClr val="accent3"/>
                          </a:solidFill>
                          <a:effectLst/>
                          <a:latin typeface="Lucida Bright" panose="02040602050505020304" pitchFamily="18" charset="0"/>
                        </a:rPr>
                        <a:t> </a:t>
                      </a:r>
                      <a:r>
                        <a:rPr lang="en-US" sz="2000" b="1" i="0" u="none" strike="noStrike" dirty="0" smtClean="0">
                          <a:solidFill>
                            <a:schemeClr val="accent3"/>
                          </a:solidFill>
                          <a:effectLst/>
                          <a:latin typeface="Lucida Bright" panose="02040602050505020304" pitchFamily="18" charset="0"/>
                        </a:rPr>
                        <a:t>Action Plan Status</a:t>
                      </a:r>
                      <a:endParaRPr lang="en-US" sz="2000" b="1" i="0" u="none" strike="noStrike" dirty="0">
                        <a:solidFill>
                          <a:schemeClr val="accent3"/>
                        </a:solidFill>
                        <a:effectLst/>
                        <a:latin typeface="Lucida Bright" panose="02040602050505020304" pitchFamily="18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 smtClean="0">
                          <a:solidFill>
                            <a:schemeClr val="accent3"/>
                          </a:solidFill>
                          <a:effectLst/>
                          <a:latin typeface="Lucida Bright" panose="02040602050505020304" pitchFamily="18" charset="0"/>
                        </a:rPr>
                        <a:t># of IAPs at  06/30/16</a:t>
                      </a:r>
                      <a:endParaRPr lang="en-US" sz="2000" b="1" i="0" u="none" strike="noStrike" dirty="0">
                        <a:solidFill>
                          <a:schemeClr val="accent3"/>
                        </a:solidFill>
                        <a:effectLst/>
                        <a:latin typeface="Lucida Bright" panose="02040602050505020304" pitchFamily="18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17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smtClean="0">
                          <a:solidFill>
                            <a:schemeClr val="accent3"/>
                          </a:solidFill>
                          <a:effectLst/>
                          <a:latin typeface="Lucida Bright" panose="02040602050505020304" pitchFamily="18" charset="0"/>
                        </a:rPr>
                        <a:t>Completed</a:t>
                      </a:r>
                      <a:endParaRPr lang="en-US" sz="1800" b="1" i="0" u="none" strike="noStrike" dirty="0">
                        <a:solidFill>
                          <a:schemeClr val="accent3"/>
                        </a:solidFill>
                        <a:effectLst/>
                        <a:latin typeface="Lucida Bright" panose="020406020505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chemeClr val="accent3"/>
                          </a:solidFill>
                          <a:effectLst/>
                          <a:latin typeface="Lucida Bright" panose="02040602050505020304" pitchFamily="18" charset="0"/>
                        </a:rPr>
                        <a:t>27</a:t>
                      </a:r>
                      <a:endParaRPr lang="en-US" sz="1800" b="1" i="0" u="none" strike="noStrike" dirty="0">
                        <a:solidFill>
                          <a:schemeClr val="accent3"/>
                        </a:solidFill>
                        <a:effectLst/>
                        <a:latin typeface="Lucida Bright" panose="020406020505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31417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smtClean="0">
                          <a:solidFill>
                            <a:schemeClr val="accent3"/>
                          </a:solidFill>
                          <a:effectLst/>
                          <a:latin typeface="Lucida Bright" panose="02040602050505020304" pitchFamily="18" charset="0"/>
                        </a:rPr>
                        <a:t>In</a:t>
                      </a:r>
                      <a:r>
                        <a:rPr lang="en-US" sz="1800" b="1" i="0" u="none" strike="noStrike" baseline="0" dirty="0" smtClean="0">
                          <a:solidFill>
                            <a:schemeClr val="accent3"/>
                          </a:solidFill>
                          <a:effectLst/>
                          <a:latin typeface="Lucida Bright" panose="02040602050505020304" pitchFamily="18" charset="0"/>
                        </a:rPr>
                        <a:t> </a:t>
                      </a:r>
                      <a:r>
                        <a:rPr lang="en-US" sz="1800" b="1" i="0" u="none" strike="noStrike" dirty="0" smtClean="0">
                          <a:solidFill>
                            <a:schemeClr val="accent3"/>
                          </a:solidFill>
                          <a:effectLst/>
                          <a:latin typeface="Lucida Bright" panose="02040602050505020304" pitchFamily="18" charset="0"/>
                        </a:rPr>
                        <a:t>progress</a:t>
                      </a:r>
                      <a:r>
                        <a:rPr lang="en-US" sz="1800" b="1" i="0" u="none" strike="noStrike" baseline="0" dirty="0" smtClean="0">
                          <a:solidFill>
                            <a:schemeClr val="accent3"/>
                          </a:solidFill>
                          <a:effectLst/>
                          <a:latin typeface="Lucida Bright" panose="02040602050505020304" pitchFamily="18" charset="0"/>
                        </a:rPr>
                        <a:t> and will be carried forward to FY 2017</a:t>
                      </a:r>
                      <a:endParaRPr lang="en-US" sz="1800" b="1" i="0" u="none" strike="noStrike" dirty="0">
                        <a:solidFill>
                          <a:schemeClr val="accent3"/>
                        </a:solidFill>
                        <a:effectLst/>
                        <a:latin typeface="Lucida Bright" panose="020406020505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chemeClr val="accent3"/>
                          </a:solidFill>
                          <a:effectLst/>
                          <a:latin typeface="Lucida Bright" panose="02040602050505020304" pitchFamily="18" charset="0"/>
                        </a:rPr>
                        <a:t> </a:t>
                      </a:r>
                      <a:r>
                        <a:rPr lang="en-US" sz="1800" b="1" i="0" u="none" strike="noStrike" dirty="0" smtClean="0">
                          <a:solidFill>
                            <a:schemeClr val="accent3"/>
                          </a:solidFill>
                          <a:effectLst/>
                          <a:latin typeface="Lucida Bright" panose="02040602050505020304" pitchFamily="18" charset="0"/>
                        </a:rPr>
                        <a:t>6</a:t>
                      </a:r>
                      <a:endParaRPr lang="en-US" sz="1800" b="1" i="0" u="none" strike="noStrike" dirty="0">
                        <a:solidFill>
                          <a:schemeClr val="accent3"/>
                        </a:solidFill>
                        <a:effectLst/>
                        <a:latin typeface="Lucida Bright" panose="020406020505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1417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smtClean="0">
                          <a:solidFill>
                            <a:schemeClr val="accent3"/>
                          </a:solidFill>
                          <a:effectLst/>
                          <a:latin typeface="Lucida Bright" panose="02040602050505020304" pitchFamily="18" charset="0"/>
                        </a:rPr>
                        <a:t>Eliminated</a:t>
                      </a:r>
                      <a:endParaRPr lang="en-US" sz="1800" b="1" i="0" u="none" strike="noStrike" dirty="0">
                        <a:solidFill>
                          <a:schemeClr val="accent3"/>
                        </a:solidFill>
                        <a:effectLst/>
                        <a:latin typeface="Lucida Bright" panose="020406020505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Lucida Bright" panose="02040602050505020304" pitchFamily="18" charset="0"/>
                        </a:rPr>
                        <a:t>4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Lucida Bright" panose="020406020505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3141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chemeClr val="accent3"/>
                          </a:solidFill>
                          <a:effectLst/>
                          <a:latin typeface="Lucida Bright" panose="02040602050505020304" pitchFamily="18" charset="0"/>
                        </a:rPr>
                        <a:t>Total</a:t>
                      </a:r>
                      <a:endParaRPr lang="en-US" sz="1800" b="1" i="0" u="none" strike="noStrike" dirty="0">
                        <a:solidFill>
                          <a:schemeClr val="accent3"/>
                        </a:solidFill>
                        <a:effectLst/>
                        <a:latin typeface="Lucida Bright" panose="020406020505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chemeClr val="accent3"/>
                          </a:solidFill>
                          <a:effectLst/>
                          <a:latin typeface="Lucida Bright" panose="02040602050505020304" pitchFamily="18" charset="0"/>
                        </a:rPr>
                        <a:t>37</a:t>
                      </a:r>
                      <a:endParaRPr lang="en-US" sz="1800" b="1" i="0" u="none" strike="noStrike" dirty="0">
                        <a:solidFill>
                          <a:schemeClr val="accent3"/>
                        </a:solidFill>
                        <a:effectLst/>
                        <a:latin typeface="Lucida Bright" panose="020406020505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1656157" y="6255708"/>
            <a:ext cx="2779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FDA1FA05-3B61-4BDE-A1C3-B68BE4C0E5C8}" type="slidenum">
              <a:rPr lang="en-US" smtClean="0">
                <a:solidFill>
                  <a:schemeClr val="accent3"/>
                </a:solidFill>
              </a:rPr>
              <a:t>5</a:t>
            </a:fld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2472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7078" y="225287"/>
            <a:ext cx="111443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chemeClr val="accent6"/>
                </a:solidFill>
                <a:latin typeface="Lucida Bright" panose="02040602050505020304" pitchFamily="18" charset="0"/>
              </a:rPr>
              <a:t>FY </a:t>
            </a:r>
            <a:r>
              <a:rPr lang="en-US" sz="2400" i="1" dirty="0" smtClean="0">
                <a:solidFill>
                  <a:schemeClr val="accent6"/>
                </a:solidFill>
                <a:latin typeface="Lucida Bright" panose="02040602050505020304" pitchFamily="18" charset="0"/>
              </a:rPr>
              <a:t>2016 </a:t>
            </a:r>
            <a:r>
              <a:rPr lang="en-US" sz="2400" i="1" dirty="0">
                <a:solidFill>
                  <a:schemeClr val="accent6"/>
                </a:solidFill>
                <a:latin typeface="Lucida Bright" panose="02040602050505020304" pitchFamily="18" charset="0"/>
              </a:rPr>
              <a:t>Strategic Plan Status Update</a:t>
            </a:r>
          </a:p>
          <a:p>
            <a:r>
              <a:rPr lang="en-US" sz="2400" i="1" dirty="0" smtClean="0">
                <a:solidFill>
                  <a:schemeClr val="accent6"/>
                </a:solidFill>
                <a:latin typeface="Lucida Bright" panose="02040602050505020304" pitchFamily="18" charset="0"/>
              </a:rPr>
              <a:t>FY 2016 Carryforward Initiatives</a:t>
            </a:r>
            <a:endParaRPr lang="en-US" sz="2400" i="1" dirty="0">
              <a:solidFill>
                <a:schemeClr val="accent6"/>
              </a:solidFill>
              <a:latin typeface="Lucida Bright" panose="02040602050505020304" pitchFamily="18" charset="0"/>
            </a:endParaRPr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824023" y="1541501"/>
            <a:ext cx="10515600" cy="45427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>
                <a:solidFill>
                  <a:schemeClr val="accent3"/>
                </a:solidFill>
              </a:rPr>
              <a:t>Six (6) initiatives will be carried forward to FY 2017: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656157" y="6255708"/>
            <a:ext cx="2779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FDA1FA05-3B61-4BDE-A1C3-B68BE4C0E5C8}" type="slidenum">
              <a:rPr lang="en-US" smtClean="0">
                <a:solidFill>
                  <a:schemeClr val="accent3"/>
                </a:solidFill>
              </a:rPr>
              <a:t>6</a:t>
            </a:fld>
            <a:endParaRPr lang="en-US" dirty="0">
              <a:solidFill>
                <a:schemeClr val="accent3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525317"/>
              </p:ext>
            </p:extLst>
          </p:nvPr>
        </p:nvGraphicFramePr>
        <p:xfrm>
          <a:off x="883920" y="2384343"/>
          <a:ext cx="10424160" cy="3242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0"/>
                <a:gridCol w="3566160"/>
              </a:tblGrid>
              <a:tr h="38672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Lucida Bright" panose="02040602050505020304" pitchFamily="18" charset="0"/>
                        </a:rPr>
                        <a:t>Initiative Action</a:t>
                      </a:r>
                      <a:r>
                        <a:rPr lang="en-US" baseline="0" dirty="0" smtClean="0">
                          <a:latin typeface="Lucida Bright" panose="02040602050505020304" pitchFamily="18" charset="0"/>
                        </a:rPr>
                        <a:t> Plan</a:t>
                      </a:r>
                      <a:endParaRPr lang="en-US" dirty="0">
                        <a:latin typeface="Lucida Bright" panose="020406020505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Lucida Bright" panose="02040602050505020304" pitchFamily="18" charset="0"/>
                        </a:rPr>
                        <a:t>Expected Completion Date</a:t>
                      </a:r>
                      <a:endParaRPr lang="en-US" dirty="0">
                        <a:latin typeface="Lucida Bright" panose="02040602050505020304" pitchFamily="18" charset="0"/>
                      </a:endParaRPr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800" b="1" dirty="0" smtClean="0">
                          <a:solidFill>
                            <a:schemeClr val="accent3"/>
                          </a:solidFill>
                          <a:latin typeface="Lucida Bright" panose="02040602050505020304" pitchFamily="18" charset="0"/>
                        </a:rPr>
                        <a:t>Review key processes annually</a:t>
                      </a:r>
                      <a:endParaRPr lang="en-US" sz="1800" dirty="0">
                        <a:latin typeface="Lucida Bright" panose="020406020505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accent3"/>
                          </a:solidFill>
                          <a:latin typeface="Lucida Bright" panose="02040602050505020304" pitchFamily="18" charset="0"/>
                        </a:rPr>
                        <a:t>Completed in July 2016</a:t>
                      </a:r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 startAt="2"/>
                      </a:pPr>
                      <a:r>
                        <a:rPr lang="en-US" sz="1800" b="1" dirty="0" smtClean="0">
                          <a:solidFill>
                            <a:schemeClr val="accent3"/>
                          </a:solidFill>
                          <a:latin typeface="Lucida Bright" panose="02040602050505020304" pitchFamily="18" charset="0"/>
                        </a:rPr>
                        <a:t>Grounds maintenance BIRDIE </a:t>
                      </a:r>
                      <a:endParaRPr lang="en-US" sz="1800" dirty="0">
                        <a:latin typeface="Lucida Bright" panose="020406020505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accent3"/>
                          </a:solidFill>
                          <a:latin typeface="Lucida Bright" panose="02040602050505020304" pitchFamily="18" charset="0"/>
                        </a:rPr>
                        <a:t>March 31, 2017</a:t>
                      </a:r>
                      <a:endParaRPr lang="en-US" sz="1800" dirty="0">
                        <a:latin typeface="Lucida Bright" panose="02040602050505020304" pitchFamily="18" charset="0"/>
                      </a:endParaRPr>
                    </a:p>
                  </a:txBody>
                  <a:tcPr anchor="ctr"/>
                </a:tc>
              </a:tr>
              <a:tr h="38672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 startAt="3"/>
                      </a:pPr>
                      <a:r>
                        <a:rPr lang="en-US" sz="1800" b="1" dirty="0" smtClean="0">
                          <a:solidFill>
                            <a:schemeClr val="accent3"/>
                          </a:solidFill>
                          <a:latin typeface="Lucida Bright" panose="02040602050505020304" pitchFamily="18" charset="0"/>
                        </a:rPr>
                        <a:t>Midland Road corridor study </a:t>
                      </a:r>
                      <a:endParaRPr lang="en-US" sz="1800" dirty="0">
                        <a:latin typeface="Lucida Bright" panose="020406020505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1" dirty="0" smtClean="0">
                          <a:solidFill>
                            <a:schemeClr val="accent3"/>
                          </a:solidFill>
                          <a:latin typeface="Lucida Bright" panose="02040602050505020304" pitchFamily="18" charset="0"/>
                        </a:rPr>
                        <a:t>December 31, 2016</a:t>
                      </a:r>
                      <a:endParaRPr lang="en-US" sz="1800" dirty="0">
                        <a:latin typeface="Lucida Bright" panose="02040602050505020304" pitchFamily="18" charset="0"/>
                      </a:endParaRPr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 startAt="4"/>
                      </a:pPr>
                      <a:r>
                        <a:rPr lang="en-US" sz="1800" b="1" dirty="0" smtClean="0">
                          <a:solidFill>
                            <a:schemeClr val="accent3"/>
                          </a:solidFill>
                          <a:latin typeface="Lucida Bright" panose="02040602050505020304" pitchFamily="18" charset="0"/>
                        </a:rPr>
                        <a:t>Review and revise the in-house TOPS training program </a:t>
                      </a:r>
                      <a:endParaRPr lang="en-US" sz="1800" dirty="0">
                        <a:latin typeface="Lucida Bright" panose="020406020505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1" dirty="0" smtClean="0">
                          <a:solidFill>
                            <a:schemeClr val="accent3"/>
                          </a:solidFill>
                          <a:latin typeface="Lucida Bright" panose="02040602050505020304" pitchFamily="18" charset="0"/>
                        </a:rPr>
                        <a:t>September 30, 2016</a:t>
                      </a:r>
                      <a:endParaRPr lang="en-US" sz="1800" dirty="0">
                        <a:latin typeface="Lucida Bright" panose="02040602050505020304" pitchFamily="18" charset="0"/>
                      </a:endParaRPr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 startAt="5"/>
                      </a:pPr>
                      <a:r>
                        <a:rPr lang="en-US" sz="1800" b="1" dirty="0" smtClean="0">
                          <a:solidFill>
                            <a:schemeClr val="accent3"/>
                          </a:solidFill>
                          <a:latin typeface="Lucida Bright" panose="02040602050505020304" pitchFamily="18" charset="0"/>
                        </a:rPr>
                        <a:t>Evaluate the use of solar energy </a:t>
                      </a:r>
                      <a:endParaRPr lang="en-US" sz="1800" dirty="0">
                        <a:latin typeface="Lucida Bright" panose="020406020505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accent3"/>
                          </a:solidFill>
                          <a:latin typeface="Lucida Bright" panose="02040602050505020304" pitchFamily="18" charset="0"/>
                        </a:rPr>
                        <a:t>December 31, 2016</a:t>
                      </a:r>
                      <a:endParaRPr lang="en-US" sz="1800" dirty="0">
                        <a:latin typeface="Lucida Bright" panose="02040602050505020304" pitchFamily="18" charset="0"/>
                      </a:endParaRPr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 startAt="6"/>
                      </a:pPr>
                      <a:r>
                        <a:rPr lang="en-US" sz="1800" b="1" dirty="0" smtClean="0">
                          <a:solidFill>
                            <a:schemeClr val="accent3"/>
                          </a:solidFill>
                          <a:latin typeface="Lucida Bright" panose="02040602050505020304" pitchFamily="18" charset="0"/>
                        </a:rPr>
                        <a:t>Redevelop the PS complex </a:t>
                      </a:r>
                      <a:endParaRPr lang="en-US" sz="1800" dirty="0">
                        <a:latin typeface="Lucida Bright" panose="020406020505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accent3"/>
                          </a:solidFill>
                          <a:latin typeface="Lucida Bright" panose="02040602050505020304" pitchFamily="18" charset="0"/>
                        </a:rPr>
                        <a:t>December 31, 2016</a:t>
                      </a:r>
                      <a:endParaRPr lang="en-US" sz="1800" dirty="0">
                        <a:latin typeface="Lucida Bright" panose="020406020505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3785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7078" y="225287"/>
            <a:ext cx="112378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chemeClr val="accent6"/>
                </a:solidFill>
                <a:latin typeface="Lucida Bright" panose="02040602050505020304" pitchFamily="18" charset="0"/>
              </a:rPr>
              <a:t>FY </a:t>
            </a:r>
            <a:r>
              <a:rPr lang="en-US" sz="2000" i="1" dirty="0" smtClean="0">
                <a:solidFill>
                  <a:schemeClr val="accent6"/>
                </a:solidFill>
                <a:latin typeface="Lucida Bright" panose="02040602050505020304" pitchFamily="18" charset="0"/>
              </a:rPr>
              <a:t>2016 </a:t>
            </a:r>
            <a:r>
              <a:rPr lang="en-US" sz="2000" i="1" dirty="0">
                <a:solidFill>
                  <a:schemeClr val="accent6"/>
                </a:solidFill>
                <a:latin typeface="Lucida Bright" panose="02040602050505020304" pitchFamily="18" charset="0"/>
              </a:rPr>
              <a:t>Strategic Plan Status Update</a:t>
            </a:r>
          </a:p>
          <a:p>
            <a:r>
              <a:rPr lang="en-US" sz="2000" i="1" dirty="0" smtClean="0">
                <a:solidFill>
                  <a:schemeClr val="accent6"/>
                </a:solidFill>
                <a:latin typeface="Lucida Bright" panose="02040602050505020304" pitchFamily="18" charset="0"/>
              </a:rPr>
              <a:t>Strategic Initiatives Completed in FY 2016</a:t>
            </a:r>
            <a:endParaRPr lang="en-US" sz="2000" i="1" dirty="0">
              <a:solidFill>
                <a:schemeClr val="accent6"/>
              </a:solidFill>
              <a:latin typeface="Lucida Bright" panose="02040602050505020304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7104039"/>
              </p:ext>
            </p:extLst>
          </p:nvPr>
        </p:nvGraphicFramePr>
        <p:xfrm>
          <a:off x="426720" y="1391869"/>
          <a:ext cx="11155680" cy="4023360"/>
        </p:xfrm>
        <a:graphic>
          <a:graphicData uri="http://schemas.openxmlformats.org/drawingml/2006/table">
            <a:tbl>
              <a:tblPr/>
              <a:tblGrid>
                <a:gridCol w="1554480"/>
                <a:gridCol w="3200400"/>
                <a:gridCol w="6400800"/>
              </a:tblGrid>
              <a:tr h="4572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kern="1200" dirty="0" smtClean="0">
                          <a:solidFill>
                            <a:schemeClr val="accent6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Goal</a:t>
                      </a:r>
                      <a:endParaRPr lang="en-US" sz="1800" b="1" i="0" u="none" strike="noStrike" kern="1200" dirty="0">
                        <a:solidFill>
                          <a:schemeClr val="accent6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kern="1200" dirty="0">
                          <a:solidFill>
                            <a:schemeClr val="accent6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Strategic Objective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kern="1200" dirty="0" smtClean="0">
                          <a:solidFill>
                            <a:schemeClr val="accent6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Completed Initiative</a:t>
                      </a:r>
                      <a:r>
                        <a:rPr lang="en-US" sz="1800" b="1" i="0" u="none" strike="noStrike" kern="1200" baseline="0" dirty="0" smtClean="0">
                          <a:solidFill>
                            <a:schemeClr val="accent6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 Action Plans (I</a:t>
                      </a:r>
                      <a:r>
                        <a:rPr lang="en-US" sz="1800" b="1" i="0" u="none" strike="noStrike" kern="1200" dirty="0" smtClean="0">
                          <a:solidFill>
                            <a:schemeClr val="accent6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APs)</a:t>
                      </a:r>
                      <a:endParaRPr lang="en-US" sz="1800" b="1" i="0" u="none" strike="noStrike" kern="1200" dirty="0">
                        <a:solidFill>
                          <a:schemeClr val="accent6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6576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Safeguard</a:t>
                      </a:r>
                      <a:r>
                        <a:rPr lang="en-US" sz="16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 the Community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Deliver effective public safety services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Expand traffic pre-emption program to additional intersections in Village limits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8814" marR="8814" marT="8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Achieve national accreditation in the Fire Department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8512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8814" marR="8814" marT="8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Evaluate alternative methods to proactively investigate and deter crime (BIRDIE)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Preserve</a:t>
                      </a:r>
                      <a:r>
                        <a:rPr lang="en-US" sz="16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 the Character of Pinehurst &amp; the Quality of Neighborhoods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Maintain a high level of overall appearance of Pinehurst public spaces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n/a</a:t>
                      </a:r>
                      <a:endParaRPr 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8814" marR="8814" marT="8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Achieve a high level of compliance with Village codes and ordinances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Evaluate the code enforcement process (BIRDIE</a:t>
                      </a:r>
                      <a:r>
                        <a:rPr lang="en-US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) (PY carryforward)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Promote</a:t>
                      </a:r>
                      <a:r>
                        <a:rPr lang="en-US" sz="16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 Economic Opportunity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Support economic and business development to meet the needs of Pinehurst residents and visitors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Support Pinehurst businesses through collaboration </a:t>
                      </a:r>
                      <a:r>
                        <a:rPr lang="en-US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with </a:t>
                      </a:r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Pinehurst Business Partners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8814" marR="8814" marT="881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Incrementally expand the Village Center into Village Place/Rattlesnake Corridor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1656157" y="6255708"/>
            <a:ext cx="2779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414DF673-E5F6-464F-898B-AE7202CC517C}" type="slidenum">
              <a:rPr lang="en-US" smtClean="0">
                <a:solidFill>
                  <a:schemeClr val="accent3"/>
                </a:solidFill>
              </a:rPr>
              <a:t>7</a:t>
            </a:fld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808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88501" y="1524000"/>
            <a:ext cx="11111578" cy="462500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600" b="1" i="1" dirty="0" smtClean="0">
              <a:solidFill>
                <a:schemeClr val="accent3"/>
              </a:solidFill>
            </a:endParaRPr>
          </a:p>
          <a:p>
            <a:pPr marL="0" indent="0">
              <a:buNone/>
            </a:pPr>
            <a:endParaRPr lang="en-US" sz="600" b="1" i="1" dirty="0">
              <a:solidFill>
                <a:schemeClr val="accent3"/>
              </a:solidFill>
            </a:endParaRPr>
          </a:p>
          <a:p>
            <a:pPr marL="0" indent="0">
              <a:buNone/>
            </a:pPr>
            <a:endParaRPr lang="en-US" sz="600" b="1" i="1" dirty="0">
              <a:solidFill>
                <a:schemeClr val="accent3"/>
              </a:solidFill>
            </a:endParaRPr>
          </a:p>
          <a:p>
            <a:pPr marL="0" indent="0">
              <a:buNone/>
            </a:pPr>
            <a:endParaRPr lang="en-US" sz="3200" b="1" i="1" dirty="0" smtClean="0">
              <a:solidFill>
                <a:schemeClr val="accent3"/>
              </a:solidFill>
            </a:endParaRPr>
          </a:p>
          <a:p>
            <a:pPr marL="0" indent="0">
              <a:buNone/>
            </a:pPr>
            <a:endParaRPr lang="en-US" sz="3200" b="1" i="1" dirty="0">
              <a:solidFill>
                <a:schemeClr val="accent3"/>
              </a:solidFill>
            </a:endParaRPr>
          </a:p>
          <a:p>
            <a:pPr marL="0" indent="0">
              <a:buNone/>
              <a:tabLst>
                <a:tab pos="10972800" algn="r"/>
              </a:tabLst>
            </a:pPr>
            <a:endParaRPr lang="en-US" sz="3200" b="1" i="1" dirty="0">
              <a:solidFill>
                <a:schemeClr val="accent3"/>
              </a:solidFill>
            </a:endParaRPr>
          </a:p>
          <a:p>
            <a:pPr marL="0" indent="0">
              <a:buNone/>
            </a:pPr>
            <a:endParaRPr lang="en-US" sz="11500" dirty="0">
              <a:solidFill>
                <a:schemeClr val="accent3"/>
              </a:solidFill>
            </a:endParaRPr>
          </a:p>
          <a:p>
            <a:pPr marL="0" indent="0">
              <a:buNone/>
            </a:pPr>
            <a:endParaRPr lang="en-US" b="1" i="1" dirty="0" smtClean="0">
              <a:solidFill>
                <a:schemeClr val="accent3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7078" y="225287"/>
            <a:ext cx="112378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chemeClr val="accent6"/>
                </a:solidFill>
                <a:latin typeface="Lucida Bright" panose="02040602050505020304" pitchFamily="18" charset="0"/>
              </a:rPr>
              <a:t>FY </a:t>
            </a:r>
            <a:r>
              <a:rPr lang="en-US" sz="2000" i="1" dirty="0" smtClean="0">
                <a:solidFill>
                  <a:schemeClr val="accent6"/>
                </a:solidFill>
                <a:latin typeface="Lucida Bright" panose="02040602050505020304" pitchFamily="18" charset="0"/>
              </a:rPr>
              <a:t>2016 </a:t>
            </a:r>
            <a:r>
              <a:rPr lang="en-US" sz="2000" i="1" dirty="0">
                <a:solidFill>
                  <a:schemeClr val="accent6"/>
                </a:solidFill>
                <a:latin typeface="Lucida Bright" panose="02040602050505020304" pitchFamily="18" charset="0"/>
              </a:rPr>
              <a:t>Strategic Plan Status Update</a:t>
            </a:r>
          </a:p>
          <a:p>
            <a:r>
              <a:rPr lang="en-US" sz="2000" i="1" dirty="0">
                <a:solidFill>
                  <a:schemeClr val="accent6"/>
                </a:solidFill>
                <a:latin typeface="Lucida Bright" panose="02040602050505020304" pitchFamily="18" charset="0"/>
              </a:rPr>
              <a:t>Strategic Initiatives Completed in FY 2016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5719083"/>
              </p:ext>
            </p:extLst>
          </p:nvPr>
        </p:nvGraphicFramePr>
        <p:xfrm>
          <a:off x="518160" y="1602739"/>
          <a:ext cx="11155680" cy="4310807"/>
        </p:xfrm>
        <a:graphic>
          <a:graphicData uri="http://schemas.openxmlformats.org/drawingml/2006/table">
            <a:tbl>
              <a:tblPr/>
              <a:tblGrid>
                <a:gridCol w="1554480"/>
                <a:gridCol w="3200400"/>
                <a:gridCol w="6400800"/>
              </a:tblGrid>
              <a:tr h="4572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kern="1200" dirty="0" smtClean="0">
                          <a:solidFill>
                            <a:schemeClr val="accent6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Goal</a:t>
                      </a:r>
                      <a:endParaRPr lang="en-US" sz="1800" b="1" i="0" u="none" strike="noStrike" kern="1200" dirty="0">
                        <a:solidFill>
                          <a:schemeClr val="accent6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kern="1200" dirty="0" smtClean="0">
                          <a:solidFill>
                            <a:schemeClr val="accent6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Strategic Objective</a:t>
                      </a:r>
                      <a:endParaRPr lang="en-US" sz="1800" b="1" i="0" u="none" strike="noStrike" kern="1200" dirty="0">
                        <a:solidFill>
                          <a:schemeClr val="accent6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kern="1200" dirty="0" smtClean="0">
                          <a:solidFill>
                            <a:schemeClr val="accent6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Completed</a:t>
                      </a:r>
                      <a:r>
                        <a:rPr lang="en-US" sz="1800" b="1" i="0" u="none" strike="noStrike" kern="1200" baseline="0" dirty="0" smtClean="0">
                          <a:solidFill>
                            <a:schemeClr val="accent6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i="0" u="none" strike="noStrike" kern="1200" dirty="0" smtClean="0">
                          <a:solidFill>
                            <a:schemeClr val="accent6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Initiative</a:t>
                      </a:r>
                      <a:r>
                        <a:rPr lang="en-US" sz="1800" b="1" i="0" u="none" strike="noStrike" kern="1200" baseline="0" dirty="0" smtClean="0">
                          <a:solidFill>
                            <a:schemeClr val="accent6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 Action Plans (I</a:t>
                      </a:r>
                      <a:r>
                        <a:rPr lang="en-US" sz="1800" b="1" i="0" u="none" strike="noStrike" kern="1200" dirty="0" smtClean="0">
                          <a:solidFill>
                            <a:schemeClr val="accent6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APs)</a:t>
                      </a:r>
                      <a:endParaRPr lang="en-US" sz="1800" b="1" i="0" u="none" strike="noStrike" kern="1200" dirty="0">
                        <a:solidFill>
                          <a:schemeClr val="accent6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52866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Provide &amp; promote multi-modal transportation connectivity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Provide a safe and well-maintained network of streets, sidewalks, greenways, and bike paths</a:t>
                      </a:r>
                      <a:endParaRPr 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Install sidewalks and/or greenways according to the Pedestrian Master Plan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5568">
                <a:tc vMerge="1">
                  <a:txBody>
                    <a:bodyPr/>
                    <a:lstStyle/>
                    <a:p>
                      <a:pPr algn="l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Provide for efficient traffic flow with minimal congestion</a:t>
                      </a:r>
                      <a:endParaRPr 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Make intersection improvements at McKenzie Rd and Hwy 5 and Barrett Rd and Hwy 5 </a:t>
                      </a:r>
                      <a:endParaRPr 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800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Promote environmental sustainability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Conserve natural resources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n/a</a:t>
                      </a:r>
                      <a:endParaRPr 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445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Promote an active, healthy community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Provide adequate recreational facilities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Develop a comprehensive recommendation for a new Community Center Facility 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211">
                <a:tc vMerge="1">
                  <a:txBody>
                    <a:bodyPr/>
                    <a:lstStyle/>
                    <a:p>
                      <a:pPr algn="l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Develop </a:t>
                      </a:r>
                      <a:r>
                        <a:rPr lang="en-US" sz="16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Rassie</a:t>
                      </a:r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 Wicker Park facilities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979">
                <a:tc vMerge="1">
                  <a:txBody>
                    <a:bodyPr/>
                    <a:lstStyle/>
                    <a:p>
                      <a:pPr algn="l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Provide recreation programs and </a:t>
                      </a:r>
                      <a:r>
                        <a:rPr lang="en-US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leisure </a:t>
                      </a:r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activities for all ages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Establish a P&amp;R internship program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1656157" y="6255708"/>
            <a:ext cx="2779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F125A399-9ED9-4753-BFD1-F41B2EC24A4E}" type="slidenum">
              <a:rPr lang="en-US" smtClean="0">
                <a:solidFill>
                  <a:schemeClr val="accent3"/>
                </a:solidFill>
              </a:rPr>
              <a:t>8</a:t>
            </a:fld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1894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7078" y="225287"/>
            <a:ext cx="112378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chemeClr val="accent6"/>
                </a:solidFill>
                <a:latin typeface="Lucida Bright" panose="02040602050505020304" pitchFamily="18" charset="0"/>
              </a:rPr>
              <a:t>FY </a:t>
            </a:r>
            <a:r>
              <a:rPr lang="en-US" sz="2000" i="1" dirty="0" smtClean="0">
                <a:solidFill>
                  <a:schemeClr val="accent6"/>
                </a:solidFill>
                <a:latin typeface="Lucida Bright" panose="02040602050505020304" pitchFamily="18" charset="0"/>
              </a:rPr>
              <a:t>2016 </a:t>
            </a:r>
            <a:r>
              <a:rPr lang="en-US" sz="2000" i="1" dirty="0">
                <a:solidFill>
                  <a:schemeClr val="accent6"/>
                </a:solidFill>
                <a:latin typeface="Lucida Bright" panose="02040602050505020304" pitchFamily="18" charset="0"/>
              </a:rPr>
              <a:t>Strategic Plan Status Update</a:t>
            </a:r>
          </a:p>
          <a:p>
            <a:r>
              <a:rPr lang="en-US" sz="2000" i="1" dirty="0">
                <a:solidFill>
                  <a:schemeClr val="accent6"/>
                </a:solidFill>
                <a:latin typeface="Lucida Bright" panose="02040602050505020304" pitchFamily="18" charset="0"/>
              </a:rPr>
              <a:t>Strategic Initiatives Completed in FY 2016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4420988"/>
              </p:ext>
            </p:extLst>
          </p:nvPr>
        </p:nvGraphicFramePr>
        <p:xfrm>
          <a:off x="541020" y="1422803"/>
          <a:ext cx="11155680" cy="4297680"/>
        </p:xfrm>
        <a:graphic>
          <a:graphicData uri="http://schemas.openxmlformats.org/drawingml/2006/table">
            <a:tbl>
              <a:tblPr/>
              <a:tblGrid>
                <a:gridCol w="1554480"/>
                <a:gridCol w="3200400"/>
                <a:gridCol w="6400800"/>
              </a:tblGrid>
              <a:tr h="4572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kern="1200" dirty="0" smtClean="0">
                          <a:solidFill>
                            <a:schemeClr val="accent6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Goal</a:t>
                      </a:r>
                      <a:endParaRPr lang="en-US" sz="1800" b="1" i="0" u="none" strike="noStrike" kern="1200" dirty="0">
                        <a:solidFill>
                          <a:schemeClr val="accent6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kern="1200" dirty="0" smtClean="0">
                          <a:solidFill>
                            <a:schemeClr val="accent6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Strategic Objective</a:t>
                      </a:r>
                      <a:endParaRPr lang="en-US" sz="1800" b="1" i="0" u="none" strike="noStrike" kern="1200" dirty="0">
                        <a:solidFill>
                          <a:schemeClr val="accent6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kern="1200" dirty="0" smtClean="0">
                          <a:solidFill>
                            <a:schemeClr val="accent6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Initiative</a:t>
                      </a:r>
                      <a:r>
                        <a:rPr lang="en-US" sz="1800" b="1" i="0" u="none" strike="noStrike" kern="1200" baseline="0" dirty="0" smtClean="0">
                          <a:solidFill>
                            <a:schemeClr val="accent6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 Action Plan (I</a:t>
                      </a:r>
                      <a:r>
                        <a:rPr lang="en-US" sz="1800" b="1" i="0" u="none" strike="noStrike" kern="1200" dirty="0" smtClean="0">
                          <a:solidFill>
                            <a:schemeClr val="accent6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AP)</a:t>
                      </a:r>
                      <a:endParaRPr lang="en-US" sz="1800" b="1" i="0" u="none" strike="noStrike" kern="1200" dirty="0">
                        <a:solidFill>
                          <a:schemeClr val="accent6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495300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Professionally Manage a High Performing Organization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Effectively communicate with customers in a timely and consistent manner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Develop and implement a corporate communications strategy for keeping the public informed, considering a more frequent newsletter publication and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eblasts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 post-Council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meetings (PY carryforward)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Continually improve the effectiveness and efficiency of key processes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Develop a contract management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system (PY carryforward)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Continue to utilize the Baldrige excellence framework to improve organizational performance 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Develop an organization wide complaint management process -VOP 311 (BIRDIE)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Develop a mechanism to share best practices between departments and evaluate the effectiveness (ACE)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Complete Payment Card Industry (PCI)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Compliance (PY carryforward)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Develop a comprehensive orientation process for newly elected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officials (PY carryforward)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1656157" y="6255708"/>
            <a:ext cx="2779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006BAEA0-2764-4518-BEB3-6DF0302FC82E}" type="slidenum">
              <a:rPr lang="en-US" smtClean="0">
                <a:solidFill>
                  <a:schemeClr val="accent3"/>
                </a:solidFill>
              </a:rPr>
              <a:t>9</a:t>
            </a:fld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655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VOP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5E663A"/>
      </a:accent1>
      <a:accent2>
        <a:srgbClr val="E3BB6F"/>
      </a:accent2>
      <a:accent3>
        <a:srgbClr val="5D2B00"/>
      </a:accent3>
      <a:accent4>
        <a:srgbClr val="0E2130"/>
      </a:accent4>
      <a:accent5>
        <a:srgbClr val="507A85"/>
      </a:accent5>
      <a:accent6>
        <a:srgbClr val="FFF9DF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Nintex conditional workflow start</Name>
    <Synchronization>Synchronous</Synchronization>
    <Type>10001</Type>
    <SequenceNumber>50000</SequenceNumber>
    <Assembly>Nintex.Workflow, Version=1.0.0.0, Culture=neutral, PublicKeyToken=913f6bae0ca5ae12</Assembly>
    <Class>Nintex.Workflow.ConditionalWorkflowStartReceiver</Class>
    <Data>7/17/2013 2:52:13 PM</Data>
    <Filter/>
  </Receiver>
  <Receiver>
    <Name>Nintex conditional workflow start</Name>
    <Synchronization>Synchronous</Synchronization>
    <Type>10002</Type>
    <SequenceNumber>50000</SequenceNumber>
    <Assembly>Nintex.Workflow, Version=1.0.0.0, Culture=neutral, PublicKeyToken=913f6bae0ca5ae12</Assembly>
    <Class>Nintex.Workflow.ConditionalWorkflowStartReceiver</Class>
    <Data>7/17/2013 2:52:13 PM</Data>
    <Filter/>
  </Receiver>
  <Receiver>
    <Name>Nintex conditional workflow start</Name>
    <Synchronization>Synchronous</Synchronization>
    <Type>2</Type>
    <SequenceNumber>50000</SequenceNumber>
    <Assembly>Nintex.Workflow, Version=1.0.0.0, Culture=neutral, PublicKeyToken=913f6bae0ca5ae12</Assembly>
    <Class>Nintex.Workflow.ConditionalWorkflowStartReceiver</Class>
    <Data>7/17/2013 2:52:13 PM</Data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98C5694738184A931E9543A414A787" ma:contentTypeVersion="1" ma:contentTypeDescription="Create a new document." ma:contentTypeScope="" ma:versionID="9033e4a16cc9b7af26ab24f245252dc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e49189b09f1ade3a025730c41919c31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C55E0B2-6F36-4190-9BF5-A9449649A132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7ADFF8E-1E1B-4510-B37E-9AD69EEE21A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44D2633-94BA-437E-9EB2-880C08810FFE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09BCA7D8-F902-4158-B4A2-5492E8EED3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17160</TotalTime>
  <Words>803</Words>
  <Application>Microsoft Office PowerPoint</Application>
  <PresentationFormat>Widescreen</PresentationFormat>
  <Paragraphs>157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Courier New</vt:lpstr>
      <vt:lpstr>Garamond</vt:lpstr>
      <vt:lpstr>Lucida Bright</vt:lpstr>
      <vt:lpstr>Lucida Calligraphy</vt:lpstr>
      <vt:lpstr>Wingdings</vt:lpstr>
      <vt:lpstr>Office Theme</vt:lpstr>
      <vt:lpstr>FY 2016 Village of Pinehurst Strategic Plan Status Update As of June 30, 2016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VOP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Natalie E. Dean</dc:creator>
  <cp:lastModifiedBy>Natalie E. Dean</cp:lastModifiedBy>
  <cp:revision>144</cp:revision>
  <cp:lastPrinted>2016-08-03T13:12:22Z</cp:lastPrinted>
  <dcterms:created xsi:type="dcterms:W3CDTF">2014-09-10T13:59:13Z</dcterms:created>
  <dcterms:modified xsi:type="dcterms:W3CDTF">2016-08-03T15:50:25Z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0x0101000698C5694738184A931E9543A414A787</vt:lpwstr>
  </property>
</Properties>
</file>