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6"/>
  </p:notesMasterIdLst>
  <p:sldIdLst>
    <p:sldId id="262" r:id="rId6"/>
    <p:sldId id="263" r:id="rId7"/>
    <p:sldId id="267" r:id="rId8"/>
    <p:sldId id="270" r:id="rId9"/>
    <p:sldId id="324" r:id="rId10"/>
    <p:sldId id="317" r:id="rId11"/>
    <p:sldId id="309" r:id="rId12"/>
    <p:sldId id="322" r:id="rId13"/>
    <p:sldId id="320" r:id="rId14"/>
    <p:sldId id="323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D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23" autoAdjust="0"/>
    <p:restoredTop sz="66957" autoAdjust="0"/>
  </p:normalViewPr>
  <p:slideViewPr>
    <p:cSldViewPr snapToGrid="0">
      <p:cViewPr varScale="1">
        <p:scale>
          <a:sx n="82" d="100"/>
          <a:sy n="82" d="100"/>
        </p:scale>
        <p:origin x="60" y="5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7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>
              <a:defRPr sz="1200"/>
            </a:lvl1pPr>
          </a:lstStyle>
          <a:p>
            <a:fld id="{1D541DEE-EFAA-469C-9AF5-A8B5BEC6D9E0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7" rIns="93172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2" tIns="46587" rIns="93172" bIns="4658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>
              <a:defRPr sz="1200"/>
            </a:lvl1pPr>
          </a:lstStyle>
          <a:p>
            <a:fld id="{C872CEA8-7738-4FB1-9D0F-1DEBF78C8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652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CEA8-7738-4FB1-9D0F-1DEBF78C89D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551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CEA8-7738-4FB1-9D0F-1DEBF78C89D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968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93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851" y="1388986"/>
            <a:ext cx="11565228" cy="47187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0" y="0"/>
            <a:ext cx="12192000" cy="118872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315" y="137160"/>
            <a:ext cx="2220685" cy="914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07141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-2"/>
            <a:ext cx="12192000" cy="128016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8533" y="108825"/>
            <a:ext cx="2442754" cy="100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511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102482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Lucida Bright" panose="0204060205050502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ctrTitle"/>
          </p:nvPr>
        </p:nvSpPr>
        <p:spPr>
          <a:xfrm>
            <a:off x="1735015" y="4463316"/>
            <a:ext cx="9766343" cy="1809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i="1" dirty="0" smtClean="0">
                <a:solidFill>
                  <a:schemeClr val="accent3"/>
                </a:solidFill>
                <a:latin typeface="Lucida Bright" panose="02040602050505020304" pitchFamily="18" charset="0"/>
              </a:rPr>
              <a:t>FY 2016 Village of Pinehurst</a:t>
            </a:r>
          </a:p>
          <a:p>
            <a:pPr algn="r"/>
            <a:r>
              <a:rPr lang="en-US" sz="4400" b="1" i="1" dirty="0" smtClean="0">
                <a:solidFill>
                  <a:schemeClr val="accent3"/>
                </a:solidFill>
                <a:latin typeface="Lucida Bright" panose="02040602050505020304" pitchFamily="18" charset="0"/>
              </a:rPr>
              <a:t>Strategic Plan Status Update</a:t>
            </a:r>
            <a:br>
              <a:rPr lang="en-US" sz="4400" b="1" i="1" dirty="0" smtClean="0">
                <a:solidFill>
                  <a:schemeClr val="accent3"/>
                </a:solidFill>
                <a:latin typeface="Lucida Bright" panose="02040602050505020304" pitchFamily="18" charset="0"/>
              </a:rPr>
            </a:br>
            <a:r>
              <a:rPr lang="en-US" sz="3200" b="1" i="1" dirty="0" smtClean="0">
                <a:solidFill>
                  <a:schemeClr val="accent3"/>
                </a:solidFill>
              </a:rPr>
              <a:t>As of March 31, 2016</a:t>
            </a:r>
            <a:endParaRPr lang="en-US" sz="3600" b="1" i="1" dirty="0">
              <a:solidFill>
                <a:schemeClr val="accent3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276" y="877766"/>
            <a:ext cx="4551484" cy="30343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555" y="1195754"/>
            <a:ext cx="4105211" cy="21651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6159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88501" y="1524000"/>
            <a:ext cx="11111578" cy="46250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600" b="1" i="1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600" b="1" i="1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600" b="1" i="1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3200" b="1" i="1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3200" b="1" i="1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10972800" algn="r"/>
              </a:tabLst>
            </a:pPr>
            <a:endParaRPr lang="en-US" sz="3200" b="1" i="1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115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b="1" i="1" dirty="0" smtClean="0">
              <a:solidFill>
                <a:schemeClr val="accent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7078" y="225287"/>
            <a:ext cx="112378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FY </a:t>
            </a:r>
            <a:r>
              <a:rPr lang="en-US" sz="20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2016 </a:t>
            </a:r>
            <a:r>
              <a:rPr lang="en-US" sz="20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Strategic Plan Status Update</a:t>
            </a:r>
          </a:p>
          <a:p>
            <a:r>
              <a:rPr lang="en-US" sz="20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Internal, Workforce, &amp; Financial  Perspectives -  Strategic Initiatives and Status</a:t>
            </a:r>
            <a:endParaRPr lang="en-US" sz="2000" i="1" dirty="0">
              <a:solidFill>
                <a:schemeClr val="accent6"/>
              </a:solidFill>
              <a:latin typeface="Lucida Bright" panose="020406020505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363070"/>
              </p:ext>
            </p:extLst>
          </p:nvPr>
        </p:nvGraphicFramePr>
        <p:xfrm>
          <a:off x="541020" y="1422803"/>
          <a:ext cx="9361925" cy="5036820"/>
        </p:xfrm>
        <a:graphic>
          <a:graphicData uri="http://schemas.openxmlformats.org/drawingml/2006/table">
            <a:tbl>
              <a:tblPr/>
              <a:tblGrid>
                <a:gridCol w="640080"/>
                <a:gridCol w="2103639"/>
                <a:gridCol w="2649027"/>
                <a:gridCol w="494878"/>
                <a:gridCol w="494878"/>
                <a:gridCol w="494878"/>
                <a:gridCol w="2484545"/>
              </a:tblGrid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Goal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Strategic Objective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Initiative</a:t>
                      </a:r>
                      <a:r>
                        <a:rPr lang="en-US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Action Plan (I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AP)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Q1 Status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Q2 Status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Q3 Status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Q3 </a:t>
                      </a: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Comments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Professionally Manage a High Performing Organization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Generate collaborative solutions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Identify key partners and assign a Council liaison to each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partner (PY carryforward)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Leverage technology to enhance Village operations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Increase capability to secure and monitor the Village computer network for legal compliance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Redesign Village website to add more functionality and integrate it with a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mobile app (PY carryforward)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row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Recruit and develop a skilled and diverse workforce</a:t>
                      </a: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Recruit, train, engage, and reward volunteers</a:t>
                      </a:r>
                    </a:p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Develop a 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comprehensive 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volunteer reward and recognition 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program (PY carryforward)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Develop a policy on volunteer and committee 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appointments (PY carryforward)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Train, develop, and engage employees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Review and revise the in-house TOPS training program (ACE)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Behind schedule, but expect to complete by 6/30/16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Reward and recognize employees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Implement a reward and recognition program (ACE)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Maintain a strong financial condition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Meet or exceed Village established financial targets</a:t>
                      </a:r>
                    </a:p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Evaluate alternative revenue sources for the Village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Implement the recommendations from the evaluation of the sale of Village owned land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Recommend to </a:t>
                      </a:r>
                      <a:r>
                        <a:rPr lang="en-US" sz="1100" b="1" i="0" u="sng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DELETE</a:t>
                      </a:r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and incorporate into Land Use Analysis planned for FY 2017</a:t>
                      </a:r>
                      <a:endParaRPr lang="en-US" sz="1100" b="0" dirty="0" smtClean="0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Implement BIRDIE Team recommendations to ensure the financial sustainability of the Harness Track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850741"/>
              </p:ext>
            </p:extLst>
          </p:nvPr>
        </p:nvGraphicFramePr>
        <p:xfrm>
          <a:off x="10103338" y="3679434"/>
          <a:ext cx="1936262" cy="2225040"/>
        </p:xfrm>
        <a:graphic>
          <a:graphicData uri="http://schemas.openxmlformats.org/drawingml/2006/table">
            <a:tbl>
              <a:tblPr/>
              <a:tblGrid>
                <a:gridCol w="248518"/>
                <a:gridCol w="1687744"/>
              </a:tblGrid>
              <a:tr h="18288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Legend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IAP begins in a future quarter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IAP is in progress and on schedule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IAP is in progress, but not on schedule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IAP has been completed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Recommend eliminating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 the IAP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535507" y="6255708"/>
            <a:ext cx="515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10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50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88502" y="1524000"/>
            <a:ext cx="10515600" cy="47317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00" b="1" i="1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8693150" algn="r"/>
                <a:tab pos="10972800" algn="r"/>
              </a:tabLst>
            </a:pPr>
            <a:r>
              <a:rPr lang="en-US" sz="2400" dirty="0">
                <a:solidFill>
                  <a:schemeClr val="accent3"/>
                </a:solidFill>
              </a:rPr>
              <a:t>Village </a:t>
            </a:r>
            <a:r>
              <a:rPr lang="en-US" sz="2400" dirty="0" smtClean="0">
                <a:solidFill>
                  <a:schemeClr val="accent3"/>
                </a:solidFill>
              </a:rPr>
              <a:t>Council</a:t>
            </a:r>
            <a:r>
              <a:rPr lang="en-US" sz="2400" dirty="0">
                <a:solidFill>
                  <a:schemeClr val="accent3"/>
                </a:solidFill>
              </a:rPr>
              <a:t>	</a:t>
            </a:r>
            <a:r>
              <a:rPr lang="en-US" sz="2400" dirty="0" smtClean="0">
                <a:solidFill>
                  <a:schemeClr val="accent3"/>
                </a:solidFill>
              </a:rPr>
              <a:t>3</a:t>
            </a:r>
            <a:endParaRPr lang="en-US" sz="2400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8693150" algn="r"/>
                <a:tab pos="10972800" algn="r"/>
              </a:tabLst>
            </a:pPr>
            <a:r>
              <a:rPr lang="en-US" sz="2400" dirty="0" smtClean="0">
                <a:solidFill>
                  <a:schemeClr val="accent3"/>
                </a:solidFill>
              </a:rPr>
              <a:t>Strategic objectives by balanced scorecard perspective</a:t>
            </a:r>
            <a:r>
              <a:rPr lang="en-US" sz="2400" dirty="0">
                <a:solidFill>
                  <a:schemeClr val="accent3"/>
                </a:solidFill>
              </a:rPr>
              <a:t>	</a:t>
            </a:r>
            <a:r>
              <a:rPr lang="en-US" sz="2400" dirty="0" smtClean="0">
                <a:solidFill>
                  <a:schemeClr val="accent3"/>
                </a:solidFill>
              </a:rPr>
              <a:t>4</a:t>
            </a:r>
            <a:endParaRPr lang="en-US" sz="2400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8693150" algn="r"/>
                <a:tab pos="10972800" algn="r"/>
              </a:tabLst>
            </a:pPr>
            <a:r>
              <a:rPr lang="en-US" sz="2400" dirty="0" smtClean="0">
                <a:solidFill>
                  <a:schemeClr val="accent3"/>
                </a:solidFill>
              </a:rPr>
              <a:t>Overview of the status of FY 2016 initiatives	5</a:t>
            </a:r>
          </a:p>
          <a:p>
            <a:pPr marL="0" indent="0">
              <a:buNone/>
              <a:tabLst>
                <a:tab pos="8693150" algn="r"/>
                <a:tab pos="10972800" algn="r"/>
              </a:tabLst>
            </a:pPr>
            <a:r>
              <a:rPr lang="en-US" sz="2400" dirty="0" smtClean="0">
                <a:solidFill>
                  <a:schemeClr val="accent3"/>
                </a:solidFill>
              </a:rPr>
              <a:t>Recommended modifications to the FY 2016 SOP	6</a:t>
            </a:r>
          </a:p>
          <a:p>
            <a:pPr marL="0" indent="0">
              <a:buNone/>
              <a:tabLst>
                <a:tab pos="8693150" algn="r"/>
                <a:tab pos="10972800" algn="r"/>
              </a:tabLst>
            </a:pPr>
            <a:r>
              <a:rPr lang="en-US" sz="2400" dirty="0" smtClean="0">
                <a:solidFill>
                  <a:schemeClr val="accent3"/>
                </a:solidFill>
              </a:rPr>
              <a:t>Initiative status update:</a:t>
            </a:r>
          </a:p>
          <a:p>
            <a:pPr marL="0" indent="0">
              <a:buNone/>
              <a:tabLst>
                <a:tab pos="457200" algn="l"/>
                <a:tab pos="8693150" algn="r"/>
                <a:tab pos="10972800" algn="r"/>
              </a:tabLst>
            </a:pPr>
            <a:r>
              <a:rPr lang="en-US" sz="2400" dirty="0" smtClean="0">
                <a:solidFill>
                  <a:schemeClr val="accent3"/>
                </a:solidFill>
              </a:rPr>
              <a:t>	Customer </a:t>
            </a:r>
            <a:r>
              <a:rPr lang="en-US" sz="2400" dirty="0">
                <a:solidFill>
                  <a:schemeClr val="accent3"/>
                </a:solidFill>
              </a:rPr>
              <a:t>p</a:t>
            </a:r>
            <a:r>
              <a:rPr lang="en-US" sz="2400" dirty="0" smtClean="0">
                <a:solidFill>
                  <a:schemeClr val="accent3"/>
                </a:solidFill>
              </a:rPr>
              <a:t>erspective </a:t>
            </a:r>
            <a:r>
              <a:rPr lang="en-US" sz="2400" dirty="0">
                <a:solidFill>
                  <a:schemeClr val="accent3"/>
                </a:solidFill>
              </a:rPr>
              <a:t>	</a:t>
            </a:r>
            <a:r>
              <a:rPr lang="en-US" sz="2400" dirty="0" smtClean="0">
                <a:solidFill>
                  <a:schemeClr val="accent3"/>
                </a:solidFill>
              </a:rPr>
              <a:t>7</a:t>
            </a:r>
          </a:p>
          <a:p>
            <a:pPr marL="0" indent="0">
              <a:buNone/>
              <a:tabLst>
                <a:tab pos="457200" algn="l"/>
                <a:tab pos="8693150" algn="r"/>
                <a:tab pos="10972800" algn="r"/>
              </a:tabLst>
            </a:pPr>
            <a:r>
              <a:rPr lang="en-US" sz="2400" dirty="0" smtClean="0">
                <a:solidFill>
                  <a:schemeClr val="accent3"/>
                </a:solidFill>
              </a:rPr>
              <a:t>	Internal perspective 	9</a:t>
            </a:r>
          </a:p>
          <a:p>
            <a:pPr marL="0" indent="0">
              <a:buNone/>
              <a:tabLst>
                <a:tab pos="457200" algn="l"/>
                <a:tab pos="8693150" algn="r"/>
                <a:tab pos="10972800" algn="r"/>
              </a:tabLst>
            </a:pPr>
            <a:r>
              <a:rPr lang="en-US" sz="2400" dirty="0" smtClean="0">
                <a:solidFill>
                  <a:schemeClr val="accent3"/>
                </a:solidFill>
              </a:rPr>
              <a:t>	Employee perspective 	10</a:t>
            </a:r>
          </a:p>
          <a:p>
            <a:pPr marL="0" indent="0">
              <a:buNone/>
              <a:tabLst>
                <a:tab pos="457200" algn="l"/>
                <a:tab pos="8693150" algn="r"/>
                <a:tab pos="10972800" algn="r"/>
              </a:tabLst>
            </a:pPr>
            <a:r>
              <a:rPr lang="en-US" sz="2400" dirty="0" smtClean="0">
                <a:solidFill>
                  <a:schemeClr val="accent3"/>
                </a:solidFill>
              </a:rPr>
              <a:t>	Financial perspective 	10</a:t>
            </a:r>
          </a:p>
          <a:p>
            <a:pPr marL="0" indent="0">
              <a:buNone/>
              <a:tabLst>
                <a:tab pos="8693150" algn="r"/>
                <a:tab pos="10972800" algn="r"/>
              </a:tabLst>
            </a:pPr>
            <a:endParaRPr lang="en-US" sz="2400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8693150" algn="r"/>
                <a:tab pos="10972800" algn="r"/>
              </a:tabLst>
            </a:pPr>
            <a:endParaRPr lang="en-US" sz="2400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10972800" algn="r"/>
              </a:tabLst>
            </a:pPr>
            <a:endParaRPr lang="en-US" sz="24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500" b="1" i="1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500" b="1" i="1" dirty="0" smtClean="0">
              <a:solidFill>
                <a:schemeClr val="accent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7078" y="225287"/>
            <a:ext cx="87994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FY 2016 Strategic Plan Status Update</a:t>
            </a:r>
          </a:p>
          <a:p>
            <a:r>
              <a:rPr lang="en-US" sz="24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Table of Contents</a:t>
            </a:r>
            <a:endParaRPr lang="en-US" sz="2400" i="1" dirty="0">
              <a:solidFill>
                <a:schemeClr val="accent6"/>
              </a:solidFill>
              <a:latin typeface="Lucida Bright" panose="020406020505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656157" y="6255708"/>
            <a:ext cx="27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2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6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88502" y="1524000"/>
            <a:ext cx="10515600" cy="4731708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0972800" algn="r"/>
              </a:tabLst>
            </a:pPr>
            <a:endParaRPr lang="en-US" sz="24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500" b="1" i="1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500" b="1" i="1" dirty="0" smtClean="0">
              <a:solidFill>
                <a:schemeClr val="accent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7078" y="225287"/>
            <a:ext cx="87994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FY 2016 </a:t>
            </a:r>
            <a:r>
              <a:rPr lang="en-US" sz="24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Strategic Plan Status </a:t>
            </a:r>
            <a:r>
              <a:rPr lang="en-US" sz="24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Update</a:t>
            </a:r>
          </a:p>
          <a:p>
            <a:r>
              <a:rPr lang="en-US" sz="24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Village Council</a:t>
            </a:r>
            <a:endParaRPr lang="en-US" sz="2400" i="1" dirty="0">
              <a:solidFill>
                <a:schemeClr val="accent6"/>
              </a:solidFill>
              <a:latin typeface="Lucida Bright" panose="020406020505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4360" y="3889854"/>
            <a:ext cx="1828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3"/>
                </a:solidFill>
                <a:latin typeface="Garamond" panose="02020404030301010803" pitchFamily="18" charset="0"/>
              </a:rPr>
              <a:t>Nancy Fiorillo,</a:t>
            </a:r>
          </a:p>
          <a:p>
            <a:pPr algn="ctr"/>
            <a:r>
              <a:rPr lang="en-US" sz="1600" b="1" dirty="0" smtClean="0">
                <a:solidFill>
                  <a:schemeClr val="accent3"/>
                </a:solidFill>
                <a:latin typeface="Garamond" panose="02020404030301010803" pitchFamily="18" charset="0"/>
              </a:rPr>
              <a:t>Mayor</a:t>
            </a:r>
            <a:endParaRPr lang="en-US" sz="1600" b="1" dirty="0">
              <a:solidFill>
                <a:schemeClr val="accent3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66509" y="5142184"/>
            <a:ext cx="1828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3"/>
                </a:solidFill>
                <a:latin typeface="Garamond" panose="02020404030301010803" pitchFamily="18" charset="0"/>
              </a:rPr>
              <a:t>Clark Campbell,</a:t>
            </a:r>
          </a:p>
          <a:p>
            <a:pPr algn="ctr"/>
            <a:r>
              <a:rPr lang="en-US" sz="1600" b="1" dirty="0" smtClean="0">
                <a:solidFill>
                  <a:schemeClr val="accent3"/>
                </a:solidFill>
                <a:latin typeface="Garamond" panose="02020404030301010803" pitchFamily="18" charset="0"/>
              </a:rPr>
              <a:t>Councilmember</a:t>
            </a:r>
            <a:endParaRPr lang="en-US" sz="1600" b="1" dirty="0">
              <a:solidFill>
                <a:schemeClr val="accent3"/>
              </a:solidFill>
              <a:latin typeface="Garamond" panose="02020404030301010803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61249" y="5142184"/>
            <a:ext cx="1828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smtClean="0">
                <a:solidFill>
                  <a:schemeClr val="accent3"/>
                </a:solidFill>
                <a:latin typeface="Garamond" panose="02020404030301010803" pitchFamily="18" charset="0"/>
              </a:rPr>
              <a:t>Claire Berggren,</a:t>
            </a:r>
            <a:endParaRPr lang="en-US" sz="1600" b="1" dirty="0" smtClean="0">
              <a:solidFill>
                <a:schemeClr val="accent3"/>
              </a:solidFill>
              <a:latin typeface="Garamond" panose="02020404030301010803" pitchFamily="18" charset="0"/>
            </a:endParaRPr>
          </a:p>
          <a:p>
            <a:pPr algn="ctr"/>
            <a:r>
              <a:rPr lang="en-US" sz="1600" b="1" dirty="0" smtClean="0">
                <a:solidFill>
                  <a:schemeClr val="accent3"/>
                </a:solidFill>
                <a:latin typeface="Garamond" panose="02020404030301010803" pitchFamily="18" charset="0"/>
              </a:rPr>
              <a:t>Councilmember</a:t>
            </a:r>
            <a:endParaRPr lang="en-US" sz="1600" b="1" dirty="0">
              <a:solidFill>
                <a:schemeClr val="accent3"/>
              </a:solidFill>
              <a:latin typeface="Garamond" panose="02020404030301010803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38658" y="3903447"/>
            <a:ext cx="1828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3"/>
                </a:solidFill>
                <a:latin typeface="Garamond" panose="02020404030301010803" pitchFamily="18" charset="0"/>
              </a:rPr>
              <a:t>John Cashion,</a:t>
            </a:r>
          </a:p>
          <a:p>
            <a:pPr algn="ctr"/>
            <a:r>
              <a:rPr lang="en-US" sz="1600" b="1" dirty="0" smtClean="0">
                <a:solidFill>
                  <a:schemeClr val="accent3"/>
                </a:solidFill>
                <a:latin typeface="Garamond" panose="02020404030301010803" pitchFamily="18" charset="0"/>
              </a:rPr>
              <a:t>Mayor </a:t>
            </a:r>
            <a:r>
              <a:rPr lang="en-US" sz="1600" b="1" dirty="0" err="1" smtClean="0">
                <a:solidFill>
                  <a:schemeClr val="accent3"/>
                </a:solidFill>
                <a:latin typeface="Garamond" panose="02020404030301010803" pitchFamily="18" charset="0"/>
              </a:rPr>
              <a:t>ProTem</a:t>
            </a:r>
            <a:endParaRPr lang="en-US" sz="1600" b="1" dirty="0">
              <a:solidFill>
                <a:schemeClr val="accent3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276522" y="3904129"/>
            <a:ext cx="1828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3"/>
                </a:solidFill>
                <a:latin typeface="Garamond" panose="02020404030301010803" pitchFamily="18" charset="0"/>
              </a:rPr>
              <a:t>John </a:t>
            </a:r>
            <a:r>
              <a:rPr lang="en-US" sz="1600" b="1" dirty="0" err="1" smtClean="0">
                <a:solidFill>
                  <a:schemeClr val="accent3"/>
                </a:solidFill>
                <a:latin typeface="Garamond" panose="02020404030301010803" pitchFamily="18" charset="0"/>
              </a:rPr>
              <a:t>Bouldry</a:t>
            </a:r>
            <a:r>
              <a:rPr lang="en-US" sz="1600" b="1" dirty="0" smtClean="0">
                <a:solidFill>
                  <a:schemeClr val="accent3"/>
                </a:solidFill>
                <a:latin typeface="Garamond" panose="02020404030301010803" pitchFamily="18" charset="0"/>
              </a:rPr>
              <a:t>,</a:t>
            </a:r>
          </a:p>
          <a:p>
            <a:pPr algn="ctr"/>
            <a:r>
              <a:rPr lang="en-US" sz="1600" b="1" dirty="0" smtClean="0">
                <a:solidFill>
                  <a:schemeClr val="accent3"/>
                </a:solidFill>
                <a:latin typeface="Garamond" panose="02020404030301010803" pitchFamily="18" charset="0"/>
              </a:rPr>
              <a:t>Treasurer</a:t>
            </a:r>
            <a:endParaRPr lang="en-US" sz="1600" b="1" dirty="0">
              <a:solidFill>
                <a:schemeClr val="accent3"/>
              </a:solidFill>
              <a:latin typeface="Garamond" panose="02020404030301010803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497" y="1460409"/>
            <a:ext cx="1691640" cy="235000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986" y="2714850"/>
            <a:ext cx="1688224" cy="235000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683" y="1460408"/>
            <a:ext cx="1688224" cy="235000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6793" y="2714850"/>
            <a:ext cx="1688224" cy="235000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04" y="1460408"/>
            <a:ext cx="1688224" cy="2350008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1656157" y="6255708"/>
            <a:ext cx="27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E9E72AC1-E465-4147-8F26-D4A1DE62837B}" type="slidenum">
              <a:rPr lang="en-US" smtClean="0">
                <a:solidFill>
                  <a:schemeClr val="accent3"/>
                </a:solidFill>
              </a:rPr>
              <a:t>3</a:t>
            </a:fld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79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7078" y="225287"/>
            <a:ext cx="87994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FY </a:t>
            </a:r>
            <a:r>
              <a:rPr lang="en-US" sz="24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2016 </a:t>
            </a:r>
            <a:r>
              <a:rPr lang="en-US" sz="24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Strategic Plan Status Update</a:t>
            </a:r>
          </a:p>
          <a:p>
            <a:r>
              <a:rPr lang="en-US" sz="24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Strategic Objectives by Balanced Scorecard Perspective</a:t>
            </a:r>
            <a:endParaRPr lang="en-US" sz="2400" i="1" dirty="0">
              <a:solidFill>
                <a:schemeClr val="accent6"/>
              </a:solidFill>
              <a:latin typeface="Lucida Bright" panose="02040602050505020304" pitchFamily="18" charset="0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2795555" y="1441939"/>
            <a:ext cx="6600890" cy="5081276"/>
            <a:chOff x="3242228" y="1346555"/>
            <a:chExt cx="6019800" cy="4649123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70565" y="1346555"/>
              <a:ext cx="4963127" cy="4649123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45" name="TextBox 44"/>
            <p:cNvSpPr txBox="1"/>
            <p:nvPr/>
          </p:nvSpPr>
          <p:spPr>
            <a:xfrm>
              <a:off x="3242228" y="5266545"/>
              <a:ext cx="6019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5D2B00"/>
                  </a:solidFill>
                  <a:latin typeface="Lucida Calligraphy" pitchFamily="66" charset="0"/>
                </a:rPr>
                <a:t>History, Charm, &amp; Southern Hospitality</a:t>
              </a:r>
              <a:endParaRPr lang="en-US" sz="1400" dirty="0">
                <a:solidFill>
                  <a:srgbClr val="5D2B00"/>
                </a:solidFill>
                <a:latin typeface="Lucida Calligraphy" pitchFamily="66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1656157" y="6255708"/>
            <a:ext cx="27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3A512E2-2257-42E8-A8D6-BED74B3F446F}" type="slidenum">
              <a:rPr lang="en-US">
                <a:solidFill>
                  <a:schemeClr val="accent3"/>
                </a:solidFill>
              </a:rPr>
              <a:t>4</a:t>
            </a:fld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01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7078" y="225287"/>
            <a:ext cx="111443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FY </a:t>
            </a:r>
            <a:r>
              <a:rPr lang="en-US" sz="24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2016 </a:t>
            </a:r>
            <a:r>
              <a:rPr lang="en-US" sz="24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Strategic Plan Status Update</a:t>
            </a:r>
          </a:p>
          <a:p>
            <a:r>
              <a:rPr lang="en-US" sz="24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Overview of the Status of FY 2016 Initiatives at March 31, 2016</a:t>
            </a:r>
            <a:endParaRPr lang="en-US" sz="2400" i="1" dirty="0">
              <a:solidFill>
                <a:schemeClr val="accent6"/>
              </a:solidFill>
              <a:latin typeface="Lucida Bright" panose="02040602050505020304" pitchFamily="18" charset="0"/>
            </a:endParaRP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824023" y="1541501"/>
            <a:ext cx="10515600" cy="4073853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chemeClr val="accent3"/>
                </a:solidFill>
              </a:rPr>
              <a:t>There are a total of 37 Initiative Action Plans (IAPs) for FY 2016: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1800" b="1" dirty="0" smtClean="0">
                <a:solidFill>
                  <a:schemeClr val="accent3"/>
                </a:solidFill>
              </a:rPr>
              <a:t>10 were carried over from FY 2015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1800" b="1" dirty="0" smtClean="0">
                <a:solidFill>
                  <a:schemeClr val="accent3"/>
                </a:solidFill>
              </a:rPr>
              <a:t>27 were </a:t>
            </a:r>
            <a:r>
              <a:rPr lang="en-US" sz="1800" b="1" i="1" u="sng" dirty="0" smtClean="0">
                <a:solidFill>
                  <a:schemeClr val="accent3"/>
                </a:solidFill>
              </a:rPr>
              <a:t>NEW</a:t>
            </a:r>
            <a:r>
              <a:rPr lang="en-US" sz="1800" b="1" dirty="0" smtClean="0">
                <a:solidFill>
                  <a:schemeClr val="accent3"/>
                </a:solidFill>
              </a:rPr>
              <a:t> IAPs for FY 2016</a:t>
            </a:r>
            <a:endParaRPr lang="en-US" sz="1600" b="1" i="1" dirty="0" smtClean="0">
              <a:solidFill>
                <a:schemeClr val="accent3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chemeClr val="accent3"/>
                </a:solidFill>
              </a:rPr>
              <a:t>The following table indicates the status of IAPs at the end of March 31, 2016: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319083"/>
              </p:ext>
            </p:extLst>
          </p:nvPr>
        </p:nvGraphicFramePr>
        <p:xfrm>
          <a:off x="2804160" y="3294184"/>
          <a:ext cx="6583680" cy="2614246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4754880"/>
                <a:gridCol w="1828800"/>
              </a:tblGrid>
              <a:tr h="7854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IAP Status</a:t>
                      </a:r>
                      <a:endParaRPr lang="en-US" sz="2000" b="1" i="0" u="none" strike="noStrike" dirty="0">
                        <a:solidFill>
                          <a:schemeClr val="accent3"/>
                        </a:solidFill>
                        <a:effectLst/>
                        <a:latin typeface="Lucida Bright" panose="020406020505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# of IAPs at  03/31/16</a:t>
                      </a:r>
                      <a:endParaRPr lang="en-US" sz="2000" b="1" i="0" u="none" strike="noStrike" dirty="0">
                        <a:solidFill>
                          <a:schemeClr val="accent3"/>
                        </a:solidFill>
                        <a:effectLst/>
                        <a:latin typeface="Lucida Bright" panose="020406020505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1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Completed</a:t>
                      </a:r>
                      <a:endParaRPr lang="en-US" sz="1800" b="1" i="0" u="none" strike="noStrike" dirty="0">
                        <a:solidFill>
                          <a:schemeClr val="accent3"/>
                        </a:solidFill>
                        <a:effectLst/>
                        <a:latin typeface="Lucida Bright" panose="020406020505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14</a:t>
                      </a:r>
                      <a:endParaRPr lang="en-US" sz="1800" b="1" i="0" u="none" strike="noStrike" dirty="0">
                        <a:solidFill>
                          <a:schemeClr val="accent3"/>
                        </a:solidFill>
                        <a:effectLst/>
                        <a:latin typeface="Lucida Bright" panose="020406020505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141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In</a:t>
                      </a:r>
                      <a:r>
                        <a:rPr lang="en-US" sz="1800" b="1" i="0" u="none" strike="noStrike" baseline="0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progress </a:t>
                      </a:r>
                      <a:r>
                        <a:rPr lang="en-US" sz="1800" b="1" i="0" u="none" strike="noStrike" dirty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and on schedule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 </a:t>
                      </a:r>
                      <a:r>
                        <a:rPr lang="en-US" sz="18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16</a:t>
                      </a:r>
                      <a:endParaRPr lang="en-US" sz="1800" b="1" i="0" u="none" strike="noStrike" dirty="0">
                        <a:solidFill>
                          <a:schemeClr val="accent3"/>
                        </a:solidFill>
                        <a:effectLst/>
                        <a:latin typeface="Lucida Bright" panose="020406020505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41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In</a:t>
                      </a:r>
                      <a:r>
                        <a:rPr lang="en-US" sz="1800" b="1" i="0" u="none" strike="noStrike" baseline="0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progress</a:t>
                      </a:r>
                      <a:r>
                        <a:rPr lang="en-US" sz="1800" b="1" i="0" u="none" strike="noStrike" dirty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, but not on schedule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3</a:t>
                      </a:r>
                      <a:endParaRPr lang="en-US" sz="1800" b="1" i="0" u="none" strike="noStrike" dirty="0">
                        <a:solidFill>
                          <a:schemeClr val="accent3"/>
                        </a:solidFill>
                        <a:effectLst/>
                        <a:latin typeface="Lucida Bright" panose="020406020505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141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Eliminated</a:t>
                      </a:r>
                      <a:endParaRPr lang="en-US" sz="1800" b="1" i="0" u="none" strike="noStrike" dirty="0">
                        <a:solidFill>
                          <a:schemeClr val="accent3"/>
                        </a:solidFill>
                        <a:effectLst/>
                        <a:latin typeface="Lucida Bright" panose="020406020505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Lucida Bright" panose="02040602050505020304" pitchFamily="18" charset="0"/>
                        </a:rPr>
                        <a:t>4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Lucida Bright" panose="020406020505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141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Total</a:t>
                      </a:r>
                      <a:endParaRPr lang="en-US" sz="1800" b="1" i="0" u="none" strike="noStrike" dirty="0">
                        <a:solidFill>
                          <a:schemeClr val="accent3"/>
                        </a:solidFill>
                        <a:effectLst/>
                        <a:latin typeface="Lucida Bright" panose="020406020505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37</a:t>
                      </a:r>
                      <a:endParaRPr lang="en-US" sz="1800" b="1" i="0" u="none" strike="noStrike" dirty="0">
                        <a:solidFill>
                          <a:schemeClr val="accent3"/>
                        </a:solidFill>
                        <a:effectLst/>
                        <a:latin typeface="Lucida Bright" panose="020406020505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656157" y="6255708"/>
            <a:ext cx="27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DA1FA05-3B61-4BDE-A1C3-B68BE4C0E5C8}" type="slidenum">
              <a:rPr lang="en-US" smtClean="0">
                <a:solidFill>
                  <a:schemeClr val="accent3"/>
                </a:solidFill>
              </a:rPr>
              <a:t>5</a:t>
            </a:fld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47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7078" y="225287"/>
            <a:ext cx="111443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FY </a:t>
            </a:r>
            <a:r>
              <a:rPr lang="en-US" sz="24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2016 </a:t>
            </a:r>
            <a:r>
              <a:rPr lang="en-US" sz="24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Strategic Plan Status Update</a:t>
            </a:r>
          </a:p>
          <a:p>
            <a:r>
              <a:rPr lang="en-US" sz="24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Recommended Modifications to the FY 2016 SOP</a:t>
            </a:r>
            <a:endParaRPr lang="en-US" sz="2400" i="1" dirty="0">
              <a:solidFill>
                <a:schemeClr val="accent6"/>
              </a:solidFill>
              <a:latin typeface="Lucida Bright" panose="02040602050505020304" pitchFamily="18" charset="0"/>
            </a:endParaRP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824023" y="1541501"/>
            <a:ext cx="10515600" cy="4542776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400" b="1" u="sng" dirty="0" smtClean="0">
                <a:solidFill>
                  <a:schemeClr val="accent3"/>
                </a:solidFill>
              </a:rPr>
              <a:t>Eliminate</a:t>
            </a:r>
            <a:r>
              <a:rPr lang="en-US" sz="2400" b="1" dirty="0" smtClean="0">
                <a:solidFill>
                  <a:schemeClr val="accent3"/>
                </a:solidFill>
              </a:rPr>
              <a:t> four IAPs: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b="1" dirty="0" smtClean="0">
                <a:solidFill>
                  <a:schemeClr val="accent3"/>
                </a:solidFill>
              </a:rPr>
              <a:t>Implement </a:t>
            </a:r>
            <a:r>
              <a:rPr lang="en-US" sz="2100" b="1" dirty="0">
                <a:solidFill>
                  <a:schemeClr val="accent3"/>
                </a:solidFill>
              </a:rPr>
              <a:t>recommendations from the evaluation of the sale of Village land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b="1" dirty="0">
                <a:solidFill>
                  <a:schemeClr val="accent3"/>
                </a:solidFill>
              </a:rPr>
              <a:t>Develop an “Adopt a Plant Bed” program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b="1" dirty="0" smtClean="0">
                <a:solidFill>
                  <a:schemeClr val="accent3"/>
                </a:solidFill>
              </a:rPr>
              <a:t>Evaluate the effectiveness of the Village Council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b="1" dirty="0" smtClean="0">
                <a:solidFill>
                  <a:schemeClr val="accent3"/>
                </a:solidFill>
              </a:rPr>
              <a:t>Install </a:t>
            </a:r>
            <a:r>
              <a:rPr lang="en-US" sz="2100" b="1" smtClean="0">
                <a:solidFill>
                  <a:schemeClr val="accent3"/>
                </a:solidFill>
              </a:rPr>
              <a:t>bike paths</a:t>
            </a:r>
            <a:endParaRPr lang="en-US" sz="2100" b="1" dirty="0" smtClean="0">
              <a:solidFill>
                <a:schemeClr val="accent3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400" b="1" u="sng" dirty="0" smtClean="0">
                <a:solidFill>
                  <a:schemeClr val="accent3"/>
                </a:solidFill>
              </a:rPr>
              <a:t>Remove</a:t>
            </a:r>
            <a:r>
              <a:rPr lang="en-US" sz="2400" b="1" dirty="0" smtClean="0">
                <a:solidFill>
                  <a:schemeClr val="accent3"/>
                </a:solidFill>
              </a:rPr>
              <a:t> the “# of lf of bike lanes constructed” KPI from the FY 2016 Balanced Scorecard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400" b="1" u="sng" dirty="0" smtClean="0">
                <a:solidFill>
                  <a:schemeClr val="accent3"/>
                </a:solidFill>
              </a:rPr>
              <a:t>Reinstate</a:t>
            </a:r>
            <a:r>
              <a:rPr lang="en-US" sz="2400" b="1" dirty="0" smtClean="0">
                <a:solidFill>
                  <a:schemeClr val="accent3"/>
                </a:solidFill>
              </a:rPr>
              <a:t> the IAP to “Evaluate </a:t>
            </a:r>
            <a:r>
              <a:rPr lang="en-US" sz="2400" b="1" dirty="0">
                <a:solidFill>
                  <a:schemeClr val="accent3"/>
                </a:solidFill>
              </a:rPr>
              <a:t>the use of solar energy for Village </a:t>
            </a:r>
            <a:r>
              <a:rPr lang="en-US" sz="2400" b="1" dirty="0" smtClean="0">
                <a:solidFill>
                  <a:schemeClr val="accent3"/>
                </a:solidFill>
              </a:rPr>
              <a:t>facilities”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400" b="1" u="sng" dirty="0" smtClean="0">
                <a:solidFill>
                  <a:schemeClr val="accent3"/>
                </a:solidFill>
              </a:rPr>
              <a:t>Carryforward</a:t>
            </a:r>
            <a:r>
              <a:rPr lang="en-US" sz="2400" b="1" dirty="0" smtClean="0">
                <a:solidFill>
                  <a:schemeClr val="accent3"/>
                </a:solidFill>
              </a:rPr>
              <a:t> three IAPs to FY 2017: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b="1" dirty="0" smtClean="0">
                <a:solidFill>
                  <a:schemeClr val="accent3"/>
                </a:solidFill>
              </a:rPr>
              <a:t>Grounds maintenance BIRDIE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b="1" dirty="0" smtClean="0">
                <a:solidFill>
                  <a:schemeClr val="accent3"/>
                </a:solidFill>
              </a:rPr>
              <a:t>Install greenways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b="1" dirty="0" smtClean="0">
                <a:solidFill>
                  <a:schemeClr val="accent3"/>
                </a:solidFill>
              </a:rPr>
              <a:t>Redevelop the PS complex</a:t>
            </a:r>
            <a:endParaRPr lang="en-US" sz="2000" b="1" dirty="0">
              <a:solidFill>
                <a:schemeClr val="accent3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656157" y="6255708"/>
            <a:ext cx="27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DA1FA05-3B61-4BDE-A1C3-B68BE4C0E5C8}" type="slidenum">
              <a:rPr lang="en-US" smtClean="0">
                <a:solidFill>
                  <a:schemeClr val="accent3"/>
                </a:solidFill>
              </a:rPr>
              <a:t>6</a:t>
            </a:fld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78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7078" y="225287"/>
            <a:ext cx="112378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FY </a:t>
            </a:r>
            <a:r>
              <a:rPr lang="en-US" sz="20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2016 </a:t>
            </a:r>
            <a:r>
              <a:rPr lang="en-US" sz="20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Strategic Plan Status Update</a:t>
            </a:r>
          </a:p>
          <a:p>
            <a:r>
              <a:rPr lang="en-US" sz="20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Customer Perspective – Strategic Initiatives and Status</a:t>
            </a:r>
            <a:endParaRPr lang="en-US" sz="2000" i="1" dirty="0">
              <a:solidFill>
                <a:schemeClr val="accent6"/>
              </a:solidFill>
              <a:latin typeface="Lucida Bright" panose="020406020505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11338"/>
              </p:ext>
            </p:extLst>
          </p:nvPr>
        </p:nvGraphicFramePr>
        <p:xfrm>
          <a:off x="477078" y="1415316"/>
          <a:ext cx="9499242" cy="5059680"/>
        </p:xfrm>
        <a:graphic>
          <a:graphicData uri="http://schemas.openxmlformats.org/drawingml/2006/table">
            <a:tbl>
              <a:tblPr/>
              <a:tblGrid>
                <a:gridCol w="640080"/>
                <a:gridCol w="2103120"/>
                <a:gridCol w="2642616"/>
                <a:gridCol w="532942"/>
                <a:gridCol w="532942"/>
                <a:gridCol w="532942"/>
                <a:gridCol w="2514600"/>
              </a:tblGrid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Goal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Strategic Objective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Initiative</a:t>
                      </a:r>
                      <a:r>
                        <a:rPr lang="en-US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Action Plan (I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AP)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Q1 Status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Q2 Status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Q3 Status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Q3 </a:t>
                      </a: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Comments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Safeguard</a:t>
                      </a:r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the Community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Deliver effective public safety services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Expand traffic pre-emption program to additional intersections in Village limits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8814" marR="8814" marT="8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Achieve national accreditation in the Fire Department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8814" marR="8814" marT="8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Evaluate alternative methods to proactively investigate and deter crime (BIRDIE)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Preserve</a:t>
                      </a:r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the Character of Pinehurst &amp; the Quality of Neighborhoods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Maintain a high level of overall appearance of Pinehurst public spaces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Evaluate the consolidation of Streets &amp; Grounds and Buildings &amp; Grounds (BIRDIE)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i="0" u="sng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CARRYFORWARD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: This IAP will likely extend until Q3 in FY 2017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8814" marR="8814" marT="8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Achieve a high level of compliance with Village codes and ordinances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Implement the recommendations of the Code Enforcement BIRDIE Team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8814" marR="8814" marT="8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Evaluate the code enforcement process (BIRDIE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) (PY carryforward)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8814" marR="8814" marT="8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Maintain a high level of overall appearance of Pinehurst public spaces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Re-develop the Public Services campus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sng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CARRYFORWARD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: This IAP will likely extend until Q2 in FY 2017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8814" marR="8814" marT="8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Develop an "Adopt a Plant Bed" program with the Beautification Committee (ACE)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Recommend to </a:t>
                      </a:r>
                      <a:r>
                        <a:rPr lang="en-US" sz="1100" b="1" i="0" u="sng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DELETE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, since Beautification Committee is not interested in taking on this program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Promote</a:t>
                      </a:r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Economic Opportunity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Support economic and business development to meet the needs of Pinehurst residents and visitors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Support Pinehurst businesses through collaboration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with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Pinehurst Business Partners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8814" marR="8814" marT="881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Incrementally expand the Village Center into Village Place/Rattlesnake Corridor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019697"/>
              </p:ext>
            </p:extLst>
          </p:nvPr>
        </p:nvGraphicFramePr>
        <p:xfrm>
          <a:off x="10103338" y="3679434"/>
          <a:ext cx="1936262" cy="2225040"/>
        </p:xfrm>
        <a:graphic>
          <a:graphicData uri="http://schemas.openxmlformats.org/drawingml/2006/table">
            <a:tbl>
              <a:tblPr/>
              <a:tblGrid>
                <a:gridCol w="248518"/>
                <a:gridCol w="1687744"/>
              </a:tblGrid>
              <a:tr h="18288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Legend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IAP begins in a future quarter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IAP is in progress and on schedule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IAP is in progress, but not on schedule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IAP has been completed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Recommend eliminating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 the IAP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656157" y="6255708"/>
            <a:ext cx="27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14DF673-E5F6-464F-898B-AE7202CC517C}" type="slidenum">
              <a:rPr lang="en-US" smtClean="0">
                <a:solidFill>
                  <a:schemeClr val="accent3"/>
                </a:solidFill>
              </a:rPr>
              <a:t>7</a:t>
            </a:fld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80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88501" y="1524000"/>
            <a:ext cx="11111578" cy="46250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600" b="1" i="1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600" b="1" i="1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600" b="1" i="1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3200" b="1" i="1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3200" b="1" i="1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10972800" algn="r"/>
              </a:tabLst>
            </a:pPr>
            <a:endParaRPr lang="en-US" sz="3200" b="1" i="1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115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b="1" i="1" dirty="0" smtClean="0">
              <a:solidFill>
                <a:schemeClr val="accent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7078" y="225287"/>
            <a:ext cx="112378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FY </a:t>
            </a:r>
            <a:r>
              <a:rPr lang="en-US" sz="20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2016 </a:t>
            </a:r>
            <a:r>
              <a:rPr lang="en-US" sz="20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Strategic Plan Status Update</a:t>
            </a:r>
          </a:p>
          <a:p>
            <a:r>
              <a:rPr lang="en-US" sz="20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Customer Perspective – Strategic Initiatives and Status</a:t>
            </a:r>
            <a:endParaRPr lang="en-US" sz="2000" i="1" dirty="0">
              <a:solidFill>
                <a:schemeClr val="accent6"/>
              </a:solidFill>
              <a:latin typeface="Lucida Bright" panose="020406020505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078504"/>
              </p:ext>
            </p:extLst>
          </p:nvPr>
        </p:nvGraphicFramePr>
        <p:xfrm>
          <a:off x="541020" y="1426894"/>
          <a:ext cx="9380943" cy="5162052"/>
        </p:xfrm>
        <a:graphic>
          <a:graphicData uri="http://schemas.openxmlformats.org/drawingml/2006/table">
            <a:tbl>
              <a:tblPr/>
              <a:tblGrid>
                <a:gridCol w="640080"/>
                <a:gridCol w="2104632"/>
                <a:gridCol w="2645466"/>
                <a:gridCol w="493435"/>
                <a:gridCol w="493435"/>
                <a:gridCol w="493435"/>
                <a:gridCol w="2510460"/>
              </a:tblGrid>
              <a:tr h="485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Goal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Strategic Objective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Initiative</a:t>
                      </a:r>
                      <a:r>
                        <a:rPr lang="en-US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Action Plan (I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AP)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Q1 Status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Q2 Status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Q3 Status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Q3 </a:t>
                      </a: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Comments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91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Provide &amp; promote multi-modal transportation connectivity</a:t>
                      </a: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Provide a safe and well-maintained network of streets, sidewalks, greenways, and bike paths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Conduct Midland Road corridor 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study (PY carryforward)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kern="1200" dirty="0">
                        <a:solidFill>
                          <a:schemeClr val="tx1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kern="1200" dirty="0">
                        <a:solidFill>
                          <a:schemeClr val="tx1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660">
                <a:tc vMerge="1"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Provide a safe and well-maintained network of streets, sidewalks, greenways, and bike paths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Install sidewalks and/or greenways according to the Pedestrian Master Plan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kern="120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0" u="sng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CARRYFORWARD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Greenway will not be completed by 6/30/16 due to wetland issues encountered; Will extend into FY 2017</a:t>
                      </a:r>
                      <a:endParaRPr lang="en-US" sz="12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422">
                <a:tc vMerge="1"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Provide a safe and well-maintained network of streets, sidewalks, greenways, and bike paths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Install bike paths according to the  Bicycle Master Plan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Recommend to </a:t>
                      </a:r>
                      <a:r>
                        <a:rPr lang="en-US" sz="1200" b="1" i="0" u="sng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DELETE</a:t>
                      </a:r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, per</a:t>
                      </a:r>
                      <a:r>
                        <a:rPr lang="en-US" sz="1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Council direction</a:t>
                      </a:r>
                      <a:endParaRPr lang="en-US" sz="1200" dirty="0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568">
                <a:tc vMerge="1"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Provide for efficient traffic flow with minimal congestion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Make intersection improvements at McKenzie Rd and Hwy 5 and Barrett Rd and Hwy 5 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0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Promote environmental sustainability</a:t>
                      </a: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Conserve natural resources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Evaluate the use of solar energy for Village facilities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1" i="1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1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1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44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Promote an active, healthy community</a:t>
                      </a: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Provide adequate recreational facilities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Develop a comprehensive recommendation for a new Community Center Facility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211">
                <a:tc vMerge="1"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Provide adequate recreational facilities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Develop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Rassie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Wicker Park facilities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kern="120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Behind schedule, but expect to complete by 6/30/16</a:t>
                      </a:r>
                      <a:endParaRPr lang="en-US" sz="12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979">
                <a:tc vMerge="1"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Provide recreation programs and 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leisure 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activities for all ages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Establish a P&amp;R internship program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585065"/>
              </p:ext>
            </p:extLst>
          </p:nvPr>
        </p:nvGraphicFramePr>
        <p:xfrm>
          <a:off x="10103338" y="3679434"/>
          <a:ext cx="1936262" cy="2225040"/>
        </p:xfrm>
        <a:graphic>
          <a:graphicData uri="http://schemas.openxmlformats.org/drawingml/2006/table">
            <a:tbl>
              <a:tblPr/>
              <a:tblGrid>
                <a:gridCol w="248518"/>
                <a:gridCol w="1687744"/>
              </a:tblGrid>
              <a:tr h="18288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Legend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IAP begins in a future quarter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IAP is in progress and on schedule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IAP is in progress, but not on schedule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IAP has been completed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Recommend eliminating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 the IAP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1656157" y="6255708"/>
            <a:ext cx="27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125A399-9ED9-4753-BFD1-F41B2EC24A4E}" type="slidenum">
              <a:rPr lang="en-US" smtClean="0">
                <a:solidFill>
                  <a:schemeClr val="accent3"/>
                </a:solidFill>
              </a:rPr>
              <a:t>8</a:t>
            </a:fld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89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88501" y="1524000"/>
            <a:ext cx="11111578" cy="46250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600" b="1" i="1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600" b="1" i="1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600" b="1" i="1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3200" b="1" i="1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3200" b="1" i="1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10972800" algn="r"/>
              </a:tabLst>
            </a:pPr>
            <a:endParaRPr lang="en-US" sz="3200" b="1" i="1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115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b="1" i="1" dirty="0" smtClean="0">
              <a:solidFill>
                <a:schemeClr val="accent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7078" y="225287"/>
            <a:ext cx="112378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FY </a:t>
            </a:r>
            <a:r>
              <a:rPr lang="en-US" sz="20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2016 </a:t>
            </a:r>
            <a:r>
              <a:rPr lang="en-US" sz="20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Strategic Plan Status Update</a:t>
            </a:r>
          </a:p>
          <a:p>
            <a:r>
              <a:rPr lang="en-US" sz="20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Internal Perspective – Strategic Initiatives and Status</a:t>
            </a:r>
            <a:endParaRPr lang="en-US" sz="2000" i="1" dirty="0">
              <a:solidFill>
                <a:schemeClr val="accent6"/>
              </a:solidFill>
              <a:latin typeface="Lucida Bright" panose="020406020505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555577"/>
              </p:ext>
            </p:extLst>
          </p:nvPr>
        </p:nvGraphicFramePr>
        <p:xfrm>
          <a:off x="541020" y="1422803"/>
          <a:ext cx="9365601" cy="5135880"/>
        </p:xfrm>
        <a:graphic>
          <a:graphicData uri="http://schemas.openxmlformats.org/drawingml/2006/table">
            <a:tbl>
              <a:tblPr/>
              <a:tblGrid>
                <a:gridCol w="640080"/>
                <a:gridCol w="2103683"/>
                <a:gridCol w="2649083"/>
                <a:gridCol w="494888"/>
                <a:gridCol w="494888"/>
                <a:gridCol w="494888"/>
                <a:gridCol w="2488091"/>
              </a:tblGrid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Goal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Strategic Objective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Initiative</a:t>
                      </a:r>
                      <a:r>
                        <a:rPr lang="en-US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Action Plan (I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AP)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Q1 Status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Q2 Status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Q3 Status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Q3 </a:t>
                      </a: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Comments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Professionally Manage a High Performing Organization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Effectively communicate with customers in a timely and consistent manner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Develop and implement a corporate communications strategy for keeping the public informed, considering a more frequent newsletter publication and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eblasts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 post-Council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meetings (PY carryforward)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Continually improve the effectiveness and efficiency of key processes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Develop a contract management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system (PY carryforward)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Continue to utilize the Baldrige excellence framework to improve organizational performance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Develop an organization wide complaint management process -VOP 311 (BIRDIE)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Develop a mechanism to share best practices between departments and evaluate the effectiveness (ACE)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Review key Village processes annually for opportunities for improvement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Complete Payment Card Industry (PCI)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Compliance (PY carryforward)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Develop a method to evaluate the effectiveness of the Village Council (ACE)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Recommend to </a:t>
                      </a:r>
                      <a:r>
                        <a:rPr lang="en-US" sz="1100" b="1" i="0" u="sng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DELETE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, per</a:t>
                      </a:r>
                      <a:r>
                        <a:rPr lang="en-US" sz="11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Council direction</a:t>
                      </a:r>
                      <a:endParaRPr lang="en-US" sz="1100" dirty="0" smtClean="0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Develop a comprehensive orientation process for newly elected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officials (PY carryforward)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832925"/>
              </p:ext>
            </p:extLst>
          </p:nvPr>
        </p:nvGraphicFramePr>
        <p:xfrm>
          <a:off x="10103338" y="3679434"/>
          <a:ext cx="1936262" cy="2225040"/>
        </p:xfrm>
        <a:graphic>
          <a:graphicData uri="http://schemas.openxmlformats.org/drawingml/2006/table">
            <a:tbl>
              <a:tblPr/>
              <a:tblGrid>
                <a:gridCol w="248518"/>
                <a:gridCol w="1687744"/>
              </a:tblGrid>
              <a:tr h="18288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Legend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IAP begins in a future quarter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IAP is in progress and on schedule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IAP is in progress, but not on schedule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IAP has been completed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Recommend eliminating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 the IAP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1656157" y="6255708"/>
            <a:ext cx="27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06BAEA0-2764-4518-BEB3-6DF0302FC82E}" type="slidenum">
              <a:rPr lang="en-US" smtClean="0">
                <a:solidFill>
                  <a:schemeClr val="accent3"/>
                </a:solidFill>
              </a:rPr>
              <a:t>9</a:t>
            </a:fld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5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OP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E663A"/>
      </a:accent1>
      <a:accent2>
        <a:srgbClr val="E3BB6F"/>
      </a:accent2>
      <a:accent3>
        <a:srgbClr val="5D2B00"/>
      </a:accent3>
      <a:accent4>
        <a:srgbClr val="0E2130"/>
      </a:accent4>
      <a:accent5>
        <a:srgbClr val="507A85"/>
      </a:accent5>
      <a:accent6>
        <a:srgbClr val="FFF9DF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98C5694738184A931E9543A414A787" ma:contentTypeVersion="1" ma:contentTypeDescription="Create a new document." ma:contentTypeScope="" ma:versionID="9033e4a16cc9b7af26ab24f245252dc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e49189b09f1ade3a025730c41919c3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Nintex conditional workflow start</Name>
    <Synchronization>Synchronous</Synchronization>
    <Type>10001</Type>
    <SequenceNumber>50000</SequenceNumber>
    <Assembly>Nintex.Workflow, Version=1.0.0.0, Culture=neutral, PublicKeyToken=913f6bae0ca5ae12</Assembly>
    <Class>Nintex.Workflow.ConditionalWorkflowStartReceiver</Class>
    <Data>7/17/2013 2:52:13 PM</Data>
    <Filter/>
  </Receiver>
  <Receiver>
    <Name>Nintex conditional workflow start</Name>
    <Synchronization>Synchronous</Synchronization>
    <Type>10002</Type>
    <SequenceNumber>50000</SequenceNumber>
    <Assembly>Nintex.Workflow, Version=1.0.0.0, Culture=neutral, PublicKeyToken=913f6bae0ca5ae12</Assembly>
    <Class>Nintex.Workflow.ConditionalWorkflowStartReceiver</Class>
    <Data>7/17/2013 2:52:13 PM</Data>
    <Filter/>
  </Receiver>
  <Receiver>
    <Name>Nintex conditional workflow start</Name>
    <Synchronization>Synchronous</Synchronization>
    <Type>2</Type>
    <SequenceNumber>50000</SequenceNumber>
    <Assembly>Nintex.Workflow, Version=1.0.0.0, Culture=neutral, PublicKeyToken=913f6bae0ca5ae12</Assembly>
    <Class>Nintex.Workflow.ConditionalWorkflowStartReceiver</Class>
    <Data>7/17/2013 2:52:13 PM</Data>
    <Filter/>
  </Receiver>
</spe:Receivers>
</file>

<file path=customXml/itemProps1.xml><?xml version="1.0" encoding="utf-8"?>
<ds:datastoreItem xmlns:ds="http://schemas.openxmlformats.org/officeDocument/2006/customXml" ds:itemID="{47ADFF8E-1E1B-4510-B37E-9AD69EEE21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55E0B2-6F36-4190-9BF5-A9449649A13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9BCA7D8-F902-4158-B4A2-5492E8EED3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144D2633-94BA-437E-9EB2-880C08810FFE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17019</TotalTime>
  <Words>1280</Words>
  <Application>Microsoft Office PowerPoint</Application>
  <PresentationFormat>Widescreen</PresentationFormat>
  <Paragraphs>274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Courier New</vt:lpstr>
      <vt:lpstr>Garamond</vt:lpstr>
      <vt:lpstr>Lucida Bright</vt:lpstr>
      <vt:lpstr>Lucida Calligraphy</vt:lpstr>
      <vt:lpstr>Wingdings</vt:lpstr>
      <vt:lpstr>Office Theme</vt:lpstr>
      <vt:lpstr>FY 2016 Village of Pinehurst Strategic Plan Status Update As of March 31, 2016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VOP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E. Dean</dc:creator>
  <cp:lastModifiedBy>Natalie E. Dean</cp:lastModifiedBy>
  <cp:revision>132</cp:revision>
  <cp:lastPrinted>2016-05-13T17:59:06Z</cp:lastPrinted>
  <dcterms:created xsi:type="dcterms:W3CDTF">2014-09-10T13:59:13Z</dcterms:created>
  <dcterms:modified xsi:type="dcterms:W3CDTF">2016-05-13T18:13:45Z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0x0101000698C5694738184A931E9543A414A787</vt:lpwstr>
  </property>
</Properties>
</file>