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5"/>
  </p:notesMasterIdLst>
  <p:sldIdLst>
    <p:sldId id="262" r:id="rId6"/>
    <p:sldId id="263" r:id="rId7"/>
    <p:sldId id="267" r:id="rId8"/>
    <p:sldId id="270" r:id="rId9"/>
    <p:sldId id="317" r:id="rId10"/>
    <p:sldId id="309" r:id="rId11"/>
    <p:sldId id="322" r:id="rId12"/>
    <p:sldId id="320" r:id="rId13"/>
    <p:sldId id="323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23" autoAdjust="0"/>
    <p:restoredTop sz="66957" autoAdjust="0"/>
  </p:normalViewPr>
  <p:slideViewPr>
    <p:cSldViewPr snapToGrid="0">
      <p:cViewPr varScale="1">
        <p:scale>
          <a:sx n="71" d="100"/>
          <a:sy n="71" d="100"/>
        </p:scale>
        <p:origin x="72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1D541DEE-EFAA-469C-9AF5-A8B5BEC6D9E0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C872CEA8-7738-4FB1-9D0F-1DEBF78C8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5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CEA8-7738-4FB1-9D0F-1DEBF78C89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51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2CEA8-7738-4FB1-9D0F-1DEBF78C89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68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93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51" y="1388986"/>
            <a:ext cx="11565228" cy="47187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0" y="0"/>
            <a:ext cx="12192000" cy="118872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315" y="137160"/>
            <a:ext cx="2220685" cy="914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07141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-2"/>
            <a:ext cx="12192000" cy="128016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533" y="108825"/>
            <a:ext cx="2442754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511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0248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Lucida Bright" panose="020406020505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ctrTitle"/>
          </p:nvPr>
        </p:nvSpPr>
        <p:spPr>
          <a:xfrm>
            <a:off x="1735015" y="4463316"/>
            <a:ext cx="9766343" cy="1809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i="1" dirty="0" smtClean="0">
                <a:solidFill>
                  <a:schemeClr val="accent3"/>
                </a:solidFill>
                <a:latin typeface="Lucida Bright" panose="02040602050505020304" pitchFamily="18" charset="0"/>
              </a:rPr>
              <a:t>FY 2016 Village of Pinehurst</a:t>
            </a:r>
          </a:p>
          <a:p>
            <a:pPr algn="r"/>
            <a:r>
              <a:rPr lang="en-US" sz="4400" b="1" i="1" dirty="0" smtClean="0">
                <a:solidFill>
                  <a:schemeClr val="accent3"/>
                </a:solidFill>
                <a:latin typeface="Lucida Bright" panose="02040602050505020304" pitchFamily="18" charset="0"/>
              </a:rPr>
              <a:t>Strategic Plan Status Update</a:t>
            </a:r>
            <a:br>
              <a:rPr lang="en-US" sz="4400" b="1" i="1" dirty="0" smtClean="0">
                <a:solidFill>
                  <a:schemeClr val="accent3"/>
                </a:solidFill>
                <a:latin typeface="Lucida Bright" panose="02040602050505020304" pitchFamily="18" charset="0"/>
              </a:rPr>
            </a:br>
            <a:r>
              <a:rPr lang="en-US" sz="3200" b="1" i="1" dirty="0" smtClean="0">
                <a:solidFill>
                  <a:schemeClr val="accent3"/>
                </a:solidFill>
              </a:rPr>
              <a:t>As of December 31, 2015</a:t>
            </a:r>
            <a:endParaRPr lang="en-US" sz="3600" b="1" i="1" dirty="0">
              <a:solidFill>
                <a:schemeClr val="accent3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276" y="877766"/>
            <a:ext cx="4551484" cy="30343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55" y="1195754"/>
            <a:ext cx="4105211" cy="21651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6159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8502" y="1524000"/>
            <a:ext cx="10515600" cy="47317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00" b="1" i="1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r>
              <a:rPr lang="en-US" sz="2400" dirty="0">
                <a:solidFill>
                  <a:schemeClr val="accent3"/>
                </a:solidFill>
              </a:rPr>
              <a:t>Village </a:t>
            </a:r>
            <a:r>
              <a:rPr lang="en-US" sz="2400" dirty="0" smtClean="0">
                <a:solidFill>
                  <a:schemeClr val="accent3"/>
                </a:solidFill>
              </a:rPr>
              <a:t>Council</a:t>
            </a:r>
            <a:r>
              <a:rPr lang="en-US" sz="2400" dirty="0">
                <a:solidFill>
                  <a:schemeClr val="accent3"/>
                </a:solidFill>
              </a:rPr>
              <a:t>	</a:t>
            </a:r>
            <a:r>
              <a:rPr lang="en-US" sz="2400" dirty="0" smtClean="0">
                <a:solidFill>
                  <a:schemeClr val="accent3"/>
                </a:solidFill>
              </a:rPr>
              <a:t>3</a:t>
            </a:r>
            <a:endParaRPr lang="en-US" sz="2400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Strategic objectives by balanced scorecard perspective</a:t>
            </a:r>
            <a:r>
              <a:rPr lang="en-US" sz="2400" dirty="0">
                <a:solidFill>
                  <a:schemeClr val="accent3"/>
                </a:solidFill>
              </a:rPr>
              <a:t>	</a:t>
            </a:r>
            <a:r>
              <a:rPr lang="en-US" sz="2400" dirty="0" smtClean="0">
                <a:solidFill>
                  <a:schemeClr val="accent3"/>
                </a:solidFill>
              </a:rPr>
              <a:t>4</a:t>
            </a:r>
            <a:endParaRPr lang="en-US" sz="2400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Overview of the status of FY 2016 initiatives	5</a:t>
            </a: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Initiative status update:</a:t>
            </a:r>
          </a:p>
          <a:p>
            <a:pPr marL="0" indent="0">
              <a:buNone/>
              <a:tabLst>
                <a:tab pos="457200" algn="l"/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	Customer </a:t>
            </a:r>
            <a:r>
              <a:rPr lang="en-US" sz="2400" dirty="0">
                <a:solidFill>
                  <a:schemeClr val="accent3"/>
                </a:solidFill>
              </a:rPr>
              <a:t>p</a:t>
            </a:r>
            <a:r>
              <a:rPr lang="en-US" sz="2400" dirty="0" smtClean="0">
                <a:solidFill>
                  <a:schemeClr val="accent3"/>
                </a:solidFill>
              </a:rPr>
              <a:t>erspective </a:t>
            </a:r>
            <a:r>
              <a:rPr lang="en-US" sz="2400" dirty="0">
                <a:solidFill>
                  <a:schemeClr val="accent3"/>
                </a:solidFill>
              </a:rPr>
              <a:t>	6</a:t>
            </a:r>
            <a:endParaRPr lang="en-US" sz="2400" dirty="0" smtClean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457200" algn="l"/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	Internal perspective 	</a:t>
            </a:r>
            <a:r>
              <a:rPr lang="en-US" sz="2400" dirty="0">
                <a:solidFill>
                  <a:schemeClr val="accent3"/>
                </a:solidFill>
              </a:rPr>
              <a:t>8</a:t>
            </a:r>
            <a:endParaRPr lang="en-US" sz="2400" dirty="0" smtClean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457200" algn="l"/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	Employee perspective 	9</a:t>
            </a:r>
          </a:p>
          <a:p>
            <a:pPr marL="0" indent="0">
              <a:buNone/>
              <a:tabLst>
                <a:tab pos="457200" algn="l"/>
                <a:tab pos="8693150" algn="r"/>
                <a:tab pos="10972800" algn="r"/>
              </a:tabLst>
            </a:pPr>
            <a:r>
              <a:rPr lang="en-US" sz="2400" dirty="0" smtClean="0">
                <a:solidFill>
                  <a:schemeClr val="accent3"/>
                </a:solidFill>
              </a:rPr>
              <a:t>	Financial perspective 	9</a:t>
            </a: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endParaRPr lang="en-US" sz="2400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8693150" algn="r"/>
                <a:tab pos="10972800" algn="r"/>
              </a:tabLst>
            </a:pPr>
            <a:endParaRPr lang="en-US" sz="2400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10972800" algn="r"/>
              </a:tabLst>
            </a:pPr>
            <a:endParaRPr lang="en-US" sz="24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5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500" b="1" i="1" dirty="0" smtClean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078" y="225287"/>
            <a:ext cx="8799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FY 2016 Strategic Plan Status Update</a:t>
            </a:r>
          </a:p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Table of Contents</a:t>
            </a:r>
            <a:endParaRPr lang="en-US" sz="24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6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8502" y="1524000"/>
            <a:ext cx="10515600" cy="473170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0972800" algn="r"/>
              </a:tabLst>
            </a:pPr>
            <a:endParaRPr lang="en-US" sz="24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5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500" b="1" i="1" dirty="0" smtClean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078" y="225287"/>
            <a:ext cx="8799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FY 2016 </a:t>
            </a:r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</a:t>
            </a:r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Update</a:t>
            </a:r>
          </a:p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Village Council</a:t>
            </a:r>
            <a:endParaRPr lang="en-US" sz="24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360" y="3889854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Nancy Fiorillo,</a:t>
            </a:r>
          </a:p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Mayor</a:t>
            </a:r>
            <a:endParaRPr lang="en-US" sz="1600" b="1" dirty="0">
              <a:solidFill>
                <a:schemeClr val="accent3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66509" y="5142184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Clark Campbell,</a:t>
            </a:r>
          </a:p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Councilmember</a:t>
            </a:r>
            <a:endParaRPr lang="en-US" sz="1600" b="1" dirty="0">
              <a:solidFill>
                <a:schemeClr val="accent3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61249" y="5142184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accent3"/>
                </a:solidFill>
                <a:latin typeface="Garamond" panose="02020404030301010803" pitchFamily="18" charset="0"/>
              </a:rPr>
              <a:t>Claire </a:t>
            </a:r>
            <a:r>
              <a:rPr lang="en-US" sz="1600" b="1" smtClean="0">
                <a:solidFill>
                  <a:schemeClr val="accent3"/>
                </a:solidFill>
                <a:latin typeface="Garamond" panose="02020404030301010803" pitchFamily="18" charset="0"/>
              </a:rPr>
              <a:t>Berggren,</a:t>
            </a:r>
            <a:endParaRPr lang="en-US" sz="1600" b="1" dirty="0" smtClean="0">
              <a:solidFill>
                <a:schemeClr val="accent3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Councilmember</a:t>
            </a:r>
            <a:endParaRPr lang="en-US" sz="1600" b="1" dirty="0">
              <a:solidFill>
                <a:schemeClr val="accent3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38658" y="3903447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John Cashion,</a:t>
            </a:r>
          </a:p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Mayor </a:t>
            </a:r>
            <a:r>
              <a:rPr lang="en-US" sz="1600" b="1" dirty="0" err="1" smtClean="0">
                <a:solidFill>
                  <a:schemeClr val="accent3"/>
                </a:solidFill>
                <a:latin typeface="Garamond" panose="02020404030301010803" pitchFamily="18" charset="0"/>
              </a:rPr>
              <a:t>ProTem</a:t>
            </a:r>
            <a:endParaRPr lang="en-US" sz="1600" b="1" dirty="0">
              <a:solidFill>
                <a:schemeClr val="accent3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76522" y="3904129"/>
            <a:ext cx="1828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John </a:t>
            </a:r>
            <a:r>
              <a:rPr lang="en-US" sz="1600" b="1" dirty="0" err="1" smtClean="0">
                <a:solidFill>
                  <a:schemeClr val="accent3"/>
                </a:solidFill>
                <a:latin typeface="Garamond" panose="02020404030301010803" pitchFamily="18" charset="0"/>
              </a:rPr>
              <a:t>Bouldry</a:t>
            </a:r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,</a:t>
            </a:r>
          </a:p>
          <a:p>
            <a:pPr algn="ctr"/>
            <a:r>
              <a:rPr lang="en-US" sz="1600" b="1" dirty="0" smtClean="0">
                <a:solidFill>
                  <a:schemeClr val="accent3"/>
                </a:solidFill>
                <a:latin typeface="Garamond" panose="02020404030301010803" pitchFamily="18" charset="0"/>
              </a:rPr>
              <a:t>Treasurer</a:t>
            </a:r>
            <a:endParaRPr lang="en-US" sz="1600" b="1" dirty="0">
              <a:solidFill>
                <a:schemeClr val="accent3"/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497" y="1460409"/>
            <a:ext cx="1691640" cy="235000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986" y="2714850"/>
            <a:ext cx="1688224" cy="235000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683" y="1460408"/>
            <a:ext cx="1688224" cy="23500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793" y="2714850"/>
            <a:ext cx="1688224" cy="235000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04" y="1460408"/>
            <a:ext cx="1688224" cy="235000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9E72AC1-E465-4147-8F26-D4A1DE62837B}" type="slidenum">
              <a:rPr lang="en-US" smtClean="0">
                <a:solidFill>
                  <a:schemeClr val="accent3"/>
                </a:solidFill>
              </a:rPr>
              <a:t>3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79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7078" y="225287"/>
            <a:ext cx="8799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Strategic Objectives by Balanced Scorecard Perspective</a:t>
            </a:r>
            <a:endParaRPr lang="en-US" sz="24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2795555" y="1441939"/>
            <a:ext cx="6600890" cy="5081276"/>
            <a:chOff x="3242228" y="1346555"/>
            <a:chExt cx="6019800" cy="464912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70565" y="1346555"/>
              <a:ext cx="4963127" cy="4649123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45" name="TextBox 44"/>
            <p:cNvSpPr txBox="1"/>
            <p:nvPr/>
          </p:nvSpPr>
          <p:spPr>
            <a:xfrm>
              <a:off x="3242228" y="5266545"/>
              <a:ext cx="6019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5D2B00"/>
                  </a:solidFill>
                  <a:latin typeface="Lucida Calligraphy" pitchFamily="66" charset="0"/>
                </a:rPr>
                <a:t>History, Charm, &amp; Southern Hospitality</a:t>
              </a:r>
              <a:endParaRPr lang="en-US" sz="1400" dirty="0">
                <a:solidFill>
                  <a:srgbClr val="5D2B00"/>
                </a:solidFill>
                <a:latin typeface="Lucida Calligraphy" pitchFamily="66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3A512E2-2257-42E8-A8D6-BED74B3F446F}" type="slidenum">
              <a:rPr lang="en-US">
                <a:solidFill>
                  <a:schemeClr val="accent3"/>
                </a:solidFill>
              </a:rPr>
              <a:t>4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01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7078" y="225287"/>
            <a:ext cx="111443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4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4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Overview of the Status of Strategic Initiatives at December 31, 2015</a:t>
            </a:r>
            <a:endParaRPr lang="en-US" sz="24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824023" y="1541501"/>
            <a:ext cx="10515600" cy="4073853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accent3"/>
                </a:solidFill>
              </a:rPr>
              <a:t>There are a total of 37 Initiative Action Plans (IAPs) for FY 2016: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schemeClr val="accent3"/>
                </a:solidFill>
              </a:rPr>
              <a:t>10 were carried over from FY 2015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schemeClr val="accent3"/>
                </a:solidFill>
              </a:rPr>
              <a:t>27 were </a:t>
            </a:r>
            <a:r>
              <a:rPr lang="en-US" sz="1800" b="1" i="1" dirty="0" smtClean="0">
                <a:solidFill>
                  <a:schemeClr val="accent3"/>
                </a:solidFill>
              </a:rPr>
              <a:t>NEW</a:t>
            </a:r>
            <a:r>
              <a:rPr lang="en-US" sz="1800" b="1" dirty="0" smtClean="0">
                <a:solidFill>
                  <a:schemeClr val="accent3"/>
                </a:solidFill>
              </a:rPr>
              <a:t> IAPs for FY 2016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b="1" i="1" dirty="0" smtClean="0">
                <a:solidFill>
                  <a:schemeClr val="accent3"/>
                </a:solidFill>
              </a:rPr>
              <a:t>Staff recommends </a:t>
            </a:r>
            <a:r>
              <a:rPr lang="en-US" sz="2000" b="1" i="1" u="sng" dirty="0" smtClean="0">
                <a:solidFill>
                  <a:schemeClr val="accent3"/>
                </a:solidFill>
              </a:rPr>
              <a:t>eliminating</a:t>
            </a:r>
            <a:r>
              <a:rPr lang="en-US" sz="2000" b="1" i="1" dirty="0" smtClean="0">
                <a:solidFill>
                  <a:schemeClr val="accent3"/>
                </a:solidFill>
              </a:rPr>
              <a:t> one IAP – Evaluate the use of solar energy for Village facilities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accent3"/>
                </a:solidFill>
              </a:rPr>
              <a:t>The following table indicates the status of IAPs at the end of Q2, </a:t>
            </a:r>
            <a:r>
              <a:rPr lang="en-US" sz="2000" b="1" dirty="0">
                <a:solidFill>
                  <a:schemeClr val="accent3"/>
                </a:solidFill>
              </a:rPr>
              <a:t>FY </a:t>
            </a:r>
            <a:r>
              <a:rPr lang="en-US" sz="2000" b="1" dirty="0" smtClean="0">
                <a:solidFill>
                  <a:schemeClr val="accent3"/>
                </a:solidFill>
              </a:rPr>
              <a:t>2016 (December 31, 2015):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598904"/>
              </p:ext>
            </p:extLst>
          </p:nvPr>
        </p:nvGraphicFramePr>
        <p:xfrm>
          <a:off x="3434862" y="3997567"/>
          <a:ext cx="6260123" cy="246184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4431323"/>
                <a:gridCol w="1828800"/>
              </a:tblGrid>
              <a:tr h="7854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IAP Status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# of IAPs at  12/31/15</a:t>
                      </a:r>
                      <a:endParaRPr lang="en-US" sz="18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IAP begins in a future quarter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4</a:t>
                      </a:r>
                      <a:r>
                        <a:rPr lang="en-US" sz="1600" b="1" i="0" u="none" strike="noStrike" dirty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41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IAP is in progress and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 </a:t>
                      </a:r>
                      <a:r>
                        <a:rPr lang="en-US" sz="16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21</a:t>
                      </a:r>
                      <a:endParaRPr lang="en-US" sz="16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41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IAP is in progress, but not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 </a:t>
                      </a:r>
                      <a:r>
                        <a:rPr lang="en-US" sz="16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141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IAP has been completed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 </a:t>
                      </a:r>
                      <a:r>
                        <a:rPr lang="en-US" sz="16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10</a:t>
                      </a:r>
                      <a:endParaRPr lang="en-US" sz="16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141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Lucida Bright" panose="02040602050505020304" pitchFamily="18" charset="0"/>
                        </a:rPr>
                        <a:t>37</a:t>
                      </a:r>
                      <a:endParaRPr lang="en-US" sz="1600" b="1" i="0" u="none" strike="noStrike" dirty="0">
                        <a:solidFill>
                          <a:schemeClr val="accent3"/>
                        </a:solidFill>
                        <a:effectLst/>
                        <a:latin typeface="Lucida Bright" panose="020406020505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DA1FA05-3B61-4BDE-A1C3-B68BE4C0E5C8}" type="slidenum">
              <a:rPr lang="en-US" smtClean="0">
                <a:solidFill>
                  <a:schemeClr val="accent3"/>
                </a:solidFill>
              </a:rPr>
              <a:t>5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78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7078" y="225287"/>
            <a:ext cx="11237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Customer Perspective – Strategic Initiatives and Status</a:t>
            </a:r>
            <a:endParaRPr lang="en-US" sz="20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202765"/>
              </p:ext>
            </p:extLst>
          </p:nvPr>
        </p:nvGraphicFramePr>
        <p:xfrm>
          <a:off x="477078" y="1415316"/>
          <a:ext cx="9418320" cy="4998720"/>
        </p:xfrm>
        <a:graphic>
          <a:graphicData uri="http://schemas.openxmlformats.org/drawingml/2006/table">
            <a:tbl>
              <a:tblPr/>
              <a:tblGrid>
                <a:gridCol w="496292"/>
                <a:gridCol w="1894467"/>
                <a:gridCol w="3224219"/>
                <a:gridCol w="564908"/>
                <a:gridCol w="564908"/>
                <a:gridCol w="2673526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Goal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Strategic Objective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Initiative</a:t>
                      </a:r>
                      <a:r>
                        <a:rPr lang="en-US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Action Plan (I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AP)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Q1 Status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Q2 Status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Q2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Comments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Safeguard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the Community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Deliver effective public safety services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Expand traffic pre-emption program to additional intersections in Village limits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Achieve national accreditation in the Fire Department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Evaluate alternative methods to proactively investigate and deter crime (BIRDIE)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Scheduled to present recommendations in Q3  and/or Q4</a:t>
                      </a:r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Preserve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the Character of Pinehurst &amp; the Quality of Neighborhoods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Maintain a high level of overall appearance of Pinehurst public spaces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Evaluate the consolidation of Streets &amp; Grounds and Buildings &amp; Grounds (BIRDIE)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This initiative is planned to extend into FY 2017 </a:t>
                      </a:r>
                      <a:endParaRPr kumimoji="0" 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Achieve a high level of compliance with Village codes and ordinances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Implement the recommendations of the Code Enforcement BIRDIE Team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In progress of implementing public education components</a:t>
                      </a:r>
                      <a:endParaRPr kumimoji="0" 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Evaluate the code enforcement process (BIRDIE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)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Maintain a high level of overall appearance of Pinehurst public spaces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Re-develop the Public Services campus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Scheduled to be substantively complete by June 30</a:t>
                      </a:r>
                      <a:r>
                        <a:rPr kumimoji="0" lang="en-US" sz="1100" b="0" i="0" u="none" strike="noStrike" kern="1200" cap="none" spc="0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 </a:t>
                      </a:r>
                      <a:endParaRPr kumimoji="0" 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Develop an "Adopt a Plant Bed" program with the Beautification Committee (ACE)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Promote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Economic Opportunity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Support economic and business development to meet the needs of Pinehurst residents and visitors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Support Pinehurst businesses through collaboration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with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Pinehurst Business Partners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This IAP calls for staff to attend one PBP meeting a quarter.  Staff did not attend a meeting in Q2.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8814" marR="8814" marT="881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Incrementally expand the Village Center into Village Place/Rattlesnake Corridor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231637"/>
              </p:ext>
            </p:extLst>
          </p:nvPr>
        </p:nvGraphicFramePr>
        <p:xfrm>
          <a:off x="10103338" y="3679434"/>
          <a:ext cx="1936262" cy="1813560"/>
        </p:xfrm>
        <a:graphic>
          <a:graphicData uri="http://schemas.openxmlformats.org/drawingml/2006/table">
            <a:tbl>
              <a:tblPr/>
              <a:tblGrid>
                <a:gridCol w="248518"/>
                <a:gridCol w="1687744"/>
              </a:tblGrid>
              <a:tr h="1828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Legend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begins in a future quarter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 and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progress, but not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has been completed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14DF673-E5F6-464F-898B-AE7202CC517C}" type="slidenum">
              <a:rPr lang="en-US" smtClean="0">
                <a:solidFill>
                  <a:schemeClr val="accent3"/>
                </a:solidFill>
              </a:rPr>
              <a:t>6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0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8501" y="1524000"/>
            <a:ext cx="11111578" cy="4625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10972800" algn="r"/>
              </a:tabLst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115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078" y="225287"/>
            <a:ext cx="11237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Customer Perspective – Strategic Initiatives and Status</a:t>
            </a:r>
            <a:endParaRPr lang="en-US" sz="20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547576"/>
              </p:ext>
            </p:extLst>
          </p:nvPr>
        </p:nvGraphicFramePr>
        <p:xfrm>
          <a:off x="541020" y="1426894"/>
          <a:ext cx="9260270" cy="5139192"/>
        </p:xfrm>
        <a:graphic>
          <a:graphicData uri="http://schemas.openxmlformats.org/drawingml/2006/table">
            <a:tbl>
              <a:tblPr/>
              <a:tblGrid>
                <a:gridCol w="548640"/>
                <a:gridCol w="2223090"/>
                <a:gridCol w="2794364"/>
                <a:gridCol w="521208"/>
                <a:gridCol w="521208"/>
                <a:gridCol w="2651760"/>
              </a:tblGrid>
              <a:tr h="485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Goal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Strategic Objective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Initiative</a:t>
                      </a:r>
                      <a:r>
                        <a:rPr lang="en-US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Action Plan (I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AP)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Q1 Status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Q2 Status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Q2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Comments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91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&amp; promote multi-modal transportation connectivity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a safe and well-maintained network of streets, sidewalks, greenways, and bike paths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Conduct Midland Road corridor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study (PY carryforward)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660"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a safe and well-maintained network of streets, sidewalks, greenways, and bike paths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Install sidewalks and/or greenways according to the Pedestrian Master Plan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Fell behind planned schedule to notify residents of proposed routes in Nov, but project</a:t>
                      </a:r>
                      <a:r>
                        <a:rPr lang="en-US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will be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completed by the end of the year as scheduled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422"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a safe and well-maintained network of streets, sidewalks, greenways, and bike paths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Install bike paths according to the  Bicycle Master Plan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This initiative will need to be amended based on Council direction in February</a:t>
                      </a:r>
                      <a:r>
                        <a:rPr lang="en-US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to not install the bicycle pavement markings (</a:t>
                      </a:r>
                      <a:r>
                        <a:rPr lang="en-US" sz="105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sharrows</a:t>
                      </a:r>
                      <a:r>
                        <a:rPr lang="en-US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) as planned.</a:t>
                      </a:r>
                      <a:endParaRPr lang="en-US" sz="1050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568"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for efficient traffic flow with minimal congestion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Make intersection improvements at McKenzie Rd and Hwy 5 and Barrett Rd and Hwy 5 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The scope of this project has been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modified 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to not include improvements at Barrett Rd. and Hwy 5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0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Promote environmental sustainability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Conserve natural resources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Evaluate the use of solar energy for Village facilities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1" i="1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1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Staff recommends eliminating</a:t>
                      </a:r>
                      <a:r>
                        <a:rPr lang="en-US" sz="1050" b="1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this initiative </a:t>
                      </a:r>
                      <a:r>
                        <a:rPr lang="en-US" sz="105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because HB245 did not pass and makes the initiative impossible to pursue as planned</a:t>
                      </a:r>
                      <a:endParaRPr lang="en-US" sz="1050" b="1" i="1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44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Promote an active, healthy community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adequate recreational facilities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Develop a comprehensive recommendation for a new Community Center Facility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Recommendation was presented to Council in January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11"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adequate recreational facilities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Develop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Rassie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Wicker Park facilities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979"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Provide recreation programs and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leisure 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activities for all ages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Establish a P&amp;R internship program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609284"/>
              </p:ext>
            </p:extLst>
          </p:nvPr>
        </p:nvGraphicFramePr>
        <p:xfrm>
          <a:off x="10103338" y="3679434"/>
          <a:ext cx="1936262" cy="1813560"/>
        </p:xfrm>
        <a:graphic>
          <a:graphicData uri="http://schemas.openxmlformats.org/drawingml/2006/table">
            <a:tbl>
              <a:tblPr/>
              <a:tblGrid>
                <a:gridCol w="248518"/>
                <a:gridCol w="1687744"/>
              </a:tblGrid>
              <a:tr h="1828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Legend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begins in a future quarter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 and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progress, but not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has been completed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125A399-9ED9-4753-BFD1-F41B2EC24A4E}" type="slidenum">
              <a:rPr lang="en-US" smtClean="0">
                <a:solidFill>
                  <a:schemeClr val="accent3"/>
                </a:solidFill>
              </a:rPr>
              <a:t>7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89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8501" y="1524000"/>
            <a:ext cx="11111578" cy="4625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10972800" algn="r"/>
              </a:tabLst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115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078" y="225287"/>
            <a:ext cx="11237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Internal Perspective – Strategic Initiatives and Status</a:t>
            </a:r>
            <a:endParaRPr lang="en-US" sz="20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191428"/>
              </p:ext>
            </p:extLst>
          </p:nvPr>
        </p:nvGraphicFramePr>
        <p:xfrm>
          <a:off x="541020" y="1422803"/>
          <a:ext cx="9294642" cy="4503420"/>
        </p:xfrm>
        <a:graphic>
          <a:graphicData uri="http://schemas.openxmlformats.org/drawingml/2006/table">
            <a:tbl>
              <a:tblPr/>
              <a:tblGrid>
                <a:gridCol w="601128"/>
                <a:gridCol w="2221992"/>
                <a:gridCol w="2798064"/>
                <a:gridCol w="522720"/>
                <a:gridCol w="522720"/>
                <a:gridCol w="2628018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Goal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Strategic Objective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Initiative</a:t>
                      </a:r>
                      <a:r>
                        <a:rPr lang="en-US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Action Plan (I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AP)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Q1 Status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Q2 Status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Q2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Comments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Professionally Manage a High Performing Organization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Effectively communicate with customers in a timely and consistent manner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and implement a corporate communications strategy for keeping the public informed, considering a more frequent newsletter publication and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eblasts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 post-Council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meetings (PY carryforward)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Continually improve the effectiveness and efficiency of key processes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 contract management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system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Continue to utilize the Baldrige excellence framework to improve organizational performance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an organization wide complaint management process -VOP 311 (BIRDIE)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Scheduled to present recommendations in Q3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 mechanism to share best practices between departments and evaluate the effectiveness (ACE)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Review key Village processes annually for opportunities for improvement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Complete Payment Card Industry (PCI)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Compliance (PY carryforward)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 method to evaluate the effectiveness of the Village Council (ACE)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Need</a:t>
                      </a:r>
                      <a:r>
                        <a:rPr lang="en-US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Council direction on how/when to proceed with developing the planned performance appraisal tool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Develop a comprehensive orientation process for newly elected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officials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258204"/>
              </p:ext>
            </p:extLst>
          </p:nvPr>
        </p:nvGraphicFramePr>
        <p:xfrm>
          <a:off x="10103338" y="3679434"/>
          <a:ext cx="1936262" cy="1813560"/>
        </p:xfrm>
        <a:graphic>
          <a:graphicData uri="http://schemas.openxmlformats.org/drawingml/2006/table">
            <a:tbl>
              <a:tblPr/>
              <a:tblGrid>
                <a:gridCol w="248518"/>
                <a:gridCol w="1687744"/>
              </a:tblGrid>
              <a:tr h="1828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Legend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begins in a future quarter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 and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progress, but not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has been completed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06BAEA0-2764-4518-BEB3-6DF0302FC82E}" type="slidenum">
              <a:rPr lang="en-US" smtClean="0">
                <a:solidFill>
                  <a:schemeClr val="accent3"/>
                </a:solidFill>
              </a:rPr>
              <a:t>8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5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8501" y="1524000"/>
            <a:ext cx="11111578" cy="4625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6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10972800" algn="r"/>
              </a:tabLst>
            </a:pPr>
            <a:endParaRPr lang="en-US" sz="3200" b="1" i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115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078" y="225287"/>
            <a:ext cx="11237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FY </a:t>
            </a:r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2016 </a:t>
            </a:r>
            <a:r>
              <a:rPr lang="en-US" sz="2000" i="1" dirty="0">
                <a:solidFill>
                  <a:schemeClr val="accent6"/>
                </a:solidFill>
                <a:latin typeface="Lucida Bright" panose="02040602050505020304" pitchFamily="18" charset="0"/>
              </a:rPr>
              <a:t>Strategic Plan Status Update</a:t>
            </a:r>
          </a:p>
          <a:p>
            <a:r>
              <a:rPr lang="en-US" sz="2000" i="1" dirty="0" smtClean="0">
                <a:solidFill>
                  <a:schemeClr val="accent6"/>
                </a:solidFill>
                <a:latin typeface="Lucida Bright" panose="02040602050505020304" pitchFamily="18" charset="0"/>
              </a:rPr>
              <a:t>Internal, Workforce, &amp; Financial  Perspectives -  Strategic Initiatives and Status</a:t>
            </a:r>
            <a:endParaRPr lang="en-US" sz="2000" i="1" dirty="0">
              <a:solidFill>
                <a:schemeClr val="accent6"/>
              </a:solidFill>
              <a:latin typeface="Lucida Bright" panose="020406020505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332941"/>
              </p:ext>
            </p:extLst>
          </p:nvPr>
        </p:nvGraphicFramePr>
        <p:xfrm>
          <a:off x="541020" y="1422803"/>
          <a:ext cx="9290952" cy="4640580"/>
        </p:xfrm>
        <a:graphic>
          <a:graphicData uri="http://schemas.openxmlformats.org/drawingml/2006/table">
            <a:tbl>
              <a:tblPr/>
              <a:tblGrid>
                <a:gridCol w="601128"/>
                <a:gridCol w="2221992"/>
                <a:gridCol w="2798064"/>
                <a:gridCol w="522720"/>
                <a:gridCol w="522720"/>
                <a:gridCol w="2624328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Goal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Strategic Objective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Initiative</a:t>
                      </a:r>
                      <a:r>
                        <a:rPr lang="en-US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Action Plan (I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AP)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Q1 Status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Q2 Status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Q2 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Comments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Professionally Manage a High Performing Organization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Generate collaborative solutions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Identify key partners and assign a Council liaison to each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partner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Completed Q3 - January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Leverage technology to enhance Village operations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Increase capability to secure and monitor the Village computer network for legal compliance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Redesign Village website to add more functionality and integrate it with a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mobile app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Scheduled to be completed in Q4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Recruit and develop a skilled and diverse workforce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Recruit, train, engage, and reward volunteers</a:t>
                      </a:r>
                    </a:p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Develop a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comprehensive 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volunteer reward and recognition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program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Develop a policy on volunteer and committee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appointments (PY carryforward)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Train, develop, and engage employees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Review and revise the in-house TOPS training program (ACE)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Scheduled to begin in Q3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Reward and recognize employees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Implement a reward and recognition program (ACE)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Maintain a strong financial condition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Meet or exceed Village established financial targets</a:t>
                      </a:r>
                    </a:p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Evaluate alternative revenue sources for the Village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Implement the recommendations from the evaluation of the sale of Village owned land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Scheduled to begin in Q4 - deannex Juniper</a:t>
                      </a:r>
                      <a:r>
                        <a:rPr lang="en-US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 Lake Rd property</a:t>
                      </a:r>
                      <a:endParaRPr lang="en-US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aramond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/>
                          <a:ea typeface="+mn-ea"/>
                          <a:cs typeface="+mn-cs"/>
                        </a:rPr>
                        <a:t>Implement BIRDIE Team recommendations to ensure the financial sustainability of the Harness Track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349478"/>
              </p:ext>
            </p:extLst>
          </p:nvPr>
        </p:nvGraphicFramePr>
        <p:xfrm>
          <a:off x="10103338" y="3679434"/>
          <a:ext cx="1936262" cy="1813560"/>
        </p:xfrm>
        <a:graphic>
          <a:graphicData uri="http://schemas.openxmlformats.org/drawingml/2006/table">
            <a:tbl>
              <a:tblPr/>
              <a:tblGrid>
                <a:gridCol w="248518"/>
                <a:gridCol w="1687744"/>
              </a:tblGrid>
              <a:tr h="18288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Legend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begins in a future quarter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 and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is in progress, but not on schedule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IAP has been completed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656157" y="6255708"/>
            <a:ext cx="27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BFA52F6-2304-46EE-A387-18A3F34092C2}" type="slidenum">
              <a:rPr lang="en-US" smtClean="0">
                <a:solidFill>
                  <a:schemeClr val="accent3"/>
                </a:solidFill>
              </a:rPr>
              <a:t>9</a:t>
            </a:fld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50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OP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E663A"/>
      </a:accent1>
      <a:accent2>
        <a:srgbClr val="E3BB6F"/>
      </a:accent2>
      <a:accent3>
        <a:srgbClr val="5D2B00"/>
      </a:accent3>
      <a:accent4>
        <a:srgbClr val="0E2130"/>
      </a:accent4>
      <a:accent5>
        <a:srgbClr val="507A85"/>
      </a:accent5>
      <a:accent6>
        <a:srgbClr val="FFF9D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7/17/2013 2:52:13 PM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7/17/2013 2:52:13 PM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7/17/2013 2:52:13 PM</Data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98C5694738184A931E9543A414A787" ma:contentTypeVersion="1" ma:contentTypeDescription="Create a new document." ma:contentTypeScope="" ma:versionID="9033e4a16cc9b7af26ab24f245252dc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e49189b09f1ade3a025730c41919c3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ADFF8E-1E1B-4510-B37E-9AD69EEE21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4D2633-94BA-437E-9EB2-880C08810FF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9BCA7D8-F902-4158-B4A2-5492E8EED3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FC55E0B2-6F36-4190-9BF5-A9449649A13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16750</TotalTime>
  <Words>1281</Words>
  <Application>Microsoft Office PowerPoint</Application>
  <PresentationFormat>Widescreen</PresentationFormat>
  <Paragraphs>258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Garamond</vt:lpstr>
      <vt:lpstr>Lucida Bright</vt:lpstr>
      <vt:lpstr>Lucida Calligraphy</vt:lpstr>
      <vt:lpstr>Wingdings</vt:lpstr>
      <vt:lpstr>Office Theme</vt:lpstr>
      <vt:lpstr>FY 2016 Village of Pinehurst Strategic Plan Status Update As of December 31, 2015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VOP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E. Dean</dc:creator>
  <cp:lastModifiedBy>Natalie E. Dean</cp:lastModifiedBy>
  <cp:revision>117</cp:revision>
  <cp:lastPrinted>2016-02-02T20:45:52Z</cp:lastPrinted>
  <dcterms:created xsi:type="dcterms:W3CDTF">2014-09-10T13:59:13Z</dcterms:created>
  <dcterms:modified xsi:type="dcterms:W3CDTF">2016-02-05T10:21:01Z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0x0101000698C5694738184A931E9543A414A787</vt:lpwstr>
  </property>
</Properties>
</file>