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5"/>
  </p:sldMasterIdLst>
  <p:notesMasterIdLst>
    <p:notesMasterId r:id="rId16"/>
  </p:notesMasterIdLst>
  <p:sldIdLst>
    <p:sldId id="262" r:id="rId6"/>
    <p:sldId id="263" r:id="rId7"/>
    <p:sldId id="267" r:id="rId8"/>
    <p:sldId id="270" r:id="rId9"/>
    <p:sldId id="317" r:id="rId10"/>
    <p:sldId id="309" r:id="rId11"/>
    <p:sldId id="322" r:id="rId12"/>
    <p:sldId id="320" r:id="rId13"/>
    <p:sldId id="323" r:id="rId14"/>
    <p:sldId id="32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D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323" autoAdjust="0"/>
    <p:restoredTop sz="66957" autoAdjust="0"/>
  </p:normalViewPr>
  <p:slideViewPr>
    <p:cSldViewPr snapToGrid="0">
      <p:cViewPr varScale="1">
        <p:scale>
          <a:sx n="82" d="100"/>
          <a:sy n="82" d="100"/>
        </p:scale>
        <p:origin x="60" y="5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7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>
              <a:defRPr sz="1200"/>
            </a:lvl1pPr>
          </a:lstStyle>
          <a:p>
            <a:fld id="{1D541DEE-EFAA-469C-9AF5-A8B5BEC6D9E0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5" tIns="45718" rIns="91435" bIns="4571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35" tIns="45718" rIns="91435" bIns="4571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>
              <a:defRPr sz="1200"/>
            </a:lvl1pPr>
          </a:lstStyle>
          <a:p>
            <a:fld id="{C872CEA8-7738-4FB1-9D0F-1DEBF78C8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652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938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851" y="1388986"/>
            <a:ext cx="11565228" cy="47187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0" y="0"/>
            <a:ext cx="12192000" cy="118872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4892" y="5814646"/>
            <a:ext cx="2220685" cy="91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07141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0" y="-2"/>
            <a:ext cx="12192000" cy="128016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533" y="108825"/>
            <a:ext cx="2442754" cy="100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511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02482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Lucida Bright" panose="0204060205050502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ucida Bright" panose="020406020505050203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Lucida Bright" panose="020406020505050203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Lucida Bright" panose="020406020505050203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ucida Bright" panose="020406020505050203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ucida Bright" panose="0204060205050502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ctrTitle"/>
          </p:nvPr>
        </p:nvSpPr>
        <p:spPr>
          <a:xfrm>
            <a:off x="1723292" y="4006116"/>
            <a:ext cx="9766343" cy="1809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b="1" i="1" dirty="0" smtClean="0">
                <a:solidFill>
                  <a:schemeClr val="accent3"/>
                </a:solidFill>
                <a:latin typeface="Lucida Bright" panose="02040602050505020304" pitchFamily="18" charset="0"/>
              </a:rPr>
              <a:t>FY 2016 Village of Pinehurst</a:t>
            </a:r>
          </a:p>
          <a:p>
            <a:pPr algn="r"/>
            <a:r>
              <a:rPr lang="en-US" sz="4400" b="1" i="1" dirty="0" smtClean="0">
                <a:solidFill>
                  <a:schemeClr val="accent3"/>
                </a:solidFill>
                <a:latin typeface="Lucida Bright" panose="02040602050505020304" pitchFamily="18" charset="0"/>
              </a:rPr>
              <a:t>Strategic Plan Status Update</a:t>
            </a:r>
            <a:br>
              <a:rPr lang="en-US" sz="4400" b="1" i="1" dirty="0" smtClean="0">
                <a:solidFill>
                  <a:schemeClr val="accent3"/>
                </a:solidFill>
                <a:latin typeface="Lucida Bright" panose="02040602050505020304" pitchFamily="18" charset="0"/>
              </a:rPr>
            </a:br>
            <a:r>
              <a:rPr lang="en-US" sz="3200" b="1" i="1" dirty="0" smtClean="0">
                <a:solidFill>
                  <a:schemeClr val="accent3"/>
                </a:solidFill>
              </a:rPr>
              <a:t>As of September 30, 2015</a:t>
            </a:r>
            <a:endParaRPr lang="en-US" sz="3600" b="1" i="1" dirty="0">
              <a:solidFill>
                <a:schemeClr val="accent3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7276"/>
            <a:ext cx="5383704" cy="2216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59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88501" y="1524000"/>
            <a:ext cx="11111578" cy="462500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600" b="1" i="1" dirty="0" smtClean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en-US" sz="600" b="1" i="1" dirty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en-US" sz="600" b="1" i="1" dirty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en-US" sz="3200" b="1" i="1" dirty="0" smtClean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en-US" sz="3200" b="1" i="1" dirty="0">
              <a:solidFill>
                <a:schemeClr val="accent3"/>
              </a:solidFill>
            </a:endParaRPr>
          </a:p>
          <a:p>
            <a:pPr marL="0" indent="0">
              <a:buNone/>
              <a:tabLst>
                <a:tab pos="10972800" algn="r"/>
              </a:tabLst>
            </a:pPr>
            <a:endParaRPr lang="en-US" sz="3200" b="1" i="1" dirty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en-US" sz="11500" dirty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en-US" b="1" i="1" dirty="0" smtClean="0">
              <a:solidFill>
                <a:schemeClr val="accent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7078" y="225287"/>
            <a:ext cx="112378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accent6"/>
                </a:solidFill>
                <a:latin typeface="Lucida Bright" panose="02040602050505020304" pitchFamily="18" charset="0"/>
              </a:rPr>
              <a:t>FY </a:t>
            </a:r>
            <a:r>
              <a:rPr lang="en-US" sz="2400" i="1" dirty="0" smtClean="0">
                <a:solidFill>
                  <a:schemeClr val="accent6"/>
                </a:solidFill>
                <a:latin typeface="Lucida Bright" panose="02040602050505020304" pitchFamily="18" charset="0"/>
              </a:rPr>
              <a:t>2016 </a:t>
            </a:r>
            <a:r>
              <a:rPr lang="en-US" sz="2400" i="1" dirty="0">
                <a:solidFill>
                  <a:schemeClr val="accent6"/>
                </a:solidFill>
                <a:latin typeface="Lucida Bright" panose="02040602050505020304" pitchFamily="18" charset="0"/>
              </a:rPr>
              <a:t>Strategic Plan Status Update</a:t>
            </a:r>
          </a:p>
          <a:p>
            <a:r>
              <a:rPr lang="en-US" sz="2400" i="1" dirty="0" smtClean="0">
                <a:solidFill>
                  <a:schemeClr val="accent6"/>
                </a:solidFill>
                <a:latin typeface="Lucida Bright" panose="02040602050505020304" pitchFamily="18" charset="0"/>
              </a:rPr>
              <a:t>Workforce &amp; Financial Perspectives – Strategic Initiatives and Status</a:t>
            </a:r>
            <a:endParaRPr lang="en-US" sz="2400" i="1" dirty="0">
              <a:solidFill>
                <a:schemeClr val="accent6"/>
              </a:solidFill>
              <a:latin typeface="Lucida Bright" panose="020406020505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4163883"/>
              </p:ext>
            </p:extLst>
          </p:nvPr>
        </p:nvGraphicFramePr>
        <p:xfrm>
          <a:off x="541020" y="1422803"/>
          <a:ext cx="11064240" cy="3086100"/>
        </p:xfrm>
        <a:graphic>
          <a:graphicData uri="http://schemas.openxmlformats.org/drawingml/2006/table">
            <a:tbl>
              <a:tblPr/>
              <a:tblGrid>
                <a:gridCol w="630936"/>
                <a:gridCol w="2404872"/>
                <a:gridCol w="4087368"/>
                <a:gridCol w="548640"/>
                <a:gridCol w="3392424"/>
              </a:tblGrid>
              <a:tr h="3657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+mn-ea"/>
                          <a:cs typeface="+mn-cs"/>
                        </a:rPr>
                        <a:t>Goal</a:t>
                      </a:r>
                      <a:endParaRPr lang="en-US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Garamond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+mn-ea"/>
                          <a:cs typeface="+mn-cs"/>
                        </a:rPr>
                        <a:t>Strategic Objective</a:t>
                      </a:r>
                      <a:endParaRPr lang="en-US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Garamond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+mn-ea"/>
                          <a:cs typeface="+mn-cs"/>
                        </a:rPr>
                        <a:t>Initiative</a:t>
                      </a:r>
                      <a:r>
                        <a:rPr lang="en-US" sz="120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+mn-ea"/>
                          <a:cs typeface="+mn-cs"/>
                        </a:rPr>
                        <a:t> Action Plan (I</a:t>
                      </a:r>
                      <a:r>
                        <a:rPr lang="en-US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+mn-ea"/>
                          <a:cs typeface="+mn-cs"/>
                        </a:rPr>
                        <a:t>AP)</a:t>
                      </a:r>
                      <a:endParaRPr lang="en-US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Garamond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+mn-ea"/>
                          <a:cs typeface="+mn-cs"/>
                        </a:rPr>
                        <a:t>Q1 Status</a:t>
                      </a:r>
                      <a:endParaRPr lang="en-US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Garamond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+mn-ea"/>
                          <a:cs typeface="+mn-cs"/>
                        </a:rPr>
                        <a:t>Q1 Comments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+mn-ea"/>
                          <a:cs typeface="+mn-cs"/>
                        </a:rPr>
                        <a:t>Recruit and develop a skilled and diverse workforce</a:t>
                      </a:r>
                    </a:p>
                  </a:txBody>
                  <a:tcPr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+mn-ea"/>
                          <a:cs typeface="+mn-cs"/>
                        </a:rPr>
                        <a:t>Recruit, train, engage, and reward volunteers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+mn-ea"/>
                          <a:cs typeface="+mn-cs"/>
                        </a:rPr>
                        <a:t>Develop a </a:t>
                      </a:r>
                      <a:r>
                        <a:rPr lang="en-US" sz="105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+mn-ea"/>
                          <a:cs typeface="+mn-cs"/>
                        </a:rPr>
                        <a:t>comprehensive </a:t>
                      </a:r>
                      <a:r>
                        <a:rPr lang="en-US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+mn-ea"/>
                          <a:cs typeface="+mn-cs"/>
                        </a:rPr>
                        <a:t>volunteer reward and recognition </a:t>
                      </a:r>
                      <a:r>
                        <a:rPr lang="en-US" sz="105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+mn-ea"/>
                          <a:cs typeface="+mn-cs"/>
                        </a:rPr>
                        <a:t>program (PY carryforward)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+mn-ea"/>
                          <a:cs typeface="+mn-cs"/>
                        </a:rPr>
                        <a:t>Scheduled to evaluate effectiveness in </a:t>
                      </a:r>
                      <a:r>
                        <a:rPr lang="en-US" sz="105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+mn-ea"/>
                          <a:cs typeface="+mn-cs"/>
                        </a:rPr>
                        <a:t>Q4</a:t>
                      </a:r>
                      <a:endParaRPr lang="en-US" sz="1050" b="0" i="0" u="none" strike="noStrike" kern="1200" dirty="0">
                        <a:solidFill>
                          <a:srgbClr val="000000"/>
                        </a:solidFill>
                        <a:effectLst/>
                        <a:latin typeface="Garamond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 vMerge="1">
                  <a:txBody>
                    <a:bodyPr/>
                    <a:lstStyle/>
                    <a:p>
                      <a:pPr algn="ctr" fontAlgn="ctr"/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en-US" sz="1050" b="0" i="0" u="none" strike="noStrike" kern="1200" dirty="0">
                        <a:solidFill>
                          <a:srgbClr val="000000"/>
                        </a:solidFill>
                        <a:effectLst/>
                        <a:latin typeface="Garamond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+mn-ea"/>
                          <a:cs typeface="+mn-cs"/>
                        </a:rPr>
                        <a:t>Develop a policy on volunteer and committee </a:t>
                      </a:r>
                      <a:r>
                        <a:rPr lang="en-US" sz="105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+mn-ea"/>
                          <a:cs typeface="+mn-cs"/>
                        </a:rPr>
                        <a:t>appointments (PY carryforward)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+mn-ea"/>
                          <a:cs typeface="+mn-cs"/>
                        </a:rPr>
                        <a:t>Completed in </a:t>
                      </a:r>
                      <a:r>
                        <a:rPr lang="en-US" sz="105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+mn-ea"/>
                          <a:cs typeface="+mn-cs"/>
                        </a:rPr>
                        <a:t>Q1</a:t>
                      </a:r>
                      <a:endParaRPr lang="en-US" sz="1050" b="0" i="0" u="none" strike="noStrike" kern="1200" dirty="0">
                        <a:solidFill>
                          <a:srgbClr val="000000"/>
                        </a:solidFill>
                        <a:effectLst/>
                        <a:latin typeface="Garamond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60">
                <a:tc vMerge="1">
                  <a:txBody>
                    <a:bodyPr/>
                    <a:lstStyle/>
                    <a:p>
                      <a:pPr algn="ctr" fontAlgn="ctr"/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+mn-ea"/>
                          <a:cs typeface="+mn-cs"/>
                        </a:rPr>
                        <a:t>Train, develop, and engage employees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+mn-ea"/>
                          <a:cs typeface="+mn-cs"/>
                        </a:rPr>
                        <a:t>Review and revise the in-house TOPS training program (ACE)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kern="1200">
                          <a:solidFill>
                            <a:srgbClr val="000000"/>
                          </a:solidFill>
                          <a:effectLst/>
                          <a:latin typeface="Garamond"/>
                          <a:ea typeface="+mn-ea"/>
                          <a:cs typeface="+mn-cs"/>
                        </a:rPr>
                        <a:t>--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+mn-ea"/>
                          <a:cs typeface="+mn-cs"/>
                        </a:rPr>
                        <a:t>Scheduled to begin in Q3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60">
                <a:tc vMerge="1">
                  <a:txBody>
                    <a:bodyPr/>
                    <a:lstStyle/>
                    <a:p>
                      <a:pPr algn="ctr" fontAlgn="ctr"/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+mn-ea"/>
                          <a:cs typeface="+mn-cs"/>
                        </a:rPr>
                        <a:t>Reward and recognize employees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+mn-ea"/>
                          <a:cs typeface="+mn-cs"/>
                        </a:rPr>
                        <a:t>Implement a reward and recognition program (ACE)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+mn-ea"/>
                          <a:cs typeface="+mn-cs"/>
                        </a:rPr>
                        <a:t>Scheduled to complete in Q2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+mn-ea"/>
                          <a:cs typeface="+mn-cs"/>
                        </a:rPr>
                        <a:t>Maintain a strong financial condition </a:t>
                      </a:r>
                    </a:p>
                  </a:txBody>
                  <a:tcPr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+mn-ea"/>
                          <a:cs typeface="+mn-cs"/>
                        </a:rPr>
                        <a:t>Meet or exceed Village established financial targets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+mn-ea"/>
                          <a:cs typeface="+mn-cs"/>
                        </a:rPr>
                        <a:t>Evaluate alternative revenue sources for the Village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+mn-ea"/>
                          <a:cs typeface="+mn-cs"/>
                        </a:rPr>
                        <a:t>Draft report is prepared; scheduled to complete in Q2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 vMerge="1">
                  <a:txBody>
                    <a:bodyPr/>
                    <a:lstStyle/>
                    <a:p>
                      <a:pPr algn="ctr" fontAlgn="ctr"/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kern="1200">
                          <a:solidFill>
                            <a:srgbClr val="000000"/>
                          </a:solidFill>
                          <a:effectLst/>
                          <a:latin typeface="Garamond"/>
                          <a:ea typeface="+mn-ea"/>
                          <a:cs typeface="+mn-cs"/>
                        </a:rPr>
                        <a:t>Implement the recommendations from the evaluation of the sale of Village owned land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+mn-ea"/>
                          <a:cs typeface="+mn-cs"/>
                        </a:rPr>
                        <a:t>--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+mn-ea"/>
                          <a:cs typeface="+mn-cs"/>
                        </a:rPr>
                        <a:t>Scheduled to begin in Q4 - deannex </a:t>
                      </a:r>
                      <a:r>
                        <a:rPr lang="en-US" sz="105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+mn-ea"/>
                          <a:cs typeface="+mn-cs"/>
                        </a:rPr>
                        <a:t>Juniper</a:t>
                      </a:r>
                      <a:r>
                        <a:rPr lang="en-US" sz="105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+mn-ea"/>
                          <a:cs typeface="+mn-cs"/>
                        </a:rPr>
                        <a:t> Lake Rd property</a:t>
                      </a:r>
                      <a:endParaRPr lang="en-US" sz="1050" b="0" i="0" u="none" strike="noStrike" kern="1200" dirty="0">
                        <a:solidFill>
                          <a:srgbClr val="000000"/>
                        </a:solidFill>
                        <a:effectLst/>
                        <a:latin typeface="Garamond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 vMerge="1">
                  <a:txBody>
                    <a:bodyPr/>
                    <a:lstStyle/>
                    <a:p>
                      <a:pPr algn="ctr" fontAlgn="ctr"/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kern="1200">
                          <a:solidFill>
                            <a:srgbClr val="000000"/>
                          </a:solidFill>
                          <a:effectLst/>
                          <a:latin typeface="Garamond"/>
                          <a:ea typeface="+mn-ea"/>
                          <a:cs typeface="+mn-cs"/>
                        </a:rPr>
                        <a:t>Implement BIRDIE Team recommendations to ensure the financial sustainability of the Harness Track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+mn-ea"/>
                          <a:cs typeface="+mn-cs"/>
                        </a:rPr>
                        <a:t>Implemented recommendations and tracking time and revenues for remainder of FY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4334697"/>
              </p:ext>
            </p:extLst>
          </p:nvPr>
        </p:nvGraphicFramePr>
        <p:xfrm>
          <a:off x="4283876" y="5900567"/>
          <a:ext cx="3624249" cy="731520"/>
        </p:xfrm>
        <a:graphic>
          <a:graphicData uri="http://schemas.openxmlformats.org/drawingml/2006/table">
            <a:tbl>
              <a:tblPr/>
              <a:tblGrid>
                <a:gridCol w="704360"/>
                <a:gridCol w="2919889"/>
              </a:tblGrid>
              <a:tr h="18953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Completed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53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In progress and on schedule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5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--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Initiative is scheduled to begin in a future quarter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435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88502" y="1524000"/>
            <a:ext cx="10515600" cy="473170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500" b="1" i="1" dirty="0">
              <a:solidFill>
                <a:schemeClr val="accent3"/>
              </a:solidFill>
            </a:endParaRPr>
          </a:p>
          <a:p>
            <a:pPr marL="0" indent="0">
              <a:buNone/>
              <a:tabLst>
                <a:tab pos="8693150" algn="r"/>
                <a:tab pos="10972800" algn="r"/>
              </a:tabLst>
            </a:pPr>
            <a:r>
              <a:rPr lang="en-US" sz="2400" dirty="0">
                <a:solidFill>
                  <a:schemeClr val="accent3"/>
                </a:solidFill>
              </a:rPr>
              <a:t>Village </a:t>
            </a:r>
            <a:r>
              <a:rPr lang="en-US" sz="2400" dirty="0" smtClean="0">
                <a:solidFill>
                  <a:schemeClr val="accent3"/>
                </a:solidFill>
              </a:rPr>
              <a:t>Council</a:t>
            </a:r>
            <a:r>
              <a:rPr lang="en-US" sz="2400" dirty="0">
                <a:solidFill>
                  <a:schemeClr val="accent3"/>
                </a:solidFill>
              </a:rPr>
              <a:t>	</a:t>
            </a:r>
            <a:r>
              <a:rPr lang="en-US" sz="2400" dirty="0" smtClean="0">
                <a:solidFill>
                  <a:schemeClr val="accent3"/>
                </a:solidFill>
              </a:rPr>
              <a:t>3</a:t>
            </a:r>
            <a:endParaRPr lang="en-US" sz="2400" dirty="0">
              <a:solidFill>
                <a:schemeClr val="accent3"/>
              </a:solidFill>
            </a:endParaRPr>
          </a:p>
          <a:p>
            <a:pPr marL="0" indent="0">
              <a:buNone/>
              <a:tabLst>
                <a:tab pos="8693150" algn="r"/>
                <a:tab pos="10972800" algn="r"/>
              </a:tabLst>
            </a:pPr>
            <a:r>
              <a:rPr lang="en-US" sz="2400" dirty="0" smtClean="0">
                <a:solidFill>
                  <a:schemeClr val="accent3"/>
                </a:solidFill>
              </a:rPr>
              <a:t>Strategic objectives by </a:t>
            </a:r>
            <a:r>
              <a:rPr lang="en-US" sz="2400" dirty="0" smtClean="0">
                <a:solidFill>
                  <a:schemeClr val="accent3"/>
                </a:solidFill>
              </a:rPr>
              <a:t>balanced scorecard perspective</a:t>
            </a:r>
            <a:r>
              <a:rPr lang="en-US" sz="2400" dirty="0">
                <a:solidFill>
                  <a:schemeClr val="accent3"/>
                </a:solidFill>
              </a:rPr>
              <a:t>	</a:t>
            </a:r>
            <a:r>
              <a:rPr lang="en-US" sz="2400" dirty="0" smtClean="0">
                <a:solidFill>
                  <a:schemeClr val="accent3"/>
                </a:solidFill>
              </a:rPr>
              <a:t>4</a:t>
            </a:r>
            <a:endParaRPr lang="en-US" sz="2400" dirty="0">
              <a:solidFill>
                <a:schemeClr val="accent3"/>
              </a:solidFill>
            </a:endParaRPr>
          </a:p>
          <a:p>
            <a:pPr marL="0" indent="0">
              <a:buNone/>
              <a:tabLst>
                <a:tab pos="8693150" algn="r"/>
                <a:tab pos="10972800" algn="r"/>
              </a:tabLst>
            </a:pPr>
            <a:r>
              <a:rPr lang="en-US" sz="2400" dirty="0" smtClean="0">
                <a:solidFill>
                  <a:schemeClr val="accent3"/>
                </a:solidFill>
              </a:rPr>
              <a:t>Overview of the status of FY 2016 initiatives	5</a:t>
            </a:r>
          </a:p>
          <a:p>
            <a:pPr marL="0" indent="0">
              <a:buNone/>
              <a:tabLst>
                <a:tab pos="8693150" algn="r"/>
                <a:tab pos="10972800" algn="r"/>
              </a:tabLst>
            </a:pPr>
            <a:r>
              <a:rPr lang="en-US" sz="2400" dirty="0" smtClean="0">
                <a:solidFill>
                  <a:schemeClr val="accent3"/>
                </a:solidFill>
              </a:rPr>
              <a:t>Initiative status update:</a:t>
            </a:r>
          </a:p>
          <a:p>
            <a:pPr marL="0" indent="0">
              <a:buNone/>
              <a:tabLst>
                <a:tab pos="457200" algn="l"/>
                <a:tab pos="8693150" algn="r"/>
                <a:tab pos="10972800" algn="r"/>
              </a:tabLst>
            </a:pPr>
            <a:r>
              <a:rPr lang="en-US" sz="2400" dirty="0" smtClean="0">
                <a:solidFill>
                  <a:schemeClr val="accent3"/>
                </a:solidFill>
              </a:rPr>
              <a:t>	Customer </a:t>
            </a:r>
            <a:r>
              <a:rPr lang="en-US" sz="2400" dirty="0">
                <a:solidFill>
                  <a:schemeClr val="accent3"/>
                </a:solidFill>
              </a:rPr>
              <a:t>p</a:t>
            </a:r>
            <a:r>
              <a:rPr lang="en-US" sz="2400" dirty="0" smtClean="0">
                <a:solidFill>
                  <a:schemeClr val="accent3"/>
                </a:solidFill>
              </a:rPr>
              <a:t>erspective </a:t>
            </a:r>
            <a:r>
              <a:rPr lang="en-US" sz="2400" dirty="0">
                <a:solidFill>
                  <a:schemeClr val="accent3"/>
                </a:solidFill>
              </a:rPr>
              <a:t>	6</a:t>
            </a:r>
            <a:endParaRPr lang="en-US" sz="2400" dirty="0" smtClean="0">
              <a:solidFill>
                <a:schemeClr val="accent3"/>
              </a:solidFill>
            </a:endParaRPr>
          </a:p>
          <a:p>
            <a:pPr marL="0" indent="0">
              <a:buNone/>
              <a:tabLst>
                <a:tab pos="457200" algn="l"/>
                <a:tab pos="8693150" algn="r"/>
                <a:tab pos="10972800" algn="r"/>
              </a:tabLst>
            </a:pPr>
            <a:r>
              <a:rPr lang="en-US" sz="2400" dirty="0" smtClean="0">
                <a:solidFill>
                  <a:schemeClr val="accent3"/>
                </a:solidFill>
              </a:rPr>
              <a:t>	Internal perspective 	</a:t>
            </a:r>
            <a:r>
              <a:rPr lang="en-US" sz="2400" dirty="0">
                <a:solidFill>
                  <a:schemeClr val="accent3"/>
                </a:solidFill>
              </a:rPr>
              <a:t>8</a:t>
            </a:r>
            <a:endParaRPr lang="en-US" sz="2400" dirty="0" smtClean="0">
              <a:solidFill>
                <a:schemeClr val="accent3"/>
              </a:solidFill>
            </a:endParaRPr>
          </a:p>
          <a:p>
            <a:pPr marL="0" indent="0">
              <a:buNone/>
              <a:tabLst>
                <a:tab pos="457200" algn="l"/>
                <a:tab pos="8693150" algn="r"/>
                <a:tab pos="10972800" algn="r"/>
              </a:tabLst>
            </a:pPr>
            <a:r>
              <a:rPr lang="en-US" sz="2400" dirty="0" smtClean="0">
                <a:solidFill>
                  <a:schemeClr val="accent3"/>
                </a:solidFill>
              </a:rPr>
              <a:t>	Employee perspective 	10</a:t>
            </a:r>
          </a:p>
          <a:p>
            <a:pPr marL="0" indent="0">
              <a:buNone/>
              <a:tabLst>
                <a:tab pos="457200" algn="l"/>
                <a:tab pos="8693150" algn="r"/>
                <a:tab pos="10972800" algn="r"/>
              </a:tabLst>
            </a:pPr>
            <a:r>
              <a:rPr lang="en-US" sz="2400" dirty="0" smtClean="0">
                <a:solidFill>
                  <a:schemeClr val="accent3"/>
                </a:solidFill>
              </a:rPr>
              <a:t>	Financial perspective 	10</a:t>
            </a:r>
          </a:p>
          <a:p>
            <a:pPr marL="0" indent="0">
              <a:buNone/>
              <a:tabLst>
                <a:tab pos="8693150" algn="r"/>
                <a:tab pos="10972800" algn="r"/>
              </a:tabLst>
            </a:pPr>
            <a:endParaRPr lang="en-US" sz="2400" dirty="0">
              <a:solidFill>
                <a:schemeClr val="accent3"/>
              </a:solidFill>
            </a:endParaRPr>
          </a:p>
          <a:p>
            <a:pPr marL="0" indent="0">
              <a:buNone/>
              <a:tabLst>
                <a:tab pos="8693150" algn="r"/>
                <a:tab pos="10972800" algn="r"/>
              </a:tabLst>
            </a:pPr>
            <a:endParaRPr lang="en-US" sz="2400" dirty="0">
              <a:solidFill>
                <a:schemeClr val="accent3"/>
              </a:solidFill>
            </a:endParaRPr>
          </a:p>
          <a:p>
            <a:pPr marL="0" indent="0">
              <a:buNone/>
              <a:tabLst>
                <a:tab pos="10972800" algn="r"/>
              </a:tabLst>
            </a:pPr>
            <a:endParaRPr lang="en-US" sz="2400" dirty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en-US" sz="2400" dirty="0" smtClean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en-US" sz="500" b="1" i="1" dirty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en-US" sz="500" b="1" i="1" dirty="0" smtClean="0">
              <a:solidFill>
                <a:schemeClr val="accent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7078" y="225287"/>
            <a:ext cx="87994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chemeClr val="accent6"/>
                </a:solidFill>
                <a:latin typeface="Lucida Bright" panose="02040602050505020304" pitchFamily="18" charset="0"/>
              </a:rPr>
              <a:t>FY 2016 Strategic Plan Status Update</a:t>
            </a:r>
          </a:p>
          <a:p>
            <a:r>
              <a:rPr lang="en-US" sz="2400" i="1" dirty="0" smtClean="0">
                <a:solidFill>
                  <a:schemeClr val="accent6"/>
                </a:solidFill>
                <a:latin typeface="Lucida Bright" panose="02040602050505020304" pitchFamily="18" charset="0"/>
              </a:rPr>
              <a:t>Table of Contents</a:t>
            </a:r>
            <a:endParaRPr lang="en-US" sz="2400" i="1" dirty="0">
              <a:solidFill>
                <a:schemeClr val="accent6"/>
              </a:solidFill>
              <a:latin typeface="Lucida Bright" panose="02040602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6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88502" y="1524000"/>
            <a:ext cx="10515600" cy="4731708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10972800" algn="r"/>
              </a:tabLst>
            </a:pPr>
            <a:endParaRPr lang="en-US" sz="2400" dirty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en-US" sz="2400" dirty="0" smtClean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en-US" sz="500" b="1" i="1" dirty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en-US" sz="500" b="1" i="1" dirty="0" smtClean="0">
              <a:solidFill>
                <a:schemeClr val="accent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7078" y="225287"/>
            <a:ext cx="87994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chemeClr val="accent6"/>
                </a:solidFill>
                <a:latin typeface="Lucida Bright" panose="02040602050505020304" pitchFamily="18" charset="0"/>
              </a:rPr>
              <a:t>FY 2016 </a:t>
            </a:r>
            <a:r>
              <a:rPr lang="en-US" sz="2400" i="1" dirty="0">
                <a:solidFill>
                  <a:schemeClr val="accent6"/>
                </a:solidFill>
                <a:latin typeface="Lucida Bright" panose="02040602050505020304" pitchFamily="18" charset="0"/>
              </a:rPr>
              <a:t>Strategic Plan Status </a:t>
            </a:r>
            <a:r>
              <a:rPr lang="en-US" sz="2400" i="1" dirty="0" smtClean="0">
                <a:solidFill>
                  <a:schemeClr val="accent6"/>
                </a:solidFill>
                <a:latin typeface="Lucida Bright" panose="02040602050505020304" pitchFamily="18" charset="0"/>
              </a:rPr>
              <a:t>Update</a:t>
            </a:r>
          </a:p>
          <a:p>
            <a:r>
              <a:rPr lang="en-US" sz="2400" i="1" dirty="0" smtClean="0">
                <a:solidFill>
                  <a:schemeClr val="accent6"/>
                </a:solidFill>
                <a:latin typeface="Lucida Bright" panose="02040602050505020304" pitchFamily="18" charset="0"/>
              </a:rPr>
              <a:t>Village Council</a:t>
            </a:r>
            <a:endParaRPr lang="en-US" sz="2400" i="1" dirty="0">
              <a:solidFill>
                <a:schemeClr val="accent6"/>
              </a:solidFill>
              <a:latin typeface="Lucida Bright" panose="02040602050505020304" pitchFamily="18" charset="0"/>
            </a:endParaRPr>
          </a:p>
        </p:txBody>
      </p:sp>
      <p:pic>
        <p:nvPicPr>
          <p:cNvPr id="4" name="Picture 3"/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9" t="13974" r="7409" b="30609"/>
          <a:stretch/>
        </p:blipFill>
        <p:spPr>
          <a:xfrm>
            <a:off x="594360" y="1430876"/>
            <a:ext cx="1828800" cy="2221992"/>
          </a:xfrm>
          <a:prstGeom prst="rect">
            <a:avLst/>
          </a:prstGeom>
        </p:spPr>
      </p:pic>
      <p:pic>
        <p:nvPicPr>
          <p:cNvPr id="5" name="Picture 4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1" r="8471" b="18243"/>
          <a:stretch/>
        </p:blipFill>
        <p:spPr>
          <a:xfrm>
            <a:off x="7061248" y="2765142"/>
            <a:ext cx="1828800" cy="2225040"/>
          </a:xfrm>
          <a:prstGeom prst="rect">
            <a:avLst/>
          </a:prstGeom>
        </p:spPr>
      </p:pic>
      <p:pic>
        <p:nvPicPr>
          <p:cNvPr id="8" name="Picture 7"/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15" t="7724" r="8592" b="29360"/>
          <a:stretch/>
        </p:blipFill>
        <p:spPr>
          <a:xfrm>
            <a:off x="2766508" y="2778858"/>
            <a:ext cx="1828800" cy="2221992"/>
          </a:xfrm>
          <a:prstGeom prst="rect">
            <a:avLst/>
          </a:prstGeom>
        </p:spPr>
      </p:pic>
      <p:pic>
        <p:nvPicPr>
          <p:cNvPr id="9" name="Picture 8"/>
          <p:cNvPicPr>
            <a:picLocks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0" t="5416" r="11708" b="35417"/>
          <a:stretch/>
        </p:blipFill>
        <p:spPr>
          <a:xfrm>
            <a:off x="4938657" y="1468450"/>
            <a:ext cx="1828800" cy="22219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6" t="3680" r="12445" b="33404"/>
          <a:stretch/>
        </p:blipFill>
        <p:spPr>
          <a:xfrm>
            <a:off x="9282954" y="1498930"/>
            <a:ext cx="1824682" cy="22219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4360" y="3889854"/>
            <a:ext cx="1828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Garamond" panose="02020404030301010803" pitchFamily="18" charset="0"/>
              </a:rPr>
              <a:t>Nancy Fiorillo,</a:t>
            </a:r>
          </a:p>
          <a:p>
            <a:pPr algn="ctr"/>
            <a:r>
              <a:rPr lang="en-US" sz="1600" b="1" dirty="0" smtClean="0">
                <a:latin typeface="Garamond" panose="02020404030301010803" pitchFamily="18" charset="0"/>
              </a:rPr>
              <a:t>Mayor</a:t>
            </a:r>
            <a:endParaRPr lang="en-US" sz="1600" b="1" dirty="0">
              <a:latin typeface="Garamond" panose="02020404030301010803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66509" y="5142184"/>
            <a:ext cx="1828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Garamond" panose="02020404030301010803" pitchFamily="18" charset="0"/>
              </a:rPr>
              <a:t>Clark Campbell,</a:t>
            </a:r>
          </a:p>
          <a:p>
            <a:pPr algn="ctr"/>
            <a:r>
              <a:rPr lang="en-US" sz="1600" b="1" dirty="0" smtClean="0">
                <a:latin typeface="Garamond" panose="02020404030301010803" pitchFamily="18" charset="0"/>
              </a:rPr>
              <a:t>Councilmember</a:t>
            </a:r>
            <a:endParaRPr lang="en-US" sz="1600" b="1" dirty="0">
              <a:latin typeface="Garamond" panose="02020404030301010803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61249" y="5142184"/>
            <a:ext cx="1828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Garamond" panose="02020404030301010803" pitchFamily="18" charset="0"/>
              </a:rPr>
              <a:t>Claire Phillips,</a:t>
            </a:r>
          </a:p>
          <a:p>
            <a:pPr algn="ctr"/>
            <a:r>
              <a:rPr lang="en-US" sz="1600" b="1" dirty="0" smtClean="0">
                <a:latin typeface="Garamond" panose="02020404030301010803" pitchFamily="18" charset="0"/>
              </a:rPr>
              <a:t>Councilmember</a:t>
            </a:r>
            <a:endParaRPr lang="en-US" sz="1600" b="1" dirty="0">
              <a:latin typeface="Garamond" panose="02020404030301010803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38658" y="3903447"/>
            <a:ext cx="1828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Garamond" panose="02020404030301010803" pitchFamily="18" charset="0"/>
              </a:rPr>
              <a:t>John Cashion,</a:t>
            </a:r>
          </a:p>
          <a:p>
            <a:pPr algn="ctr"/>
            <a:r>
              <a:rPr lang="en-US" sz="1600" b="1" dirty="0" smtClean="0">
                <a:latin typeface="Garamond" panose="02020404030301010803" pitchFamily="18" charset="0"/>
              </a:rPr>
              <a:t>Mayor </a:t>
            </a:r>
            <a:r>
              <a:rPr lang="en-US" sz="1600" b="1" dirty="0" err="1" smtClean="0">
                <a:latin typeface="Garamond" panose="02020404030301010803" pitchFamily="18" charset="0"/>
              </a:rPr>
              <a:t>ProTem</a:t>
            </a:r>
            <a:endParaRPr lang="en-US" sz="1600" b="1" dirty="0">
              <a:latin typeface="Garamond" panose="02020404030301010803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276522" y="3904129"/>
            <a:ext cx="1828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Garamond" panose="02020404030301010803" pitchFamily="18" charset="0"/>
              </a:rPr>
              <a:t>John Strickland,</a:t>
            </a:r>
          </a:p>
          <a:p>
            <a:pPr algn="ctr"/>
            <a:r>
              <a:rPr lang="en-US" sz="1600" b="1" dirty="0" smtClean="0">
                <a:latin typeface="Garamond" panose="02020404030301010803" pitchFamily="18" charset="0"/>
              </a:rPr>
              <a:t>Treasurer</a:t>
            </a:r>
            <a:endParaRPr lang="en-US" sz="1600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79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77078" y="225287"/>
            <a:ext cx="87994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accent6"/>
                </a:solidFill>
                <a:latin typeface="Lucida Bright" panose="02040602050505020304" pitchFamily="18" charset="0"/>
              </a:rPr>
              <a:t>FY </a:t>
            </a:r>
            <a:r>
              <a:rPr lang="en-US" sz="2400" i="1" dirty="0" smtClean="0">
                <a:solidFill>
                  <a:schemeClr val="accent6"/>
                </a:solidFill>
                <a:latin typeface="Lucida Bright" panose="02040602050505020304" pitchFamily="18" charset="0"/>
              </a:rPr>
              <a:t>2016 </a:t>
            </a:r>
            <a:r>
              <a:rPr lang="en-US" sz="2400" i="1" dirty="0">
                <a:solidFill>
                  <a:schemeClr val="accent6"/>
                </a:solidFill>
                <a:latin typeface="Lucida Bright" panose="02040602050505020304" pitchFamily="18" charset="0"/>
              </a:rPr>
              <a:t>Strategic Plan Status Update</a:t>
            </a:r>
          </a:p>
          <a:p>
            <a:r>
              <a:rPr lang="en-US" sz="2400" i="1" dirty="0" smtClean="0">
                <a:solidFill>
                  <a:schemeClr val="accent6"/>
                </a:solidFill>
                <a:latin typeface="Lucida Bright" panose="02040602050505020304" pitchFamily="18" charset="0"/>
              </a:rPr>
              <a:t>Strategic Objectives by </a:t>
            </a:r>
            <a:r>
              <a:rPr lang="en-US" sz="2400" i="1" dirty="0" smtClean="0">
                <a:solidFill>
                  <a:schemeClr val="accent6"/>
                </a:solidFill>
                <a:latin typeface="Lucida Bright" panose="02040602050505020304" pitchFamily="18" charset="0"/>
              </a:rPr>
              <a:t>Balanced Scorecard Perspective</a:t>
            </a:r>
            <a:endParaRPr lang="en-US" sz="2400" i="1" dirty="0">
              <a:solidFill>
                <a:schemeClr val="accent6"/>
              </a:solidFill>
              <a:latin typeface="Lucida Bright" panose="02040602050505020304" pitchFamily="18" charset="0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2795555" y="1441939"/>
            <a:ext cx="6600890" cy="5081276"/>
            <a:chOff x="3242228" y="1346555"/>
            <a:chExt cx="6019800" cy="464912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70565" y="1346555"/>
              <a:ext cx="4963127" cy="464912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45" name="TextBox 44"/>
            <p:cNvSpPr txBox="1"/>
            <p:nvPr/>
          </p:nvSpPr>
          <p:spPr>
            <a:xfrm>
              <a:off x="3242228" y="5266545"/>
              <a:ext cx="6019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5D2B00"/>
                  </a:solidFill>
                  <a:latin typeface="Lucida Calligraphy" pitchFamily="66" charset="0"/>
                </a:rPr>
                <a:t>History, Charm, &amp; Southern Hospitality</a:t>
              </a:r>
              <a:endParaRPr lang="en-US" sz="1400" dirty="0">
                <a:solidFill>
                  <a:srgbClr val="5D2B00"/>
                </a:solidFill>
                <a:latin typeface="Lucida Calligraphy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8401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77078" y="225287"/>
            <a:ext cx="111443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accent6"/>
                </a:solidFill>
                <a:latin typeface="Lucida Bright" panose="02040602050505020304" pitchFamily="18" charset="0"/>
              </a:rPr>
              <a:t>FY </a:t>
            </a:r>
            <a:r>
              <a:rPr lang="en-US" sz="2400" i="1" dirty="0" smtClean="0">
                <a:solidFill>
                  <a:schemeClr val="accent6"/>
                </a:solidFill>
                <a:latin typeface="Lucida Bright" panose="02040602050505020304" pitchFamily="18" charset="0"/>
              </a:rPr>
              <a:t>2016 </a:t>
            </a:r>
            <a:r>
              <a:rPr lang="en-US" sz="2400" i="1" dirty="0">
                <a:solidFill>
                  <a:schemeClr val="accent6"/>
                </a:solidFill>
                <a:latin typeface="Lucida Bright" panose="02040602050505020304" pitchFamily="18" charset="0"/>
              </a:rPr>
              <a:t>Strategic Plan Status Update</a:t>
            </a:r>
          </a:p>
          <a:p>
            <a:r>
              <a:rPr lang="en-US" sz="2400" i="1" dirty="0" smtClean="0">
                <a:solidFill>
                  <a:schemeClr val="accent6"/>
                </a:solidFill>
                <a:latin typeface="Lucida Bright" panose="02040602050505020304" pitchFamily="18" charset="0"/>
              </a:rPr>
              <a:t>Overview of the Status of Strategic Initiatives at September 30, 2015</a:t>
            </a:r>
            <a:endParaRPr lang="en-US" sz="2400" i="1" dirty="0">
              <a:solidFill>
                <a:schemeClr val="accent6"/>
              </a:solidFill>
              <a:latin typeface="Lucida Bright" panose="02040602050505020304" pitchFamily="18" charset="0"/>
            </a:endParaRPr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824023" y="1541501"/>
            <a:ext cx="10515600" cy="4073853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200" b="1" dirty="0" smtClean="0">
                <a:solidFill>
                  <a:schemeClr val="accent3"/>
                </a:solidFill>
              </a:rPr>
              <a:t>There are a total of 37 Initiative Action Plans (IAPs) for FY </a:t>
            </a:r>
            <a:r>
              <a:rPr lang="en-US" sz="2200" b="1" dirty="0" smtClean="0">
                <a:solidFill>
                  <a:schemeClr val="accent3"/>
                </a:solidFill>
              </a:rPr>
              <a:t>2016:</a:t>
            </a:r>
          </a:p>
          <a:p>
            <a:pPr marL="914400" lvl="1" indent="-457200">
              <a:buFont typeface="Wingdings" panose="05000000000000000000" pitchFamily="2" charset="2"/>
              <a:buChar char="q"/>
            </a:pPr>
            <a:r>
              <a:rPr lang="en-US" sz="1800" b="1" dirty="0" smtClean="0">
                <a:solidFill>
                  <a:schemeClr val="accent3"/>
                </a:solidFill>
              </a:rPr>
              <a:t>10 were carried over from FY 2015</a:t>
            </a:r>
          </a:p>
          <a:p>
            <a:pPr marL="914400" lvl="1" indent="-457200">
              <a:buFont typeface="Wingdings" panose="05000000000000000000" pitchFamily="2" charset="2"/>
              <a:buChar char="q"/>
            </a:pPr>
            <a:r>
              <a:rPr lang="en-US" sz="1800" b="1" dirty="0" smtClean="0">
                <a:solidFill>
                  <a:schemeClr val="accent3"/>
                </a:solidFill>
              </a:rPr>
              <a:t>27 were </a:t>
            </a:r>
            <a:r>
              <a:rPr lang="en-US" sz="1800" b="1" i="1" dirty="0" smtClean="0">
                <a:solidFill>
                  <a:schemeClr val="accent3"/>
                </a:solidFill>
              </a:rPr>
              <a:t>NEW</a:t>
            </a:r>
            <a:r>
              <a:rPr lang="en-US" sz="1800" b="1" dirty="0" smtClean="0">
                <a:solidFill>
                  <a:schemeClr val="accent3"/>
                </a:solidFill>
              </a:rPr>
              <a:t> IAPs for FY 2016</a:t>
            </a:r>
          </a:p>
          <a:p>
            <a:pPr marL="914400" lvl="1" indent="-457200">
              <a:buFont typeface="Wingdings" panose="05000000000000000000" pitchFamily="2" charset="2"/>
              <a:buChar char="q"/>
            </a:pPr>
            <a:endParaRPr lang="en-US" sz="1800" b="1" dirty="0" smtClean="0">
              <a:solidFill>
                <a:schemeClr val="accent3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200" b="1" dirty="0" smtClean="0">
                <a:solidFill>
                  <a:schemeClr val="accent3"/>
                </a:solidFill>
              </a:rPr>
              <a:t>At the end of </a:t>
            </a:r>
            <a:r>
              <a:rPr lang="en-US" sz="2200" b="1" dirty="0">
                <a:solidFill>
                  <a:schemeClr val="accent3"/>
                </a:solidFill>
              </a:rPr>
              <a:t>Q1, FY </a:t>
            </a:r>
            <a:r>
              <a:rPr lang="en-US" sz="2200" b="1" dirty="0" smtClean="0">
                <a:solidFill>
                  <a:schemeClr val="accent3"/>
                </a:solidFill>
              </a:rPr>
              <a:t>2016 (September </a:t>
            </a:r>
            <a:r>
              <a:rPr lang="en-US" sz="2200" b="1" dirty="0" smtClean="0">
                <a:solidFill>
                  <a:schemeClr val="accent3"/>
                </a:solidFill>
              </a:rPr>
              <a:t>30, </a:t>
            </a:r>
            <a:r>
              <a:rPr lang="en-US" sz="2200" b="1" dirty="0" smtClean="0">
                <a:solidFill>
                  <a:schemeClr val="accent3"/>
                </a:solidFill>
              </a:rPr>
              <a:t>2015):</a:t>
            </a:r>
            <a:endParaRPr lang="en-US" sz="2200" b="1" dirty="0" smtClean="0">
              <a:solidFill>
                <a:schemeClr val="accent3"/>
              </a:solidFill>
            </a:endParaRPr>
          </a:p>
          <a:p>
            <a:pPr marL="914400" lvl="1" indent="-457200">
              <a:buFont typeface="Wingdings" panose="05000000000000000000" pitchFamily="2" charset="2"/>
              <a:buChar char="q"/>
            </a:pPr>
            <a:r>
              <a:rPr lang="en-US" sz="1800" b="1" dirty="0" smtClean="0">
                <a:solidFill>
                  <a:schemeClr val="accent3"/>
                </a:solidFill>
              </a:rPr>
              <a:t>3 IAPs were completed</a:t>
            </a:r>
          </a:p>
          <a:p>
            <a:pPr marL="914400" lvl="1" indent="-457200">
              <a:buFont typeface="Wingdings" panose="05000000000000000000" pitchFamily="2" charset="2"/>
              <a:buChar char="q"/>
            </a:pPr>
            <a:r>
              <a:rPr lang="en-US" sz="1800" b="1" dirty="0" smtClean="0">
                <a:solidFill>
                  <a:schemeClr val="accent3"/>
                </a:solidFill>
              </a:rPr>
              <a:t>5 IAPs are scheduled to begin in a future quarter</a:t>
            </a:r>
          </a:p>
          <a:p>
            <a:pPr marL="914400" lvl="1" indent="-457200">
              <a:buFont typeface="Wingdings" panose="05000000000000000000" pitchFamily="2" charset="2"/>
              <a:buChar char="q"/>
            </a:pPr>
            <a:r>
              <a:rPr lang="en-US" sz="1800" b="1" dirty="0" smtClean="0">
                <a:solidFill>
                  <a:schemeClr val="accent3"/>
                </a:solidFill>
              </a:rPr>
              <a:t>29 IAPs were started, in progress, and on-schedule for completion according to timelines established</a:t>
            </a:r>
          </a:p>
          <a:p>
            <a:pPr marL="914400" lvl="1" indent="-457200">
              <a:buFont typeface="Wingdings" panose="05000000000000000000" pitchFamily="2" charset="2"/>
              <a:buChar char="q"/>
            </a:pPr>
            <a:endParaRPr lang="en-US" sz="1800" b="1" dirty="0" smtClean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78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77078" y="225287"/>
            <a:ext cx="112378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accent6"/>
                </a:solidFill>
                <a:latin typeface="Lucida Bright" panose="02040602050505020304" pitchFamily="18" charset="0"/>
              </a:rPr>
              <a:t>FY </a:t>
            </a:r>
            <a:r>
              <a:rPr lang="en-US" sz="2400" i="1" dirty="0" smtClean="0">
                <a:solidFill>
                  <a:schemeClr val="accent6"/>
                </a:solidFill>
                <a:latin typeface="Lucida Bright" panose="02040602050505020304" pitchFamily="18" charset="0"/>
              </a:rPr>
              <a:t>2016 </a:t>
            </a:r>
            <a:r>
              <a:rPr lang="en-US" sz="2400" i="1" dirty="0">
                <a:solidFill>
                  <a:schemeClr val="accent6"/>
                </a:solidFill>
                <a:latin typeface="Lucida Bright" panose="02040602050505020304" pitchFamily="18" charset="0"/>
              </a:rPr>
              <a:t>Strategic Plan Status Update</a:t>
            </a:r>
          </a:p>
          <a:p>
            <a:r>
              <a:rPr lang="en-US" sz="2400" i="1" dirty="0" smtClean="0">
                <a:solidFill>
                  <a:schemeClr val="accent6"/>
                </a:solidFill>
                <a:latin typeface="Lucida Bright" panose="02040602050505020304" pitchFamily="18" charset="0"/>
              </a:rPr>
              <a:t>Customer Perspective – Strategic Initiatives and Status</a:t>
            </a:r>
            <a:endParaRPr lang="en-US" sz="2400" i="1" dirty="0">
              <a:solidFill>
                <a:schemeClr val="accent6"/>
              </a:solidFill>
              <a:latin typeface="Lucida Bright" panose="020406020505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0208826"/>
              </p:ext>
            </p:extLst>
          </p:nvPr>
        </p:nvGraphicFramePr>
        <p:xfrm>
          <a:off x="4283876" y="5900567"/>
          <a:ext cx="3624249" cy="731520"/>
        </p:xfrm>
        <a:graphic>
          <a:graphicData uri="http://schemas.openxmlformats.org/drawingml/2006/table">
            <a:tbl>
              <a:tblPr/>
              <a:tblGrid>
                <a:gridCol w="704360"/>
                <a:gridCol w="2919889"/>
              </a:tblGrid>
              <a:tr h="18953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Completed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53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In progress and on schedule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5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--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Initiative is scheduled to begin in a future quarter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5803080"/>
              </p:ext>
            </p:extLst>
          </p:nvPr>
        </p:nvGraphicFramePr>
        <p:xfrm>
          <a:off x="477078" y="1415316"/>
          <a:ext cx="11104015" cy="4358640"/>
        </p:xfrm>
        <a:graphic>
          <a:graphicData uri="http://schemas.openxmlformats.org/drawingml/2006/table">
            <a:tbl>
              <a:tblPr/>
              <a:tblGrid>
                <a:gridCol w="629111"/>
                <a:gridCol w="2401464"/>
                <a:gridCol w="4087085"/>
                <a:gridCol w="597340"/>
                <a:gridCol w="3389015"/>
              </a:tblGrid>
              <a:tr h="3657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+mn-ea"/>
                          <a:cs typeface="+mn-cs"/>
                        </a:rPr>
                        <a:t>Goal</a:t>
                      </a:r>
                      <a:endParaRPr lang="en-US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Garamond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+mn-ea"/>
                          <a:cs typeface="+mn-cs"/>
                        </a:rPr>
                        <a:t>Strategic Objective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+mn-ea"/>
                          <a:cs typeface="+mn-cs"/>
                        </a:rPr>
                        <a:t>Initiative</a:t>
                      </a:r>
                      <a:r>
                        <a:rPr lang="en-US" sz="120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+mn-ea"/>
                          <a:cs typeface="+mn-cs"/>
                        </a:rPr>
                        <a:t> Action Plan (I</a:t>
                      </a:r>
                      <a:r>
                        <a:rPr lang="en-US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+mn-ea"/>
                          <a:cs typeface="+mn-cs"/>
                        </a:rPr>
                        <a:t>AP)</a:t>
                      </a:r>
                      <a:endParaRPr lang="en-US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Garamond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+mn-ea"/>
                          <a:cs typeface="+mn-cs"/>
                        </a:rPr>
                        <a:t>Q1 Status</a:t>
                      </a:r>
                      <a:endParaRPr lang="en-US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Garamond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+mn-ea"/>
                          <a:cs typeface="+mn-cs"/>
                        </a:rPr>
                        <a:t>Q1 Comments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6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+mn-ea"/>
                          <a:cs typeface="+mn-cs"/>
                        </a:rPr>
                        <a:t/>
                      </a:r>
                      <a:br>
                        <a:rPr lang="en-US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+mn-ea"/>
                          <a:cs typeface="+mn-cs"/>
                        </a:rPr>
                      </a:br>
                      <a:r>
                        <a:rPr lang="en-US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+mn-ea"/>
                          <a:cs typeface="+mn-cs"/>
                        </a:rPr>
                        <a:t>Safeguard</a:t>
                      </a:r>
                      <a:r>
                        <a:rPr lang="en-US" sz="110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+mn-ea"/>
                          <a:cs typeface="+mn-cs"/>
                        </a:rPr>
                        <a:t> the Community</a:t>
                      </a:r>
                      <a:endParaRPr lang="en-US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Garamond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+mn-ea"/>
                          <a:cs typeface="+mn-cs"/>
                        </a:rPr>
                        <a:t>Deliver effective public safety services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+mn-ea"/>
                          <a:cs typeface="+mn-cs"/>
                        </a:rPr>
                        <a:t>Expand traffic pre-emption program to additional intersections in Village limits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+mn-ea"/>
                          <a:cs typeface="+mn-cs"/>
                        </a:rPr>
                        <a:t>Scheduled to </a:t>
                      </a:r>
                      <a:r>
                        <a:rPr lang="en-US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+mn-ea"/>
                          <a:cs typeface="+mn-cs"/>
                        </a:rPr>
                        <a:t>complete </a:t>
                      </a:r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+mn-ea"/>
                          <a:cs typeface="+mn-cs"/>
                        </a:rPr>
                        <a:t>in Q4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60">
                <a:tc vMerge="1">
                  <a:txBody>
                    <a:bodyPr/>
                    <a:lstStyle/>
                    <a:p>
                      <a:pPr algn="ctr" fontAlgn="ctr"/>
                      <a:endParaRPr lang="en-US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Garamond"/>
                        <a:ea typeface="+mn-ea"/>
                        <a:cs typeface="+mn-cs"/>
                      </a:endParaRPr>
                    </a:p>
                  </a:txBody>
                  <a:tcPr marL="8814" marR="8814" marT="8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+mn-ea"/>
                          <a:cs typeface="+mn-cs"/>
                        </a:rPr>
                        <a:t>Achieve national accreditation in the Fire Department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+mn-ea"/>
                          <a:cs typeface="+mn-cs"/>
                        </a:rPr>
                        <a:t>Scheduled to submit documentation for peer review in Q3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60">
                <a:tc vMerge="1">
                  <a:txBody>
                    <a:bodyPr/>
                    <a:lstStyle/>
                    <a:p>
                      <a:pPr algn="ctr" fontAlgn="ctr"/>
                      <a:endParaRPr lang="en-US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Garamond"/>
                        <a:ea typeface="+mn-ea"/>
                        <a:cs typeface="+mn-cs"/>
                      </a:endParaRPr>
                    </a:p>
                  </a:txBody>
                  <a:tcPr marL="8814" marR="8814" marT="8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+mn-ea"/>
                          <a:cs typeface="+mn-cs"/>
                        </a:rPr>
                        <a:t>Evaluate alternative methods to proactively investigate and deter crime (BIRDIE)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+mn-ea"/>
                          <a:cs typeface="+mn-cs"/>
                        </a:rPr>
                        <a:t>Scheduled to present recommendations in Q3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60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+mn-ea"/>
                          <a:cs typeface="+mn-cs"/>
                        </a:rPr>
                        <a:t>Preserve</a:t>
                      </a:r>
                      <a:r>
                        <a:rPr lang="en-US" sz="110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+mn-ea"/>
                          <a:cs typeface="+mn-cs"/>
                        </a:rPr>
                        <a:t> the Character of Pinehurst &amp; the Quality of Neighborhoods</a:t>
                      </a:r>
                      <a:endParaRPr lang="en-US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Garamond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Garamond"/>
                          <a:ea typeface="+mn-ea"/>
                          <a:cs typeface="+mn-cs"/>
                        </a:rPr>
                        <a:t>Maintain a high level of overall appearance of Pinehurst public spaces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+mn-ea"/>
                          <a:cs typeface="+mn-cs"/>
                        </a:rPr>
                        <a:t>Evaluate the consolidation of Streets &amp; Grounds and Buildings &amp; Grounds (BIRDIE)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Garamond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+mn-ea"/>
                          <a:cs typeface="+mn-cs"/>
                        </a:rPr>
                        <a:t> BIRDIE team to begin evaluation in Q2 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60">
                <a:tc vMerge="1">
                  <a:txBody>
                    <a:bodyPr/>
                    <a:lstStyle/>
                    <a:p>
                      <a:pPr algn="ctr" fontAlgn="ctr"/>
                      <a:endParaRPr lang="en-US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Garamond"/>
                        <a:ea typeface="+mn-ea"/>
                        <a:cs typeface="+mn-cs"/>
                      </a:endParaRPr>
                    </a:p>
                  </a:txBody>
                  <a:tcPr marL="8814" marR="8814" marT="8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+mn-ea"/>
                          <a:cs typeface="+mn-cs"/>
                        </a:rPr>
                        <a:t>Achieve a high level of compliance with Village codes and ordinances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+mn-ea"/>
                          <a:cs typeface="+mn-cs"/>
                        </a:rPr>
                        <a:t>Implement the recommendations of the Code Enforcement BIRDIE Team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Garamond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+mn-ea"/>
                          <a:cs typeface="+mn-cs"/>
                        </a:rPr>
                        <a:t>Technology implementation and friendly notifications began in Q1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 vMerge="1">
                  <a:txBody>
                    <a:bodyPr/>
                    <a:lstStyle/>
                    <a:p>
                      <a:pPr algn="ctr" fontAlgn="ctr"/>
                      <a:endParaRPr lang="en-US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Garamond"/>
                        <a:ea typeface="+mn-ea"/>
                        <a:cs typeface="+mn-cs"/>
                      </a:endParaRPr>
                    </a:p>
                  </a:txBody>
                  <a:tcPr marL="8814" marR="8814" marT="8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en-US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Garamond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+mn-ea"/>
                          <a:cs typeface="+mn-cs"/>
                        </a:rPr>
                        <a:t>Evaluate the code enforcement process (BIRDIE</a:t>
                      </a:r>
                      <a:r>
                        <a:rPr lang="en-US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+mn-ea"/>
                          <a:cs typeface="+mn-cs"/>
                        </a:rPr>
                        <a:t>) (PY carryforward)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Garamond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+mn-ea"/>
                          <a:cs typeface="+mn-cs"/>
                        </a:rPr>
                        <a:t>Completed in </a:t>
                      </a:r>
                      <a:r>
                        <a:rPr lang="en-US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+mn-ea"/>
                          <a:cs typeface="+mn-cs"/>
                        </a:rPr>
                        <a:t>Q1</a:t>
                      </a:r>
                      <a:endParaRPr lang="en-U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Garamond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 vMerge="1">
                  <a:txBody>
                    <a:bodyPr/>
                    <a:lstStyle/>
                    <a:p>
                      <a:pPr algn="ctr" fontAlgn="ctr"/>
                      <a:endParaRPr lang="en-US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Garamond"/>
                        <a:ea typeface="+mn-ea"/>
                        <a:cs typeface="+mn-cs"/>
                      </a:endParaRPr>
                    </a:p>
                  </a:txBody>
                  <a:tcPr marL="8814" marR="8814" marT="8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+mn-ea"/>
                          <a:cs typeface="+mn-cs"/>
                        </a:rPr>
                        <a:t>Maintain a high level of overall appearance of Pinehurst public spaces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+mn-ea"/>
                          <a:cs typeface="+mn-cs"/>
                        </a:rPr>
                        <a:t>Re-develop the Public Services campus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Garamond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+mn-ea"/>
                          <a:cs typeface="+mn-cs"/>
                        </a:rPr>
                        <a:t>Scheduled to complete in Q4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60">
                <a:tc vMerge="1">
                  <a:txBody>
                    <a:bodyPr/>
                    <a:lstStyle/>
                    <a:p>
                      <a:pPr algn="ctr" fontAlgn="ctr"/>
                      <a:endParaRPr lang="en-US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Garamond"/>
                        <a:ea typeface="+mn-ea"/>
                        <a:cs typeface="+mn-cs"/>
                      </a:endParaRPr>
                    </a:p>
                  </a:txBody>
                  <a:tcPr marL="8814" marR="8814" marT="8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en-US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Garamond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+mn-ea"/>
                          <a:cs typeface="+mn-cs"/>
                        </a:rPr>
                        <a:t>Develop an "Adopt a Plant Bed" program with the Beautification Committee (ACE)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Garamond"/>
                          <a:ea typeface="+mn-ea"/>
                          <a:cs typeface="+mn-cs"/>
                        </a:rPr>
                        <a:t>--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+mn-ea"/>
                          <a:cs typeface="+mn-cs"/>
                        </a:rPr>
                        <a:t>Scheduled to begin in Q2   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6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+mn-ea"/>
                          <a:cs typeface="+mn-cs"/>
                        </a:rPr>
                        <a:t>Promote</a:t>
                      </a:r>
                      <a:r>
                        <a:rPr lang="en-US" sz="110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+mn-ea"/>
                          <a:cs typeface="+mn-cs"/>
                        </a:rPr>
                        <a:t> Economic Opportunity</a:t>
                      </a:r>
                      <a:endParaRPr lang="en-US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Garamond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+mn-ea"/>
                          <a:cs typeface="+mn-cs"/>
                        </a:rPr>
                        <a:t>Support economic and business development to meet the needs of Pinehurst residents and visitors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+mn-ea"/>
                          <a:cs typeface="+mn-cs"/>
                        </a:rPr>
                        <a:t>Support Pinehurst businesses through collaboration </a:t>
                      </a:r>
                      <a:r>
                        <a:rPr lang="en-US" sz="11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Garamond"/>
                          <a:ea typeface="+mn-ea"/>
                          <a:cs typeface="+mn-cs"/>
                        </a:rPr>
                        <a:t>wth</a:t>
                      </a:r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+mn-ea"/>
                          <a:cs typeface="+mn-cs"/>
                        </a:rPr>
                        <a:t> Pinehurst Business Partners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+mn-ea"/>
                          <a:cs typeface="+mn-cs"/>
                        </a:rPr>
                        <a:t>On schedule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60">
                <a:tc vMerge="1">
                  <a:txBody>
                    <a:bodyPr/>
                    <a:lstStyle/>
                    <a:p>
                      <a:pPr algn="ctr" fontAlgn="ctr"/>
                      <a:endParaRPr lang="en-US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Garamond"/>
                        <a:ea typeface="+mn-ea"/>
                        <a:cs typeface="+mn-cs"/>
                      </a:endParaRPr>
                    </a:p>
                  </a:txBody>
                  <a:tcPr marL="8814" marR="8814" marT="8814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en-US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Garamond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+mn-ea"/>
                          <a:cs typeface="+mn-cs"/>
                        </a:rPr>
                        <a:t>Incrementally expand the Village Center into Village Place/Rattlesnake Corridor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Garamond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+mn-ea"/>
                          <a:cs typeface="+mn-cs"/>
                        </a:rPr>
                        <a:t>Council approved a concept in Q1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880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88501" y="1524000"/>
            <a:ext cx="11111578" cy="462500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600" b="1" i="1" dirty="0" smtClean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en-US" sz="600" b="1" i="1" dirty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en-US" sz="600" b="1" i="1" dirty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en-US" sz="3200" b="1" i="1" dirty="0" smtClean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en-US" sz="3200" b="1" i="1" dirty="0">
              <a:solidFill>
                <a:schemeClr val="accent3"/>
              </a:solidFill>
            </a:endParaRPr>
          </a:p>
          <a:p>
            <a:pPr marL="0" indent="0">
              <a:buNone/>
              <a:tabLst>
                <a:tab pos="10972800" algn="r"/>
              </a:tabLst>
            </a:pPr>
            <a:endParaRPr lang="en-US" sz="3200" b="1" i="1" dirty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en-US" sz="11500" dirty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en-US" b="1" i="1" dirty="0" smtClean="0">
              <a:solidFill>
                <a:schemeClr val="accent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7078" y="225287"/>
            <a:ext cx="112378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accent6"/>
                </a:solidFill>
                <a:latin typeface="Lucida Bright" panose="02040602050505020304" pitchFamily="18" charset="0"/>
              </a:rPr>
              <a:t>FY </a:t>
            </a:r>
            <a:r>
              <a:rPr lang="en-US" sz="2400" i="1" dirty="0" smtClean="0">
                <a:solidFill>
                  <a:schemeClr val="accent6"/>
                </a:solidFill>
                <a:latin typeface="Lucida Bright" panose="02040602050505020304" pitchFamily="18" charset="0"/>
              </a:rPr>
              <a:t>2016 </a:t>
            </a:r>
            <a:r>
              <a:rPr lang="en-US" sz="2400" i="1" dirty="0">
                <a:solidFill>
                  <a:schemeClr val="accent6"/>
                </a:solidFill>
                <a:latin typeface="Lucida Bright" panose="02040602050505020304" pitchFamily="18" charset="0"/>
              </a:rPr>
              <a:t>Strategic Plan Status Update</a:t>
            </a:r>
          </a:p>
          <a:p>
            <a:r>
              <a:rPr lang="en-US" sz="2400" i="1" dirty="0" smtClean="0">
                <a:solidFill>
                  <a:schemeClr val="accent6"/>
                </a:solidFill>
                <a:latin typeface="Lucida Bright" panose="02040602050505020304" pitchFamily="18" charset="0"/>
              </a:rPr>
              <a:t>Customer Perspective – Strategic Initiatives and Status</a:t>
            </a:r>
            <a:endParaRPr lang="en-US" sz="2400" i="1" dirty="0">
              <a:solidFill>
                <a:schemeClr val="accent6"/>
              </a:solidFill>
              <a:latin typeface="Lucida Bright" panose="020406020505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0208826"/>
              </p:ext>
            </p:extLst>
          </p:nvPr>
        </p:nvGraphicFramePr>
        <p:xfrm>
          <a:off x="4283876" y="5900567"/>
          <a:ext cx="3624249" cy="731520"/>
        </p:xfrm>
        <a:graphic>
          <a:graphicData uri="http://schemas.openxmlformats.org/drawingml/2006/table">
            <a:tbl>
              <a:tblPr/>
              <a:tblGrid>
                <a:gridCol w="704360"/>
                <a:gridCol w="2919889"/>
              </a:tblGrid>
              <a:tr h="18953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Completed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53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In progress and on schedule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5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--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Initiative is scheduled to begin in a future quarter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5323670"/>
              </p:ext>
            </p:extLst>
          </p:nvPr>
        </p:nvGraphicFramePr>
        <p:xfrm>
          <a:off x="541020" y="1426894"/>
          <a:ext cx="11109960" cy="4183380"/>
        </p:xfrm>
        <a:graphic>
          <a:graphicData uri="http://schemas.openxmlformats.org/drawingml/2006/table">
            <a:tbl>
              <a:tblPr/>
              <a:tblGrid>
                <a:gridCol w="630936"/>
                <a:gridCol w="2876525"/>
                <a:gridCol w="3615715"/>
                <a:gridCol w="594360"/>
                <a:gridCol w="3392424"/>
              </a:tblGrid>
              <a:tr h="27338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+mn-ea"/>
                          <a:cs typeface="+mn-cs"/>
                        </a:rPr>
                        <a:t>Goal</a:t>
                      </a:r>
                      <a:endParaRPr lang="en-US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Garamond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+mn-ea"/>
                          <a:cs typeface="+mn-cs"/>
                        </a:rPr>
                        <a:t>Strategic Objective</a:t>
                      </a:r>
                      <a:endParaRPr lang="en-US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Garamond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+mn-ea"/>
                          <a:cs typeface="+mn-cs"/>
                        </a:rPr>
                        <a:t>Initiative</a:t>
                      </a:r>
                      <a:r>
                        <a:rPr lang="en-US" sz="120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+mn-ea"/>
                          <a:cs typeface="+mn-cs"/>
                        </a:rPr>
                        <a:t> Action Plan (I</a:t>
                      </a:r>
                      <a:r>
                        <a:rPr lang="en-US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+mn-ea"/>
                          <a:cs typeface="+mn-cs"/>
                        </a:rPr>
                        <a:t>AP)</a:t>
                      </a:r>
                      <a:endParaRPr lang="en-US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Garamond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+mn-ea"/>
                          <a:cs typeface="+mn-cs"/>
                        </a:rPr>
                        <a:t>Q1 Status</a:t>
                      </a:r>
                      <a:endParaRPr lang="en-US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Garamond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+mn-ea"/>
                          <a:cs typeface="+mn-cs"/>
                        </a:rPr>
                        <a:t>Q1 Comments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6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+mn-ea"/>
                          <a:cs typeface="+mn-cs"/>
                        </a:rPr>
                        <a:t>Provide &amp; promote multi-modal transportation connectivity</a:t>
                      </a:r>
                    </a:p>
                  </a:txBody>
                  <a:tcPr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+mn-ea"/>
                          <a:cs typeface="+mn-cs"/>
                        </a:rPr>
                        <a:t>Provide a safe and well-maintained network of streets, sidewalks, greenways, and bike paths</a:t>
                      </a:r>
                      <a:endParaRPr lang="en-US" sz="1050" b="0" i="0" u="none" strike="noStrike" kern="1200" dirty="0">
                        <a:solidFill>
                          <a:srgbClr val="000000"/>
                        </a:solidFill>
                        <a:effectLst/>
                        <a:latin typeface="Garamond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+mn-ea"/>
                          <a:cs typeface="+mn-cs"/>
                        </a:rPr>
                        <a:t>Conduct Midland Road corridor </a:t>
                      </a:r>
                      <a:r>
                        <a:rPr lang="en-US" sz="105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+mn-ea"/>
                          <a:cs typeface="+mn-cs"/>
                        </a:rPr>
                        <a:t>study (PY carryforward)</a:t>
                      </a:r>
                      <a:endParaRPr lang="en-US" sz="1050" b="0" i="0" u="none" strike="noStrike" kern="1200" dirty="0">
                        <a:solidFill>
                          <a:srgbClr val="000000"/>
                        </a:solidFill>
                        <a:effectLst/>
                        <a:latin typeface="Garamond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+mn-ea"/>
                          <a:cs typeface="+mn-cs"/>
                        </a:rPr>
                        <a:t>Scheduled to </a:t>
                      </a:r>
                      <a:r>
                        <a:rPr lang="en-US" sz="105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+mn-ea"/>
                          <a:cs typeface="+mn-cs"/>
                        </a:rPr>
                        <a:t>complete </a:t>
                      </a:r>
                      <a:r>
                        <a:rPr lang="en-US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+mn-ea"/>
                          <a:cs typeface="+mn-cs"/>
                        </a:rPr>
                        <a:t>in </a:t>
                      </a:r>
                      <a:r>
                        <a:rPr lang="en-US" sz="105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+mn-ea"/>
                          <a:cs typeface="+mn-cs"/>
                        </a:rPr>
                        <a:t>Q4</a:t>
                      </a:r>
                      <a:endParaRPr lang="en-US" sz="1050" b="0" i="0" u="none" strike="noStrike" kern="1200" dirty="0">
                        <a:solidFill>
                          <a:srgbClr val="000000"/>
                        </a:solidFill>
                        <a:effectLst/>
                        <a:latin typeface="Garamond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60">
                <a:tc vMerge="1">
                  <a:txBody>
                    <a:bodyPr/>
                    <a:lstStyle/>
                    <a:p>
                      <a:pPr algn="l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+mn-ea"/>
                          <a:cs typeface="+mn-cs"/>
                        </a:rPr>
                        <a:t>Provide a safe and well-maintained network of streets, sidewalks, greenways, and bike paths</a:t>
                      </a:r>
                      <a:endParaRPr lang="en-US" sz="1050" b="0" i="0" u="none" strike="noStrike" kern="1200" dirty="0">
                        <a:solidFill>
                          <a:srgbClr val="000000"/>
                        </a:solidFill>
                        <a:effectLst/>
                        <a:latin typeface="Garamond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+mn-ea"/>
                          <a:cs typeface="+mn-cs"/>
                        </a:rPr>
                        <a:t>Install sidewalks and/or greenways according to the Pedestrian Master Plan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kern="1200">
                          <a:solidFill>
                            <a:srgbClr val="000000"/>
                          </a:solidFill>
                          <a:effectLst/>
                          <a:latin typeface="Garamond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kern="1200">
                          <a:solidFill>
                            <a:srgbClr val="000000"/>
                          </a:solidFill>
                          <a:effectLst/>
                          <a:latin typeface="Garamond"/>
                          <a:ea typeface="+mn-ea"/>
                          <a:cs typeface="+mn-cs"/>
                        </a:rPr>
                        <a:t>Scheduled to complete in Q4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60">
                <a:tc vMerge="1">
                  <a:txBody>
                    <a:bodyPr/>
                    <a:lstStyle/>
                    <a:p>
                      <a:pPr algn="l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+mn-ea"/>
                          <a:cs typeface="+mn-cs"/>
                        </a:rPr>
                        <a:t>Provide a safe and well-maintained network of streets, sidewalks, greenways, and bike paths</a:t>
                      </a:r>
                      <a:endParaRPr lang="en-US" sz="1050" b="0" i="0" u="none" strike="noStrike" kern="1200" dirty="0">
                        <a:solidFill>
                          <a:srgbClr val="000000"/>
                        </a:solidFill>
                        <a:effectLst/>
                        <a:latin typeface="Garamond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+mn-ea"/>
                          <a:cs typeface="+mn-cs"/>
                        </a:rPr>
                        <a:t>Install bike paths according to the  Bicycle Master Plan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+mn-ea"/>
                          <a:cs typeface="+mn-cs"/>
                        </a:rPr>
                        <a:t>Scheduled to complete in Q4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60">
                <a:tc vMerge="1">
                  <a:txBody>
                    <a:bodyPr/>
                    <a:lstStyle/>
                    <a:p>
                      <a:pPr algn="l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+mn-ea"/>
                          <a:cs typeface="+mn-cs"/>
                        </a:rPr>
                        <a:t>Provide for efficient traffic flow with minimal congestion</a:t>
                      </a:r>
                      <a:endParaRPr lang="en-US" sz="1050" b="0" i="0" u="none" strike="noStrike" kern="1200" dirty="0">
                        <a:solidFill>
                          <a:srgbClr val="000000"/>
                        </a:solidFill>
                        <a:effectLst/>
                        <a:latin typeface="Garamond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+mn-ea"/>
                          <a:cs typeface="+mn-cs"/>
                        </a:rPr>
                        <a:t>Make intersection improvements at McKenzie Rd and Hwy 5 and Barrett Rd and Hwy 5 </a:t>
                      </a:r>
                      <a:endParaRPr lang="en-US" sz="1050" b="0" i="0" u="none" strike="noStrike" kern="1200" dirty="0">
                        <a:solidFill>
                          <a:srgbClr val="000000"/>
                        </a:solidFill>
                        <a:effectLst/>
                        <a:latin typeface="Garamond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50" b="0" i="0" u="none" strike="noStrike" kern="1200" dirty="0">
                        <a:solidFill>
                          <a:srgbClr val="000000"/>
                        </a:solidFill>
                        <a:effectLst/>
                        <a:latin typeface="Garamond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+mn-ea"/>
                          <a:cs typeface="+mn-cs"/>
                        </a:rPr>
                        <a:t>Scheduled to complete in Q4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5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+mn-ea"/>
                          <a:cs typeface="+mn-cs"/>
                        </a:rPr>
                        <a:t>Promote environmental sustainability</a:t>
                      </a:r>
                    </a:p>
                  </a:txBody>
                  <a:tcPr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+mn-ea"/>
                          <a:cs typeface="+mn-cs"/>
                        </a:rPr>
                        <a:t>Conserve natural resources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+mn-ea"/>
                          <a:cs typeface="+mn-cs"/>
                        </a:rPr>
                        <a:t>Evaluate the use of solar energy for Village facilities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+mn-ea"/>
                          <a:cs typeface="+mn-cs"/>
                        </a:rPr>
                        <a:t> --  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+mn-ea"/>
                          <a:cs typeface="+mn-cs"/>
                        </a:rPr>
                        <a:t> Scheduled to begin in Q3 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6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+mn-ea"/>
                          <a:cs typeface="+mn-cs"/>
                        </a:rPr>
                        <a:t>Promote an active, healthy community</a:t>
                      </a:r>
                    </a:p>
                  </a:txBody>
                  <a:tcPr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+mn-ea"/>
                          <a:cs typeface="+mn-cs"/>
                        </a:rPr>
                        <a:t>Provide adequate recreational facilities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+mn-ea"/>
                          <a:cs typeface="+mn-cs"/>
                        </a:rPr>
                        <a:t>Develop a comprehensive recommendation for a new Community Center Facility 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kern="1200">
                          <a:solidFill>
                            <a:srgbClr val="000000"/>
                          </a:solidFill>
                          <a:effectLst/>
                          <a:latin typeface="Garamond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+mn-ea"/>
                          <a:cs typeface="+mn-cs"/>
                        </a:rPr>
                        <a:t>Study team has been convened; scheduled to complete in Q2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 vMerge="1">
                  <a:txBody>
                    <a:bodyPr/>
                    <a:lstStyle/>
                    <a:p>
                      <a:pPr algn="l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+mn-ea"/>
                          <a:cs typeface="+mn-cs"/>
                        </a:rPr>
                        <a:t>Provide adequate recreational facilities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+mn-ea"/>
                          <a:cs typeface="+mn-cs"/>
                        </a:rPr>
                        <a:t>Develop </a:t>
                      </a:r>
                      <a:r>
                        <a:rPr lang="en-US" sz="105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Garamond"/>
                          <a:ea typeface="+mn-ea"/>
                          <a:cs typeface="+mn-cs"/>
                        </a:rPr>
                        <a:t>Rassie</a:t>
                      </a:r>
                      <a:r>
                        <a:rPr lang="en-US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+mn-ea"/>
                          <a:cs typeface="+mn-cs"/>
                        </a:rPr>
                        <a:t> Wicker Park facilities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kern="1200">
                          <a:solidFill>
                            <a:srgbClr val="000000"/>
                          </a:solidFill>
                          <a:effectLst/>
                          <a:latin typeface="Garamond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+mn-ea"/>
                          <a:cs typeface="+mn-cs"/>
                        </a:rPr>
                        <a:t>RFP was sent out; Scheduled to complete in Q4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60">
                <a:tc vMerge="1">
                  <a:txBody>
                    <a:bodyPr/>
                    <a:lstStyle/>
                    <a:p>
                      <a:pPr algn="l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+mn-ea"/>
                          <a:cs typeface="+mn-cs"/>
                        </a:rPr>
                        <a:t>Provide recreation programs and </a:t>
                      </a:r>
                      <a:r>
                        <a:rPr lang="en-US" sz="105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+mn-ea"/>
                          <a:cs typeface="+mn-cs"/>
                        </a:rPr>
                        <a:t>leisure </a:t>
                      </a:r>
                      <a:r>
                        <a:rPr lang="en-US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+mn-ea"/>
                          <a:cs typeface="+mn-cs"/>
                        </a:rPr>
                        <a:t>activities for all ages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+mn-ea"/>
                          <a:cs typeface="+mn-cs"/>
                        </a:rPr>
                        <a:t>Establish a P&amp;R internship program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+mn-ea"/>
                          <a:cs typeface="+mn-cs"/>
                        </a:rPr>
                        <a:t>Developed program and will recruit for Summer 2016; Scheduled to complete in Q4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189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88501" y="1524000"/>
            <a:ext cx="11111578" cy="462500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600" b="1" i="1" dirty="0" smtClean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en-US" sz="600" b="1" i="1" dirty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en-US" sz="600" b="1" i="1" dirty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en-US" sz="3200" b="1" i="1" dirty="0" smtClean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en-US" sz="3200" b="1" i="1" dirty="0">
              <a:solidFill>
                <a:schemeClr val="accent3"/>
              </a:solidFill>
            </a:endParaRPr>
          </a:p>
          <a:p>
            <a:pPr marL="0" indent="0">
              <a:buNone/>
              <a:tabLst>
                <a:tab pos="10972800" algn="r"/>
              </a:tabLst>
            </a:pPr>
            <a:endParaRPr lang="en-US" sz="3200" b="1" i="1" dirty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en-US" sz="11500" dirty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en-US" b="1" i="1" dirty="0" smtClean="0">
              <a:solidFill>
                <a:schemeClr val="accent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7078" y="225287"/>
            <a:ext cx="112378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accent6"/>
                </a:solidFill>
                <a:latin typeface="Lucida Bright" panose="02040602050505020304" pitchFamily="18" charset="0"/>
              </a:rPr>
              <a:t>FY </a:t>
            </a:r>
            <a:r>
              <a:rPr lang="en-US" sz="2400" i="1" dirty="0" smtClean="0">
                <a:solidFill>
                  <a:schemeClr val="accent6"/>
                </a:solidFill>
                <a:latin typeface="Lucida Bright" panose="02040602050505020304" pitchFamily="18" charset="0"/>
              </a:rPr>
              <a:t>2016 </a:t>
            </a:r>
            <a:r>
              <a:rPr lang="en-US" sz="2400" i="1" dirty="0">
                <a:solidFill>
                  <a:schemeClr val="accent6"/>
                </a:solidFill>
                <a:latin typeface="Lucida Bright" panose="02040602050505020304" pitchFamily="18" charset="0"/>
              </a:rPr>
              <a:t>Strategic Plan Status Update</a:t>
            </a:r>
          </a:p>
          <a:p>
            <a:r>
              <a:rPr lang="en-US" sz="2400" i="1" dirty="0" smtClean="0">
                <a:solidFill>
                  <a:schemeClr val="accent6"/>
                </a:solidFill>
                <a:latin typeface="Lucida Bright" panose="02040602050505020304" pitchFamily="18" charset="0"/>
              </a:rPr>
              <a:t>Internal Perspective – Strategic Initiatives and Status</a:t>
            </a:r>
            <a:endParaRPr lang="en-US" sz="2400" i="1" dirty="0">
              <a:solidFill>
                <a:schemeClr val="accent6"/>
              </a:solidFill>
              <a:latin typeface="Lucida Bright" panose="020406020505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3694138"/>
              </p:ext>
            </p:extLst>
          </p:nvPr>
        </p:nvGraphicFramePr>
        <p:xfrm>
          <a:off x="541020" y="1422803"/>
          <a:ext cx="11064240" cy="3810000"/>
        </p:xfrm>
        <a:graphic>
          <a:graphicData uri="http://schemas.openxmlformats.org/drawingml/2006/table">
            <a:tbl>
              <a:tblPr/>
              <a:tblGrid>
                <a:gridCol w="630936"/>
                <a:gridCol w="2404872"/>
                <a:gridCol w="4087368"/>
                <a:gridCol w="548640"/>
                <a:gridCol w="3392424"/>
              </a:tblGrid>
              <a:tr h="3657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+mn-ea"/>
                          <a:cs typeface="+mn-cs"/>
                        </a:rPr>
                        <a:t>Goal</a:t>
                      </a:r>
                      <a:endParaRPr lang="en-US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Garamond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+mn-ea"/>
                          <a:cs typeface="+mn-cs"/>
                        </a:rPr>
                        <a:t>Strategic Objective</a:t>
                      </a:r>
                      <a:endParaRPr lang="en-US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Garamond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+mn-ea"/>
                          <a:cs typeface="+mn-cs"/>
                        </a:rPr>
                        <a:t>Initiative</a:t>
                      </a:r>
                      <a:r>
                        <a:rPr lang="en-US" sz="120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+mn-ea"/>
                          <a:cs typeface="+mn-cs"/>
                        </a:rPr>
                        <a:t> Action Plan (I</a:t>
                      </a:r>
                      <a:r>
                        <a:rPr lang="en-US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+mn-ea"/>
                          <a:cs typeface="+mn-cs"/>
                        </a:rPr>
                        <a:t>AP)</a:t>
                      </a:r>
                      <a:endParaRPr lang="en-US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Garamond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+mn-ea"/>
                          <a:cs typeface="+mn-cs"/>
                        </a:rPr>
                        <a:t>Q1 Status</a:t>
                      </a:r>
                      <a:endParaRPr lang="en-US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Garamond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+mn-ea"/>
                          <a:cs typeface="+mn-cs"/>
                        </a:rPr>
                        <a:t>Q1 Comments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5300"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Professionally Manage a High Performing Organization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Effectively communicate with customers in a timely and consistent manner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Develop and implement a corporate communications strategy for keeping the public informed, considering a more frequent newsletter publication and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eblasts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 post-Council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meetings (PY carryforward)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Scheduled to evaluate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effectiveness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in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Q2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 vMerge="1"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8"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Continually improve the effectiveness and efficiency of key processes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Develop a contract management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system (PY carryforward)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Scheduled to evaluate effectiveness in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Q2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60">
                <a:tc vMerge="1"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Continue to utilize the Baldrige excellence framework to improve organizational performance 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Completed site visit and obtained Level 3 Feedback Report; scheduled to prioritize OFIs from feedback in Q3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60">
                <a:tc vMerge="1"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Develop an organization wide complaint management process -VOP 311 (BIRDIE)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BIRDIE team is on schedule to finalize recommendations by the end of Q3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60">
                <a:tc vMerge="1"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Develop a mechanism to share best practices between departments and evaluate the effectiveness (ACE)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Scheduled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to</a:t>
                      </a:r>
                      <a:r>
                        <a:rPr lang="en-US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complete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in Q3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 vMerge="1"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Review key Village processes annually for opportunities for improvement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Scheduled to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complete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in Q4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60">
                <a:tc vMerge="1"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Complete Payment Card Industry (PCI)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Compliance (PY carryforward)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PCI compliance system was put into place in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Q1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60">
                <a:tc vMerge="1"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Develop a method to evaluate the effectiveness of the Village Council (ACE)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--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Scheduled to begin in Q2, after Council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discussion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 vMerge="1"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Develop a comprehensive orientation process for newly elected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officials (PY carryforward)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Scheduled to complete in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Q3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7492649"/>
              </p:ext>
            </p:extLst>
          </p:nvPr>
        </p:nvGraphicFramePr>
        <p:xfrm>
          <a:off x="4283876" y="5900567"/>
          <a:ext cx="3624249" cy="731520"/>
        </p:xfrm>
        <a:graphic>
          <a:graphicData uri="http://schemas.openxmlformats.org/drawingml/2006/table">
            <a:tbl>
              <a:tblPr/>
              <a:tblGrid>
                <a:gridCol w="704360"/>
                <a:gridCol w="2919889"/>
              </a:tblGrid>
              <a:tr h="18953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Completed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53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In progress and on schedule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5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--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Initiative is scheduled to begin in a future quarter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465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88501" y="1524000"/>
            <a:ext cx="11111578" cy="462500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600" b="1" i="1" dirty="0" smtClean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en-US" sz="600" b="1" i="1" dirty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en-US" sz="600" b="1" i="1" dirty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en-US" sz="3200" b="1" i="1" dirty="0" smtClean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en-US" sz="3200" b="1" i="1" dirty="0">
              <a:solidFill>
                <a:schemeClr val="accent3"/>
              </a:solidFill>
            </a:endParaRPr>
          </a:p>
          <a:p>
            <a:pPr marL="0" indent="0">
              <a:buNone/>
              <a:tabLst>
                <a:tab pos="10972800" algn="r"/>
              </a:tabLst>
            </a:pPr>
            <a:endParaRPr lang="en-US" sz="3200" b="1" i="1" dirty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en-US" sz="11500" dirty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en-US" b="1" i="1" dirty="0" smtClean="0">
              <a:solidFill>
                <a:schemeClr val="accent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7078" y="225287"/>
            <a:ext cx="112378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accent6"/>
                </a:solidFill>
                <a:latin typeface="Lucida Bright" panose="02040602050505020304" pitchFamily="18" charset="0"/>
              </a:rPr>
              <a:t>FY </a:t>
            </a:r>
            <a:r>
              <a:rPr lang="en-US" sz="2400" i="1" dirty="0" smtClean="0">
                <a:solidFill>
                  <a:schemeClr val="accent6"/>
                </a:solidFill>
                <a:latin typeface="Lucida Bright" panose="02040602050505020304" pitchFamily="18" charset="0"/>
              </a:rPr>
              <a:t>2016 </a:t>
            </a:r>
            <a:r>
              <a:rPr lang="en-US" sz="2400" i="1" dirty="0">
                <a:solidFill>
                  <a:schemeClr val="accent6"/>
                </a:solidFill>
                <a:latin typeface="Lucida Bright" panose="02040602050505020304" pitchFamily="18" charset="0"/>
              </a:rPr>
              <a:t>Strategic Plan Status Update</a:t>
            </a:r>
          </a:p>
          <a:p>
            <a:r>
              <a:rPr lang="en-US" sz="2400" i="1" dirty="0" smtClean="0">
                <a:solidFill>
                  <a:schemeClr val="accent6"/>
                </a:solidFill>
                <a:latin typeface="Lucida Bright" panose="02040602050505020304" pitchFamily="18" charset="0"/>
              </a:rPr>
              <a:t>Internal Perspective (Continued) – Strategic Initiatives and Status</a:t>
            </a:r>
            <a:endParaRPr lang="en-US" sz="2400" i="1" dirty="0">
              <a:solidFill>
                <a:schemeClr val="accent6"/>
              </a:solidFill>
              <a:latin typeface="Lucida Bright" panose="020406020505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8464734"/>
              </p:ext>
            </p:extLst>
          </p:nvPr>
        </p:nvGraphicFramePr>
        <p:xfrm>
          <a:off x="541020" y="1422803"/>
          <a:ext cx="11064240" cy="1645920"/>
        </p:xfrm>
        <a:graphic>
          <a:graphicData uri="http://schemas.openxmlformats.org/drawingml/2006/table">
            <a:tbl>
              <a:tblPr/>
              <a:tblGrid>
                <a:gridCol w="630936"/>
                <a:gridCol w="2404872"/>
                <a:gridCol w="4087368"/>
                <a:gridCol w="548640"/>
                <a:gridCol w="3392424"/>
              </a:tblGrid>
              <a:tr h="3657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+mn-ea"/>
                          <a:cs typeface="+mn-cs"/>
                        </a:rPr>
                        <a:t>Goal</a:t>
                      </a:r>
                      <a:endParaRPr lang="en-US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Garamond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+mn-ea"/>
                          <a:cs typeface="+mn-cs"/>
                        </a:rPr>
                        <a:t>Strategic Objective</a:t>
                      </a:r>
                      <a:endParaRPr lang="en-US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Garamond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+mn-ea"/>
                          <a:cs typeface="+mn-cs"/>
                        </a:rPr>
                        <a:t>Initiative</a:t>
                      </a:r>
                      <a:r>
                        <a:rPr lang="en-US" sz="120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+mn-ea"/>
                          <a:cs typeface="+mn-cs"/>
                        </a:rPr>
                        <a:t> Action Plan (I</a:t>
                      </a:r>
                      <a:r>
                        <a:rPr lang="en-US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+mn-ea"/>
                          <a:cs typeface="+mn-cs"/>
                        </a:rPr>
                        <a:t>AP)</a:t>
                      </a:r>
                      <a:endParaRPr lang="en-US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Garamond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+mn-ea"/>
                          <a:cs typeface="+mn-cs"/>
                        </a:rPr>
                        <a:t>Q1 Status</a:t>
                      </a:r>
                      <a:endParaRPr lang="en-US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Garamond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+mn-ea"/>
                          <a:cs typeface="+mn-cs"/>
                        </a:rPr>
                        <a:t>Q1 Comments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Professionally Manage a High Performing Organization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Generate collaborative solutions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Identify key partners and assign a Council liaison to each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partner (PY carryforward)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Scheduled to evaluate effectiveness in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Q2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60">
                <a:tc vMerge="1"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Leverage technology to enhance Village operations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Increase capability to secure and monitor the Village computer network for legal compliance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Scheduled to complete in Q4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60">
                <a:tc vMerge="1"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Redesign Village website to add more functionality and integrate it with a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mobile app (PY carryforward)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Scheduled to complete in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Q3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4334697"/>
              </p:ext>
            </p:extLst>
          </p:nvPr>
        </p:nvGraphicFramePr>
        <p:xfrm>
          <a:off x="4283876" y="5900567"/>
          <a:ext cx="3624249" cy="731520"/>
        </p:xfrm>
        <a:graphic>
          <a:graphicData uri="http://schemas.openxmlformats.org/drawingml/2006/table">
            <a:tbl>
              <a:tblPr/>
              <a:tblGrid>
                <a:gridCol w="704360"/>
                <a:gridCol w="2919889"/>
              </a:tblGrid>
              <a:tr h="18953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Completed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53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In progress and on schedule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5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--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Initiative is scheduled to begin in a future quarter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250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VOP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E663A"/>
      </a:accent1>
      <a:accent2>
        <a:srgbClr val="E3BB6F"/>
      </a:accent2>
      <a:accent3>
        <a:srgbClr val="5D2B00"/>
      </a:accent3>
      <a:accent4>
        <a:srgbClr val="0E2130"/>
      </a:accent4>
      <a:accent5>
        <a:srgbClr val="507A85"/>
      </a:accent5>
      <a:accent6>
        <a:srgbClr val="FFF9DF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98C5694738184A931E9543A414A787" ma:contentTypeVersion="1" ma:contentTypeDescription="Create a new document." ma:contentTypeScope="" ma:versionID="9033e4a16cc9b7af26ab24f245252dc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e49189b09f1ade3a025730c41919c31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Nintex conditional workflow start</Name>
    <Synchronization>Synchronous</Synchronization>
    <Type>10001</Type>
    <SequenceNumber>50000</SequenceNumber>
    <Assembly>Nintex.Workflow, Version=1.0.0.0, Culture=neutral, PublicKeyToken=913f6bae0ca5ae12</Assembly>
    <Class>Nintex.Workflow.ConditionalWorkflowStartReceiver</Class>
    <Data>7/17/2013 2:52:13 PM</Data>
    <Filter/>
  </Receiver>
  <Receiver>
    <Name>Nintex conditional workflow start</Name>
    <Synchronization>Synchronous</Synchronization>
    <Type>10002</Type>
    <SequenceNumber>50000</SequenceNumber>
    <Assembly>Nintex.Workflow, Version=1.0.0.0, Culture=neutral, PublicKeyToken=913f6bae0ca5ae12</Assembly>
    <Class>Nintex.Workflow.ConditionalWorkflowStartReceiver</Class>
    <Data>7/17/2013 2:52:13 PM</Data>
    <Filter/>
  </Receiver>
  <Receiver>
    <Name>Nintex conditional workflow start</Name>
    <Synchronization>Synchronous</Synchronization>
    <Type>2</Type>
    <SequenceNumber>50000</SequenceNumber>
    <Assembly>Nintex.Workflow, Version=1.0.0.0, Culture=neutral, PublicKeyToken=913f6bae0ca5ae12</Assembly>
    <Class>Nintex.Workflow.ConditionalWorkflowStartReceiver</Class>
    <Data>7/17/2013 2:52:13 PM</Data>
    <Filter/>
  </Receiver>
</spe:Receivers>
</file>

<file path=customXml/itemProps1.xml><?xml version="1.0" encoding="utf-8"?>
<ds:datastoreItem xmlns:ds="http://schemas.openxmlformats.org/officeDocument/2006/customXml" ds:itemID="{47ADFF8E-1E1B-4510-B37E-9AD69EEE21A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C55E0B2-6F36-4190-9BF5-A9449649A132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9BCA7D8-F902-4158-B4A2-5492E8EED3B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4.xml><?xml version="1.0" encoding="utf-8"?>
<ds:datastoreItem xmlns:ds="http://schemas.openxmlformats.org/officeDocument/2006/customXml" ds:itemID="{144D2633-94BA-437E-9EB2-880C08810FFE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15093</TotalTime>
  <Words>1300</Words>
  <Application>Microsoft Office PowerPoint</Application>
  <PresentationFormat>Widescreen</PresentationFormat>
  <Paragraphs>274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Courier New</vt:lpstr>
      <vt:lpstr>Garamond</vt:lpstr>
      <vt:lpstr>Lucida Bright</vt:lpstr>
      <vt:lpstr>Lucida Calligraphy</vt:lpstr>
      <vt:lpstr>Wingdings</vt:lpstr>
      <vt:lpstr>Office Theme</vt:lpstr>
      <vt:lpstr>FY 2016 Village of Pinehurst Strategic Plan Status Update As of September 30, 2015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VOP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Natalie E. Dean</dc:creator>
  <cp:lastModifiedBy>Natalie E. Dean</cp:lastModifiedBy>
  <cp:revision>99</cp:revision>
  <cp:lastPrinted>2014-11-10T15:05:50Z</cp:lastPrinted>
  <dcterms:created xsi:type="dcterms:W3CDTF">2014-09-10T13:59:13Z</dcterms:created>
  <dcterms:modified xsi:type="dcterms:W3CDTF">2015-11-09T22:12:58Z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0x0101000698C5694738184A931E9543A414A787</vt:lpwstr>
  </property>
</Properties>
</file>