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41"/>
  </p:notesMasterIdLst>
  <p:handoutMasterIdLst>
    <p:handoutMasterId r:id="rId42"/>
  </p:handoutMasterIdLst>
  <p:sldIdLst>
    <p:sldId id="262" r:id="rId6"/>
    <p:sldId id="263" r:id="rId7"/>
    <p:sldId id="324" r:id="rId8"/>
    <p:sldId id="266" r:id="rId9"/>
    <p:sldId id="331" r:id="rId10"/>
    <p:sldId id="269" r:id="rId11"/>
    <p:sldId id="268" r:id="rId12"/>
    <p:sldId id="330" r:id="rId13"/>
    <p:sldId id="346" r:id="rId14"/>
    <p:sldId id="310" r:id="rId15"/>
    <p:sldId id="332" r:id="rId16"/>
    <p:sldId id="276" r:id="rId17"/>
    <p:sldId id="278" r:id="rId18"/>
    <p:sldId id="307" r:id="rId19"/>
    <p:sldId id="280" r:id="rId20"/>
    <p:sldId id="283" r:id="rId21"/>
    <p:sldId id="302" r:id="rId22"/>
    <p:sldId id="313" r:id="rId23"/>
    <p:sldId id="281" r:id="rId24"/>
    <p:sldId id="321" r:id="rId25"/>
    <p:sldId id="311" r:id="rId26"/>
    <p:sldId id="314" r:id="rId27"/>
    <p:sldId id="287" r:id="rId28"/>
    <p:sldId id="290" r:id="rId29"/>
    <p:sldId id="315" r:id="rId30"/>
    <p:sldId id="291" r:id="rId31"/>
    <p:sldId id="292" r:id="rId32"/>
    <p:sldId id="312" r:id="rId33"/>
    <p:sldId id="340" r:id="rId34"/>
    <p:sldId id="336" r:id="rId35"/>
    <p:sldId id="343" r:id="rId36"/>
    <p:sldId id="344" r:id="rId37"/>
    <p:sldId id="345" r:id="rId38"/>
    <p:sldId id="342" r:id="rId39"/>
    <p:sldId id="325"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72940" autoAdjust="0"/>
  </p:normalViewPr>
  <p:slideViewPr>
    <p:cSldViewPr snapToGrid="0">
      <p:cViewPr varScale="1">
        <p:scale>
          <a:sx n="81" d="100"/>
          <a:sy n="81" d="100"/>
        </p:scale>
        <p:origin x="96" y="90"/>
      </p:cViewPr>
      <p:guideLst>
        <p:guide orient="horz" pos="2160"/>
        <p:guide pos="3840"/>
      </p:guideLst>
    </p:cSldViewPr>
  </p:slideViewPr>
  <p:notesTextViewPr>
    <p:cViewPr>
      <p:scale>
        <a:sx n="1" d="1"/>
        <a:sy n="1" d="1"/>
      </p:scale>
      <p:origin x="0" y="0"/>
    </p:cViewPr>
  </p:notesTextViewPr>
  <p:sorterViewPr>
    <p:cViewPr>
      <p:scale>
        <a:sx n="100" d="100"/>
        <a:sy n="100" d="100"/>
      </p:scale>
      <p:origin x="0" y="-8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6CC3D8C-1C31-443A-A5AC-28D3122EF2F1}" type="datetimeFigureOut">
              <a:rPr lang="en-US" smtClean="0"/>
              <a:t>8/2/2016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71E3DF1-F161-42CE-9C0A-63DC7D918E23}" type="slidenum">
              <a:rPr lang="en-US" smtClean="0"/>
              <a:t>‹#›</a:t>
            </a:fld>
            <a:endParaRPr lang="en-US"/>
          </a:p>
        </p:txBody>
      </p:sp>
    </p:spTree>
    <p:extLst>
      <p:ext uri="{BB962C8B-B14F-4D97-AF65-F5344CB8AC3E}">
        <p14:creationId xmlns:p14="http://schemas.microsoft.com/office/powerpoint/2010/main" val="341453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D541DEE-EFAA-469C-9AF5-A8B5BEC6D9E0}" type="datetimeFigureOut">
              <a:rPr lang="en-US" smtClean="0"/>
              <a:t>8/2/2016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872CEA8-7738-4FB1-9D0F-1DEBF78C89D6}" type="slidenum">
              <a:rPr lang="en-US" smtClean="0"/>
              <a:t>‹#›</a:t>
            </a:fld>
            <a:endParaRPr lang="en-US"/>
          </a:p>
        </p:txBody>
      </p:sp>
    </p:spTree>
    <p:extLst>
      <p:ext uri="{BB962C8B-B14F-4D97-AF65-F5344CB8AC3E}">
        <p14:creationId xmlns:p14="http://schemas.microsoft.com/office/powerpoint/2010/main" val="48565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represents</a:t>
            </a:r>
            <a:r>
              <a:rPr lang="en-US" baseline="0" dirty="0" smtClean="0"/>
              <a:t> the first annual performance report since the Village Council’s adopted the Balanced Scorecard System for FY 2015.</a:t>
            </a:r>
          </a:p>
          <a:p>
            <a:r>
              <a:rPr lang="en-US" baseline="0" dirty="0" smtClean="0"/>
              <a:t>ICMA Center for Performance Management has indicated that reporting performance results to both elected officials and the public is a best practice and this report meets their criteria.</a:t>
            </a:r>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1</a:t>
            </a:fld>
            <a:endParaRPr lang="en-US"/>
          </a:p>
        </p:txBody>
      </p:sp>
    </p:spTree>
    <p:extLst>
      <p:ext uri="{BB962C8B-B14F-4D97-AF65-F5344CB8AC3E}">
        <p14:creationId xmlns:p14="http://schemas.microsoft.com/office/powerpoint/2010/main" val="315570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7.69</a:t>
            </a:r>
          </a:p>
          <a:p>
            <a:r>
              <a:rPr lang="en-US" dirty="0" smtClean="0"/>
              <a:t>High</a:t>
            </a:r>
            <a:r>
              <a:rPr lang="en-US" baseline="0" dirty="0" smtClean="0"/>
              <a:t> levels of resident satisfaction with the appearance of the Village and the quality of life in Pinehurst</a:t>
            </a:r>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13</a:t>
            </a:fld>
            <a:endParaRPr lang="en-US"/>
          </a:p>
        </p:txBody>
      </p:sp>
    </p:spTree>
    <p:extLst>
      <p:ext uri="{BB962C8B-B14F-4D97-AF65-F5344CB8AC3E}">
        <p14:creationId xmlns:p14="http://schemas.microsoft.com/office/powerpoint/2010/main" val="2973005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9.05</a:t>
            </a:r>
          </a:p>
          <a:p>
            <a:r>
              <a:rPr lang="en-US" dirty="0" smtClean="0"/>
              <a:t>86% of businesses are likely to recommend the Village as a business</a:t>
            </a:r>
            <a:r>
              <a:rPr lang="en-US" baseline="0" dirty="0" smtClean="0"/>
              <a:t> location and occupancy rates in the Village Center improved because of the 2015 U.S. Open Championships.</a:t>
            </a:r>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14</a:t>
            </a:fld>
            <a:endParaRPr lang="en-US"/>
          </a:p>
        </p:txBody>
      </p:sp>
    </p:spTree>
    <p:extLst>
      <p:ext uri="{BB962C8B-B14F-4D97-AF65-F5344CB8AC3E}">
        <p14:creationId xmlns:p14="http://schemas.microsoft.com/office/powerpoint/2010/main" val="3072261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8.56</a:t>
            </a:r>
          </a:p>
          <a:p>
            <a:r>
              <a:rPr lang="en-US" dirty="0" smtClean="0"/>
              <a:t>Exceeded the goals for</a:t>
            </a:r>
            <a:r>
              <a:rPr lang="en-US" baseline="0" dirty="0" smtClean="0"/>
              <a:t> all performance measures under this objective except for street sign inspections, which was due to limited staff capacity.</a:t>
            </a:r>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15</a:t>
            </a:fld>
            <a:endParaRPr lang="en-US"/>
          </a:p>
        </p:txBody>
      </p:sp>
    </p:spTree>
    <p:extLst>
      <p:ext uri="{BB962C8B-B14F-4D97-AF65-F5344CB8AC3E}">
        <p14:creationId xmlns:p14="http://schemas.microsoft.com/office/powerpoint/2010/main" val="4268460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9.09</a:t>
            </a:r>
          </a:p>
          <a:p>
            <a:r>
              <a:rPr lang="en-US" dirty="0" smtClean="0"/>
              <a:t>Exceeded every goal</a:t>
            </a:r>
            <a:r>
              <a:rPr lang="en-US" baseline="0" dirty="0" smtClean="0"/>
              <a:t> in this objective and continue to have the highest satisfaction rating </a:t>
            </a:r>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16</a:t>
            </a:fld>
            <a:endParaRPr lang="en-US"/>
          </a:p>
        </p:txBody>
      </p:sp>
    </p:spTree>
    <p:extLst>
      <p:ext uri="{BB962C8B-B14F-4D97-AF65-F5344CB8AC3E}">
        <p14:creationId xmlns:p14="http://schemas.microsoft.com/office/powerpoint/2010/main" val="2513940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17</a:t>
            </a:fld>
            <a:endParaRPr lang="en-US"/>
          </a:p>
        </p:txBody>
      </p:sp>
    </p:spTree>
    <p:extLst>
      <p:ext uri="{BB962C8B-B14F-4D97-AF65-F5344CB8AC3E}">
        <p14:creationId xmlns:p14="http://schemas.microsoft.com/office/powerpoint/2010/main" val="519873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21</a:t>
            </a:fld>
            <a:endParaRPr lang="en-US"/>
          </a:p>
        </p:txBody>
      </p:sp>
    </p:spTree>
    <p:extLst>
      <p:ext uri="{BB962C8B-B14F-4D97-AF65-F5344CB8AC3E}">
        <p14:creationId xmlns:p14="http://schemas.microsoft.com/office/powerpoint/2010/main" val="2933283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26</a:t>
            </a:fld>
            <a:endParaRPr lang="en-US"/>
          </a:p>
        </p:txBody>
      </p:sp>
    </p:spTree>
    <p:extLst>
      <p:ext uri="{BB962C8B-B14F-4D97-AF65-F5344CB8AC3E}">
        <p14:creationId xmlns:p14="http://schemas.microsoft.com/office/powerpoint/2010/main" val="1778902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34</a:t>
            </a:fld>
            <a:endParaRPr lang="en-US"/>
          </a:p>
        </p:txBody>
      </p:sp>
    </p:spTree>
    <p:extLst>
      <p:ext uri="{BB962C8B-B14F-4D97-AF65-F5344CB8AC3E}">
        <p14:creationId xmlns:p14="http://schemas.microsoft.com/office/powerpoint/2010/main" val="180967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 includes </a:t>
            </a:r>
            <a:r>
              <a:rPr lang="en-US" baseline="0" dirty="0" smtClean="0"/>
              <a:t>information to help the Council and the public more easily understand the information contained herein, such as key terms and information on how performance results are scored.  It is organized by BSC perspective to also make it easier to see how the Village is progressing in achieving its strategic objectives</a:t>
            </a:r>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2</a:t>
            </a:fld>
            <a:endParaRPr lang="en-US"/>
          </a:p>
        </p:txBody>
      </p:sp>
    </p:spTree>
    <p:extLst>
      <p:ext uri="{BB962C8B-B14F-4D97-AF65-F5344CB8AC3E}">
        <p14:creationId xmlns:p14="http://schemas.microsoft.com/office/powerpoint/2010/main" val="53037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the Village Council for your</a:t>
            </a:r>
            <a:r>
              <a:rPr lang="en-US" baseline="0" dirty="0" smtClean="0"/>
              <a:t> leadership and strategic direction to help staff truly focus on achieving results and delivering ever improving value and quality services to our customers</a:t>
            </a:r>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3</a:t>
            </a:fld>
            <a:endParaRPr lang="en-US"/>
          </a:p>
        </p:txBody>
      </p:sp>
    </p:spTree>
    <p:extLst>
      <p:ext uri="{BB962C8B-B14F-4D97-AF65-F5344CB8AC3E}">
        <p14:creationId xmlns:p14="http://schemas.microsoft.com/office/powerpoint/2010/main" val="852884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BSC – 4 focus areas</a:t>
            </a:r>
          </a:p>
          <a:p>
            <a:r>
              <a:rPr lang="en-US" dirty="0" smtClean="0"/>
              <a:t>18</a:t>
            </a:r>
            <a:r>
              <a:rPr lang="en-US" baseline="0" dirty="0" smtClean="0"/>
              <a:t> strategic objectives</a:t>
            </a:r>
          </a:p>
          <a:p>
            <a:r>
              <a:rPr lang="en-US" baseline="0" dirty="0" smtClean="0"/>
              <a:t>BSC cascades down to the department level and results are combined to identify “composite” performance results – scored using red, yellow, or green indicators</a:t>
            </a:r>
          </a:p>
          <a:p>
            <a:r>
              <a:rPr lang="en-US" baseline="0" dirty="0" smtClean="0"/>
              <a:t>Show trend information where available</a:t>
            </a:r>
          </a:p>
          <a:p>
            <a:r>
              <a:rPr lang="en-US" baseline="0" dirty="0" smtClean="0"/>
              <a:t>14 green, 3 yellow, and 1 red</a:t>
            </a:r>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4</a:t>
            </a:fld>
            <a:endParaRPr lang="en-US"/>
          </a:p>
        </p:txBody>
      </p:sp>
    </p:spTree>
    <p:extLst>
      <p:ext uri="{BB962C8B-B14F-4D97-AF65-F5344CB8AC3E}">
        <p14:creationId xmlns:p14="http://schemas.microsoft.com/office/powerpoint/2010/main" val="3924011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report also IDs strategic initiatives completed, in progress, or not completed</a:t>
            </a:r>
          </a:p>
          <a:p>
            <a:r>
              <a:rPr lang="en-US" baseline="0" dirty="0" smtClean="0"/>
              <a:t>Significant accomplishments</a:t>
            </a:r>
          </a:p>
          <a:p>
            <a:r>
              <a:rPr lang="en-US" baseline="0" dirty="0" smtClean="0"/>
              <a:t>Awards worth noting</a:t>
            </a:r>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5</a:t>
            </a:fld>
            <a:endParaRPr lang="en-US"/>
          </a:p>
        </p:txBody>
      </p:sp>
    </p:spTree>
    <p:extLst>
      <p:ext uri="{BB962C8B-B14F-4D97-AF65-F5344CB8AC3E}">
        <p14:creationId xmlns:p14="http://schemas.microsoft.com/office/powerpoint/2010/main" val="674873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PMs (BSC and Dept Dashboards) are scored using this methodology, receiving</a:t>
            </a:r>
            <a:r>
              <a:rPr lang="en-US" baseline="0" dirty="0" smtClean="0"/>
              <a:t> a score of 1-10 based on actual results compared to the annual goal and the red flag thresholds.</a:t>
            </a:r>
          </a:p>
          <a:p>
            <a:r>
              <a:rPr lang="en-US" baseline="0" dirty="0" smtClean="0"/>
              <a:t>REVIEW EXAMPLE</a:t>
            </a:r>
          </a:p>
          <a:p>
            <a:r>
              <a:rPr lang="en-US" baseline="0" dirty="0" smtClean="0"/>
              <a:t>Red flag thresholds were standardized for survey responses (REVIEW CHART)</a:t>
            </a:r>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7</a:t>
            </a:fld>
            <a:endParaRPr lang="en-US"/>
          </a:p>
        </p:txBody>
      </p:sp>
    </p:spTree>
    <p:extLst>
      <p:ext uri="{BB962C8B-B14F-4D97-AF65-F5344CB8AC3E}">
        <p14:creationId xmlns:p14="http://schemas.microsoft.com/office/powerpoint/2010/main" val="2489773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p>
          <a:p>
            <a:r>
              <a:rPr lang="en-US" dirty="0" smtClean="0"/>
              <a:t>By perspective</a:t>
            </a:r>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8</a:t>
            </a:fld>
            <a:endParaRPr lang="en-US"/>
          </a:p>
        </p:txBody>
      </p:sp>
    </p:spTree>
    <p:extLst>
      <p:ext uri="{BB962C8B-B14F-4D97-AF65-F5344CB8AC3E}">
        <p14:creationId xmlns:p14="http://schemas.microsoft.com/office/powerpoint/2010/main" val="2007058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reminder, you established 18 objectives in these 4 focus areas and this report will identify composite results by BSC perspective and then by Strategic objective</a:t>
            </a:r>
          </a:p>
          <a:p>
            <a:r>
              <a:rPr lang="en-US" baseline="0" dirty="0" smtClean="0"/>
              <a:t>i.e. you will see the composite “Customer” score and then the composite score for each of the 6 SO in that perspective.</a:t>
            </a:r>
          </a:p>
        </p:txBody>
      </p:sp>
      <p:sp>
        <p:nvSpPr>
          <p:cNvPr id="4" name="Slide Number Placeholder 3"/>
          <p:cNvSpPr>
            <a:spLocks noGrp="1"/>
          </p:cNvSpPr>
          <p:nvPr>
            <p:ph type="sldNum" sz="quarter" idx="10"/>
          </p:nvPr>
        </p:nvSpPr>
        <p:spPr/>
        <p:txBody>
          <a:bodyPr/>
          <a:lstStyle/>
          <a:p>
            <a:fld id="{C872CEA8-7738-4FB1-9D0F-1DEBF78C89D6}" type="slidenum">
              <a:rPr lang="en-US" smtClean="0"/>
              <a:t>9</a:t>
            </a:fld>
            <a:endParaRPr lang="en-US"/>
          </a:p>
        </p:txBody>
      </p:sp>
    </p:spTree>
    <p:extLst>
      <p:ext uri="{BB962C8B-B14F-4D97-AF65-F5344CB8AC3E}">
        <p14:creationId xmlns:p14="http://schemas.microsoft.com/office/powerpoint/2010/main" val="1570778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5.36 </a:t>
            </a:r>
          </a:p>
          <a:p>
            <a:r>
              <a:rPr lang="en-US" dirty="0" smtClean="0"/>
              <a:t>Safest Community in NC – low</a:t>
            </a:r>
            <a:r>
              <a:rPr lang="en-US" baseline="0" dirty="0" smtClean="0"/>
              <a:t> crime rate</a:t>
            </a:r>
          </a:p>
          <a:p>
            <a:r>
              <a:rPr lang="en-US" baseline="0" dirty="0" smtClean="0"/>
              <a:t>Fire response rates fell short of the red flag thresholds set by the Fire Chief.</a:t>
            </a:r>
            <a:endParaRPr lang="en-US" dirty="0"/>
          </a:p>
        </p:txBody>
      </p:sp>
      <p:sp>
        <p:nvSpPr>
          <p:cNvPr id="4" name="Slide Number Placeholder 3"/>
          <p:cNvSpPr>
            <a:spLocks noGrp="1"/>
          </p:cNvSpPr>
          <p:nvPr>
            <p:ph type="sldNum" sz="quarter" idx="10"/>
          </p:nvPr>
        </p:nvSpPr>
        <p:spPr/>
        <p:txBody>
          <a:bodyPr/>
          <a:lstStyle/>
          <a:p>
            <a:fld id="{C872CEA8-7738-4FB1-9D0F-1DEBF78C89D6}" type="slidenum">
              <a:rPr lang="en-US" smtClean="0"/>
              <a:t>12</a:t>
            </a:fld>
            <a:endParaRPr lang="en-US"/>
          </a:p>
        </p:txBody>
      </p:sp>
    </p:spTree>
    <p:extLst>
      <p:ext uri="{BB962C8B-B14F-4D97-AF65-F5344CB8AC3E}">
        <p14:creationId xmlns:p14="http://schemas.microsoft.com/office/powerpoint/2010/main" val="29312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17293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51" y="1388985"/>
            <a:ext cx="11565228" cy="48186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extBox 1"/>
          <p:cNvSpPr txBox="1"/>
          <p:nvPr userDrawn="1"/>
        </p:nvSpPr>
        <p:spPr>
          <a:xfrm>
            <a:off x="0" y="0"/>
            <a:ext cx="12192000" cy="1188720"/>
          </a:xfrm>
          <a:prstGeom prst="rect">
            <a:avLst/>
          </a:prstGeom>
          <a:solidFill>
            <a:schemeClr val="accent3"/>
          </a:solidFill>
        </p:spPr>
        <p:txBody>
          <a:bodyPr wrap="square" rtlCol="0">
            <a:spAutoFit/>
          </a:bodyPr>
          <a:lstStyle/>
          <a:p>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6246" y="91440"/>
            <a:ext cx="2442754" cy="1005840"/>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11273425" y="6207616"/>
            <a:ext cx="626654" cy="400110"/>
          </a:xfrm>
          <a:prstGeom prst="rect">
            <a:avLst/>
          </a:prstGeom>
          <a:noFill/>
        </p:spPr>
        <p:txBody>
          <a:bodyPr wrap="square" rtlCol="0">
            <a:spAutoFit/>
          </a:bodyPr>
          <a:lstStyle/>
          <a:p>
            <a:fld id="{FD8A86DA-C356-406C-AB58-B37BD47D9AF4}" type="slidenum">
              <a:rPr lang="en-US" sz="2000" b="1" smtClean="0">
                <a:solidFill>
                  <a:schemeClr val="accent3"/>
                </a:solidFill>
                <a:latin typeface="Garamond" panose="02020404030301010803" pitchFamily="18" charset="0"/>
              </a:rPr>
              <a:t>‹#›</a:t>
            </a:fld>
            <a:endParaRPr lang="en-US" sz="2000" b="1" dirty="0">
              <a:solidFill>
                <a:schemeClr val="accent3"/>
              </a:solidFill>
              <a:latin typeface="Garamond" panose="02020404030301010803" pitchFamily="18" charset="0"/>
            </a:endParaRPr>
          </a:p>
        </p:txBody>
      </p:sp>
    </p:spTree>
    <p:extLst>
      <p:ext uri="{BB962C8B-B14F-4D97-AF65-F5344CB8AC3E}">
        <p14:creationId xmlns:p14="http://schemas.microsoft.com/office/powerpoint/2010/main" val="36071419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5"/>
          <p:cNvSpPr txBox="1"/>
          <p:nvPr userDrawn="1"/>
        </p:nvSpPr>
        <p:spPr>
          <a:xfrm>
            <a:off x="0" y="-2"/>
            <a:ext cx="12192000" cy="1280160"/>
          </a:xfrm>
          <a:prstGeom prst="rect">
            <a:avLst/>
          </a:prstGeom>
          <a:solidFill>
            <a:schemeClr val="accent3"/>
          </a:solidFill>
        </p:spPr>
        <p:txBody>
          <a:bodyPr wrap="square" rtlCol="0">
            <a:spAutoFit/>
          </a:body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533" y="108825"/>
            <a:ext cx="2442754" cy="1005840"/>
          </a:xfrm>
          <a:prstGeom prst="rect">
            <a:avLst/>
          </a:prstGeom>
        </p:spPr>
      </p:pic>
    </p:spTree>
    <p:extLst>
      <p:ext uri="{BB962C8B-B14F-4D97-AF65-F5344CB8AC3E}">
        <p14:creationId xmlns:p14="http://schemas.microsoft.com/office/powerpoint/2010/main" val="35425110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02482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000" kern="1200">
          <a:solidFill>
            <a:schemeClr val="tx1"/>
          </a:solidFill>
          <a:latin typeface="Lucida Bright" panose="02040602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ucida Bright" panose="02040602050505020304" pitchFamily="18"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Lucida Bright" panose="02040602050505020304"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Lucida Bright" panose="02040602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cida Bright" panose="02040602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cida Bright" panose="02040602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vopnc.org/" TargetMode="External"/><Relationship Id="rId2" Type="http://schemas.openxmlformats.org/officeDocument/2006/relationships/hyperlink" Target="mailto:ndean@vopnc.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ctrTitle"/>
          </p:nvPr>
        </p:nvSpPr>
        <p:spPr>
          <a:xfrm>
            <a:off x="131130" y="1592498"/>
            <a:ext cx="5842368" cy="2308324"/>
          </a:xfrm>
          <a:prstGeom prst="rect">
            <a:avLst/>
          </a:prstGeom>
          <a:noFill/>
        </p:spPr>
        <p:txBody>
          <a:bodyPr wrap="square" rtlCol="0">
            <a:spAutoFit/>
          </a:bodyPr>
          <a:lstStyle/>
          <a:p>
            <a:pPr algn="r"/>
            <a:r>
              <a:rPr lang="en-US" sz="4000" b="1" i="1" dirty="0" smtClean="0">
                <a:solidFill>
                  <a:schemeClr val="accent3"/>
                </a:solidFill>
              </a:rPr>
              <a:t>FY 2015 </a:t>
            </a:r>
            <a:br>
              <a:rPr lang="en-US" sz="4000" b="1" i="1" dirty="0" smtClean="0">
                <a:solidFill>
                  <a:schemeClr val="accent3"/>
                </a:solidFill>
              </a:rPr>
            </a:br>
            <a:r>
              <a:rPr lang="en-US" sz="4000" b="1" i="1" dirty="0" smtClean="0">
                <a:solidFill>
                  <a:schemeClr val="accent3"/>
                </a:solidFill>
              </a:rPr>
              <a:t>Village of Pinehurst</a:t>
            </a:r>
          </a:p>
          <a:p>
            <a:pPr algn="r"/>
            <a:r>
              <a:rPr lang="en-US" sz="4000" b="1" i="1" dirty="0" smtClean="0">
                <a:solidFill>
                  <a:schemeClr val="accent3"/>
                </a:solidFill>
              </a:rPr>
              <a:t>Annual Performance Report</a:t>
            </a:r>
            <a:endParaRPr lang="en-US" sz="4000" b="1" i="1" dirty="0">
              <a:solidFill>
                <a:schemeClr val="accent3"/>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30" y="4379709"/>
            <a:ext cx="3388684" cy="139534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9958" y="570015"/>
            <a:ext cx="5479768" cy="3653178"/>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3258159" y="5931566"/>
            <a:ext cx="8743167" cy="590931"/>
          </a:xfrm>
          <a:prstGeom prst="rect">
            <a:avLst/>
          </a:prstGeom>
          <a:noFill/>
        </p:spPr>
        <p:txBody>
          <a:bodyPr wrap="square" rtlCol="0">
            <a:spAutoFit/>
          </a:bodyPr>
          <a:lstStyle/>
          <a:p>
            <a:pPr algn="ctr">
              <a:lnSpc>
                <a:spcPct val="90000"/>
              </a:lnSpc>
              <a:spcBef>
                <a:spcPct val="0"/>
              </a:spcBef>
            </a:pPr>
            <a:r>
              <a:rPr lang="en-US" b="1" i="1" dirty="0">
                <a:solidFill>
                  <a:schemeClr val="accent3"/>
                </a:solidFill>
                <a:latin typeface="Lucida Bright" panose="02040602050505020304" pitchFamily="18" charset="0"/>
                <a:ea typeface="+mj-ea"/>
                <a:cs typeface="+mj-cs"/>
              </a:rPr>
              <a:t>The Village of Pinehurst is a charming, vibrant community which reflects our rich history and </a:t>
            </a:r>
            <a:r>
              <a:rPr lang="en-US" b="1" i="1" dirty="0" smtClean="0">
                <a:solidFill>
                  <a:schemeClr val="accent3"/>
                </a:solidFill>
                <a:latin typeface="Lucida Bright" panose="02040602050505020304" pitchFamily="18" charset="0"/>
                <a:ea typeface="+mj-ea"/>
                <a:cs typeface="+mj-cs"/>
              </a:rPr>
              <a:t>traditions.</a:t>
            </a:r>
            <a:endParaRPr lang="en-US" b="1" i="1" dirty="0">
              <a:solidFill>
                <a:schemeClr val="accent3"/>
              </a:solidFill>
              <a:latin typeface="Lucida Bright" panose="02040602050505020304" pitchFamily="18" charset="0"/>
              <a:ea typeface="+mj-ea"/>
              <a:cs typeface="+mj-cs"/>
            </a:endParaRPr>
          </a:p>
        </p:txBody>
      </p:sp>
      <p:sp>
        <p:nvSpPr>
          <p:cNvPr id="2" name="TextBox 1"/>
          <p:cNvSpPr txBox="1"/>
          <p:nvPr/>
        </p:nvSpPr>
        <p:spPr>
          <a:xfrm>
            <a:off x="6419958" y="4290739"/>
            <a:ext cx="5479768" cy="338554"/>
          </a:xfrm>
          <a:prstGeom prst="rect">
            <a:avLst/>
          </a:prstGeom>
          <a:noFill/>
        </p:spPr>
        <p:txBody>
          <a:bodyPr wrap="square" rtlCol="0">
            <a:spAutoFit/>
          </a:bodyPr>
          <a:lstStyle/>
          <a:p>
            <a:pPr algn="ctr"/>
            <a:r>
              <a:rPr lang="en-US" sz="1600" b="1" dirty="0" smtClean="0">
                <a:solidFill>
                  <a:schemeClr val="accent3"/>
                </a:solidFill>
                <a:latin typeface="Garamond" panose="02020404030301010803" pitchFamily="18" charset="0"/>
              </a:rPr>
              <a:t>Village Hall – 395 Magnolia Road</a:t>
            </a:r>
            <a:endParaRPr lang="en-US" sz="1600" b="1" dirty="0">
              <a:solidFill>
                <a:schemeClr val="accent3"/>
              </a:solidFill>
              <a:latin typeface="Garamond" panose="02020404030301010803" pitchFamily="18" charset="0"/>
            </a:endParaRPr>
          </a:p>
        </p:txBody>
      </p:sp>
    </p:spTree>
    <p:extLst>
      <p:ext uri="{BB962C8B-B14F-4D97-AF65-F5344CB8AC3E}">
        <p14:creationId xmlns:p14="http://schemas.microsoft.com/office/powerpoint/2010/main" val="561599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9724" y="1633565"/>
            <a:ext cx="11111578" cy="2745989"/>
          </a:xfrm>
        </p:spPr>
        <p:txBody>
          <a:bodyPr>
            <a:normAutofit/>
          </a:bodyPr>
          <a:lstStyle/>
          <a:p>
            <a:pPr marL="0" indent="0">
              <a:buNone/>
            </a:pPr>
            <a:endParaRPr lang="en-US" sz="600" b="1" i="1" dirty="0">
              <a:solidFill>
                <a:schemeClr val="accent3"/>
              </a:solidFill>
            </a:endParaRPr>
          </a:p>
          <a:p>
            <a:pPr marL="0" indent="0">
              <a:buNone/>
              <a:tabLst>
                <a:tab pos="10972800" algn="r"/>
              </a:tabLst>
            </a:pPr>
            <a:endParaRPr lang="en-US" sz="600" b="1" i="1" dirty="0">
              <a:solidFill>
                <a:schemeClr val="accent3"/>
              </a:solidFill>
            </a:endParaRPr>
          </a:p>
          <a:p>
            <a:pPr marL="0" indent="0">
              <a:buNone/>
            </a:pPr>
            <a:endParaRPr lang="en-US" sz="2400" dirty="0">
              <a:solidFill>
                <a:schemeClr val="accent3"/>
              </a:solidFill>
            </a:endParaRPr>
          </a:p>
          <a:p>
            <a:pPr marL="0" indent="0">
              <a:buNone/>
            </a:pPr>
            <a:endParaRPr lang="en-US" sz="500" b="1" i="1" dirty="0" smtClean="0">
              <a:solidFill>
                <a:schemeClr val="accent3"/>
              </a:solidFill>
            </a:endParaRPr>
          </a:p>
        </p:txBody>
      </p:sp>
      <p:sp>
        <p:nvSpPr>
          <p:cNvPr id="6" name="TextBox 5"/>
          <p:cNvSpPr txBox="1"/>
          <p:nvPr/>
        </p:nvSpPr>
        <p:spPr>
          <a:xfrm>
            <a:off x="477078" y="225287"/>
            <a:ext cx="8799444" cy="461665"/>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p:txBody>
      </p:sp>
      <p:sp>
        <p:nvSpPr>
          <p:cNvPr id="4" name="TextBox 3"/>
          <p:cNvSpPr txBox="1"/>
          <p:nvPr/>
        </p:nvSpPr>
        <p:spPr>
          <a:xfrm>
            <a:off x="619724" y="2186846"/>
            <a:ext cx="11111578" cy="3139321"/>
          </a:xfrm>
          <a:prstGeom prst="rect">
            <a:avLst/>
          </a:prstGeom>
          <a:noFill/>
        </p:spPr>
        <p:txBody>
          <a:bodyPr wrap="square" rtlCol="0">
            <a:spAutoFit/>
          </a:bodyPr>
          <a:lstStyle/>
          <a:p>
            <a:pPr algn="ctr"/>
            <a:r>
              <a:rPr lang="en-US" sz="6600" dirty="0" smtClean="0">
                <a:solidFill>
                  <a:schemeClr val="accent3"/>
                </a:solidFill>
                <a:latin typeface="Lucida Bright" panose="02040602050505020304" pitchFamily="18" charset="0"/>
              </a:rPr>
              <a:t>Composite Results by Balanced Scorecard Perspective</a:t>
            </a:r>
            <a:endParaRPr lang="en-US" sz="6600" dirty="0">
              <a:solidFill>
                <a:schemeClr val="accent3"/>
              </a:solidFill>
              <a:latin typeface="Lucida Bright" panose="02040602050505020304" pitchFamily="18" charset="0"/>
            </a:endParaRPr>
          </a:p>
        </p:txBody>
      </p:sp>
    </p:spTree>
    <p:extLst>
      <p:ext uri="{BB962C8B-B14F-4D97-AF65-F5344CB8AC3E}">
        <p14:creationId xmlns:p14="http://schemas.microsoft.com/office/powerpoint/2010/main" val="1872796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9724" y="1633565"/>
            <a:ext cx="11111578" cy="2745989"/>
          </a:xfrm>
        </p:spPr>
        <p:txBody>
          <a:bodyPr>
            <a:normAutofit/>
          </a:bodyPr>
          <a:lstStyle/>
          <a:p>
            <a:pPr marL="0" indent="0">
              <a:buNone/>
            </a:pPr>
            <a:endParaRPr lang="en-US" sz="600" b="1" i="1" dirty="0">
              <a:solidFill>
                <a:schemeClr val="accent3"/>
              </a:solidFill>
            </a:endParaRPr>
          </a:p>
          <a:p>
            <a:pPr marL="0" indent="0">
              <a:buNone/>
              <a:tabLst>
                <a:tab pos="10972800" algn="r"/>
              </a:tabLst>
            </a:pPr>
            <a:endParaRPr lang="en-US" sz="600" b="1" i="1" dirty="0">
              <a:solidFill>
                <a:schemeClr val="accent3"/>
              </a:solidFill>
            </a:endParaRPr>
          </a:p>
          <a:p>
            <a:pPr marL="0" indent="0">
              <a:buNone/>
            </a:pPr>
            <a:endParaRPr lang="en-US" sz="2400" dirty="0">
              <a:solidFill>
                <a:schemeClr val="accent3"/>
              </a:solidFill>
            </a:endParaRPr>
          </a:p>
          <a:p>
            <a:pPr marL="0" indent="0">
              <a:buNone/>
            </a:pPr>
            <a:endParaRPr lang="en-US" sz="500" b="1" i="1" dirty="0" smtClean="0">
              <a:solidFill>
                <a:schemeClr val="accent3"/>
              </a:solidFill>
            </a:endParaRPr>
          </a:p>
        </p:txBody>
      </p:sp>
      <p:sp>
        <p:nvSpPr>
          <p:cNvPr id="6" name="TextBox 5"/>
          <p:cNvSpPr txBox="1"/>
          <p:nvPr/>
        </p:nvSpPr>
        <p:spPr>
          <a:xfrm>
            <a:off x="477078" y="225287"/>
            <a:ext cx="8799444" cy="461665"/>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p:txBody>
      </p:sp>
      <p:sp>
        <p:nvSpPr>
          <p:cNvPr id="4" name="TextBox 3"/>
          <p:cNvSpPr txBox="1"/>
          <p:nvPr/>
        </p:nvSpPr>
        <p:spPr>
          <a:xfrm>
            <a:off x="619724" y="1859966"/>
            <a:ext cx="5909865" cy="2123658"/>
          </a:xfrm>
          <a:prstGeom prst="rect">
            <a:avLst/>
          </a:prstGeom>
          <a:noFill/>
        </p:spPr>
        <p:txBody>
          <a:bodyPr wrap="square" rtlCol="0">
            <a:spAutoFit/>
          </a:bodyPr>
          <a:lstStyle/>
          <a:p>
            <a:pPr algn="ctr"/>
            <a:r>
              <a:rPr lang="en-US" sz="6600" dirty="0" smtClean="0">
                <a:solidFill>
                  <a:schemeClr val="accent3"/>
                </a:solidFill>
                <a:latin typeface="Lucida Bright" panose="02040602050505020304" pitchFamily="18" charset="0"/>
              </a:rPr>
              <a:t>Customer </a:t>
            </a:r>
          </a:p>
          <a:p>
            <a:pPr algn="ctr"/>
            <a:r>
              <a:rPr lang="en-US" sz="6600" dirty="0" smtClean="0">
                <a:solidFill>
                  <a:schemeClr val="accent3"/>
                </a:solidFill>
                <a:latin typeface="Lucida Bright" panose="02040602050505020304" pitchFamily="18" charset="0"/>
              </a:rPr>
              <a:t>Perspective</a:t>
            </a:r>
            <a:endParaRPr lang="en-US" sz="6600" dirty="0">
              <a:solidFill>
                <a:schemeClr val="accent3"/>
              </a:solidFill>
              <a:latin typeface="Lucida Bright" panose="02040602050505020304" pitchFamily="18" charset="0"/>
            </a:endParaRPr>
          </a:p>
        </p:txBody>
      </p:sp>
      <p:sp>
        <p:nvSpPr>
          <p:cNvPr id="8" name="Text Box 5"/>
          <p:cNvSpPr txBox="1">
            <a:spLocks noChangeArrowheads="1"/>
          </p:cNvSpPr>
          <p:nvPr/>
        </p:nvSpPr>
        <p:spPr bwMode="auto">
          <a:xfrm>
            <a:off x="8120412" y="3131023"/>
            <a:ext cx="324816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eaLnBrk="1" hangingPunct="1">
              <a:lnSpc>
                <a:spcPct val="75000"/>
              </a:lnSpc>
            </a:pPr>
            <a:r>
              <a:rPr lang="en-US" altLang="en-US" sz="2400" b="1" dirty="0" smtClean="0">
                <a:solidFill>
                  <a:schemeClr val="accent3"/>
                </a:solidFill>
                <a:latin typeface="Garamond" panose="02020404030301010803" pitchFamily="18" charset="0"/>
              </a:rPr>
              <a:t>Customer Perspective</a:t>
            </a:r>
            <a:endParaRPr lang="en-US" altLang="en-US" sz="2400" b="1" dirty="0">
              <a:solidFill>
                <a:schemeClr val="accent3"/>
              </a:solidFill>
              <a:latin typeface="Garamond" panose="02020404030301010803" pitchFamily="18" charset="0"/>
            </a:endParaRPr>
          </a:p>
          <a:p>
            <a:pPr algn="ctr" eaLnBrk="1" hangingPunct="1">
              <a:lnSpc>
                <a:spcPct val="75000"/>
              </a:lnSpc>
            </a:pPr>
            <a:r>
              <a:rPr lang="en-US" altLang="en-US" sz="2400" b="1" dirty="0" smtClean="0">
                <a:solidFill>
                  <a:schemeClr val="accent3"/>
                </a:solidFill>
                <a:latin typeface="Garamond" panose="02020404030301010803" pitchFamily="18" charset="0"/>
              </a:rPr>
              <a:t>Composite Score</a:t>
            </a:r>
            <a:r>
              <a:rPr lang="en-US" altLang="en-US" sz="2400" b="1" dirty="0">
                <a:solidFill>
                  <a:schemeClr val="accent3"/>
                </a:solidFill>
                <a:latin typeface="Garamond" panose="02020404030301010803" pitchFamily="18" charset="0"/>
              </a:rPr>
              <a:t>:  </a:t>
            </a:r>
            <a:r>
              <a:rPr lang="en-US" altLang="en-US" sz="2400" b="1" dirty="0" smtClean="0">
                <a:solidFill>
                  <a:schemeClr val="accent3"/>
                </a:solidFill>
                <a:latin typeface="Garamond" panose="02020404030301010803" pitchFamily="18" charset="0"/>
              </a:rPr>
              <a:t>7.10</a:t>
            </a:r>
            <a:endParaRPr lang="en-US" altLang="en-US" sz="2400" b="1" dirty="0">
              <a:solidFill>
                <a:schemeClr val="accent3"/>
              </a:solidFill>
              <a:latin typeface="Garamond" panose="02020404030301010803" pitchFamily="18" charset="0"/>
            </a:endParaRPr>
          </a:p>
        </p:txBody>
      </p:sp>
      <p:sp>
        <p:nvSpPr>
          <p:cNvPr id="9" name="TextBox 8"/>
          <p:cNvSpPr txBox="1"/>
          <p:nvPr/>
        </p:nvSpPr>
        <p:spPr>
          <a:xfrm>
            <a:off x="1173100" y="4722087"/>
            <a:ext cx="9753600" cy="646331"/>
          </a:xfrm>
          <a:prstGeom prst="rect">
            <a:avLst/>
          </a:prstGeom>
          <a:noFill/>
        </p:spPr>
        <p:txBody>
          <a:bodyPr wrap="square" rtlCol="0">
            <a:spAutoFit/>
          </a:bodyPr>
          <a:lstStyle/>
          <a:p>
            <a:pPr algn="ctr"/>
            <a:r>
              <a:rPr lang="en-US" dirty="0">
                <a:solidFill>
                  <a:schemeClr val="accent3"/>
                </a:solidFill>
                <a:latin typeface="Lucida Bright" panose="02040602050505020304" pitchFamily="18" charset="0"/>
              </a:rPr>
              <a:t>The FY </a:t>
            </a:r>
            <a:r>
              <a:rPr lang="en-US" dirty="0" smtClean="0">
                <a:solidFill>
                  <a:schemeClr val="accent3"/>
                </a:solidFill>
                <a:latin typeface="Lucida Bright" panose="02040602050505020304" pitchFamily="18" charset="0"/>
              </a:rPr>
              <a:t>2015 </a:t>
            </a:r>
            <a:r>
              <a:rPr lang="en-US" dirty="0">
                <a:solidFill>
                  <a:schemeClr val="accent3"/>
                </a:solidFill>
                <a:latin typeface="Lucida Bright" panose="02040602050505020304" pitchFamily="18" charset="0"/>
              </a:rPr>
              <a:t>composite score for the Customer Perspective includes all performance measures for the six </a:t>
            </a:r>
            <a:r>
              <a:rPr lang="en-US" dirty="0" smtClean="0">
                <a:solidFill>
                  <a:schemeClr val="accent3"/>
                </a:solidFill>
                <a:latin typeface="Lucida Bright" panose="02040602050505020304" pitchFamily="18" charset="0"/>
              </a:rPr>
              <a:t>Council Goals in </a:t>
            </a:r>
            <a:r>
              <a:rPr lang="en-US" dirty="0">
                <a:solidFill>
                  <a:schemeClr val="accent3"/>
                </a:solidFill>
                <a:latin typeface="Lucida Bright" panose="02040602050505020304" pitchFamily="18" charset="0"/>
              </a:rPr>
              <a:t>this BSC perspective.</a:t>
            </a:r>
          </a:p>
        </p:txBody>
      </p:sp>
      <p:pic>
        <p:nvPicPr>
          <p:cNvPr id="3" name="Picture 2"/>
          <p:cNvPicPr>
            <a:picLocks noChangeAspect="1"/>
          </p:cNvPicPr>
          <p:nvPr/>
        </p:nvPicPr>
        <p:blipFill>
          <a:blip r:embed="rId2"/>
          <a:stretch>
            <a:fillRect/>
          </a:stretch>
        </p:blipFill>
        <p:spPr>
          <a:xfrm>
            <a:off x="8704708" y="1637812"/>
            <a:ext cx="2221992" cy="1368747"/>
          </a:xfrm>
          <a:prstGeom prst="rect">
            <a:avLst/>
          </a:prstGeom>
        </p:spPr>
      </p:pic>
    </p:spTree>
    <p:extLst>
      <p:ext uri="{BB962C8B-B14F-4D97-AF65-F5344CB8AC3E}">
        <p14:creationId xmlns:p14="http://schemas.microsoft.com/office/powerpoint/2010/main" val="438808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7" y="225287"/>
            <a:ext cx="11145079"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Safeguard the Community</a:t>
            </a:r>
          </a:p>
        </p:txBody>
      </p:sp>
      <p:sp>
        <p:nvSpPr>
          <p:cNvPr id="10" name="Text Box 5"/>
          <p:cNvSpPr txBox="1">
            <a:spLocks noChangeArrowheads="1"/>
          </p:cNvSpPr>
          <p:nvPr/>
        </p:nvSpPr>
        <p:spPr bwMode="auto">
          <a:xfrm>
            <a:off x="8584658" y="2538665"/>
            <a:ext cx="325419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eaLnBrk="1" hangingPunct="1">
              <a:lnSpc>
                <a:spcPct val="75000"/>
              </a:lnSpc>
            </a:pPr>
            <a:r>
              <a:rPr lang="en-US" altLang="en-US" sz="1400" b="1" dirty="0">
                <a:latin typeface="Garamond" panose="02020404030301010803" pitchFamily="18" charset="0"/>
              </a:rPr>
              <a:t>Safeguard the Community</a:t>
            </a:r>
          </a:p>
          <a:p>
            <a:pPr algn="ctr" eaLnBrk="1" hangingPunct="1">
              <a:lnSpc>
                <a:spcPct val="75000"/>
              </a:lnSpc>
            </a:pPr>
            <a:r>
              <a:rPr lang="en-US" altLang="en-US" sz="1400" b="1" dirty="0" smtClean="0">
                <a:latin typeface="Garamond" panose="02020404030301010803" pitchFamily="18" charset="0"/>
              </a:rPr>
              <a:t>Composite Score</a:t>
            </a:r>
            <a:r>
              <a:rPr lang="en-US" altLang="en-US" sz="1400" b="1" dirty="0">
                <a:latin typeface="Garamond" panose="02020404030301010803" pitchFamily="18" charset="0"/>
              </a:rPr>
              <a:t>:  </a:t>
            </a:r>
            <a:r>
              <a:rPr lang="en-US" altLang="en-US" sz="1400" b="1" dirty="0" smtClean="0">
                <a:latin typeface="Garamond" panose="02020404030301010803" pitchFamily="18" charset="0"/>
              </a:rPr>
              <a:t>6.28</a:t>
            </a:r>
            <a:endParaRPr lang="en-US" altLang="en-US" sz="1400" b="1" dirty="0">
              <a:latin typeface="Garamond" panose="02020404030301010803"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32352569"/>
              </p:ext>
            </p:extLst>
          </p:nvPr>
        </p:nvGraphicFramePr>
        <p:xfrm>
          <a:off x="477075" y="1635583"/>
          <a:ext cx="7970012" cy="4168140"/>
        </p:xfrm>
        <a:graphic>
          <a:graphicData uri="http://schemas.openxmlformats.org/drawingml/2006/table">
            <a:tbl>
              <a:tblPr/>
              <a:tblGrid>
                <a:gridCol w="5760720"/>
                <a:gridCol w="731520"/>
                <a:gridCol w="746252"/>
                <a:gridCol w="731520"/>
              </a:tblGrid>
              <a:tr h="384048">
                <a:tc>
                  <a:txBody>
                    <a:bodyPr/>
                    <a:lstStyle/>
                    <a:p>
                      <a:pPr algn="ctr" fontAlgn="b"/>
                      <a:r>
                        <a:rPr lang="en-US" sz="1400" b="1" i="0" u="none" strike="noStrike" dirty="0" smtClean="0">
                          <a:solidFill>
                            <a:srgbClr val="262626"/>
                          </a:solidFill>
                          <a:effectLst/>
                          <a:latin typeface="Garamond"/>
                        </a:rPr>
                        <a:t>Safeguard</a:t>
                      </a:r>
                      <a:r>
                        <a:rPr lang="en-US" sz="1400" b="1" i="0" u="none" strike="noStrike" baseline="0" dirty="0" smtClean="0">
                          <a:solidFill>
                            <a:srgbClr val="262626"/>
                          </a:solidFill>
                          <a:effectLst/>
                          <a:latin typeface="Garamond"/>
                        </a:rPr>
                        <a:t> the Community </a:t>
                      </a:r>
                    </a:p>
                    <a:p>
                      <a:pPr algn="ctr" fontAlgn="b"/>
                      <a:r>
                        <a:rPr lang="en-US" sz="1400" b="1" i="0" u="none" strike="noStrike" dirty="0" smtClean="0">
                          <a:solidFill>
                            <a:srgbClr val="262626"/>
                          </a:solidFill>
                          <a:effectLst/>
                          <a:latin typeface="Garamond"/>
                        </a:rPr>
                        <a:t>Key Performance</a:t>
                      </a:r>
                      <a:r>
                        <a:rPr lang="en-US" sz="1400" b="1" i="0" u="none" strike="noStrike" baseline="0" dirty="0" smtClean="0">
                          <a:solidFill>
                            <a:srgbClr val="262626"/>
                          </a:solidFill>
                          <a:effectLst/>
                          <a:latin typeface="Garamond"/>
                        </a:rPr>
                        <a:t> Indicators (</a:t>
                      </a:r>
                      <a:r>
                        <a:rPr lang="en-US" sz="1400" b="1" i="0" u="none" strike="noStrike" dirty="0" smtClean="0">
                          <a:solidFill>
                            <a:srgbClr val="262626"/>
                          </a:solidFill>
                          <a:effectLst/>
                          <a:latin typeface="Garamond"/>
                        </a:rPr>
                        <a:t>KPIs) </a:t>
                      </a:r>
                      <a:endParaRPr lang="en-US" sz="1400" b="1" i="0" u="none" strike="noStrike" dirty="0">
                        <a:solidFill>
                          <a:srgbClr val="262626"/>
                        </a:solidFill>
                        <a:effectLst/>
                        <a:latin typeface="Garamond"/>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solidFill>
                            <a:srgbClr val="262626"/>
                          </a:solidFill>
                          <a:effectLst/>
                          <a:latin typeface="Garamond"/>
                        </a:rPr>
                        <a:t>FY 14 Actual</a:t>
                      </a:r>
                      <a:endParaRPr lang="en-US" sz="1400" b="1" i="0" u="none" strike="noStrike" dirty="0">
                        <a:solidFill>
                          <a:srgbClr val="262626"/>
                        </a:solidFill>
                        <a:effectLst/>
                        <a:latin typeface="Garamond"/>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Actual</a:t>
                      </a:r>
                      <a:endParaRPr lang="en-US" sz="1400" b="1" i="0" u="none" strike="noStrike" dirty="0">
                        <a:effectLst/>
                        <a:latin typeface="Garamond"/>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Goal</a:t>
                      </a:r>
                      <a:endParaRPr lang="en-US" sz="1400" b="1" i="0" u="none" strike="noStrike" dirty="0">
                        <a:effectLst/>
                        <a:latin typeface="Garamond"/>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81000">
                <a:tc>
                  <a:txBody>
                    <a:bodyPr/>
                    <a:lstStyle/>
                    <a:p>
                      <a:pPr algn="l" fontAlgn="t"/>
                      <a:r>
                        <a:rPr lang="en-US" sz="1400" b="1" i="0" u="none" strike="noStrike" dirty="0" smtClean="0">
                          <a:effectLst/>
                          <a:latin typeface="Garamond" panose="02020404030301010803" pitchFamily="18" charset="0"/>
                        </a:rPr>
                        <a:t>Total </a:t>
                      </a:r>
                      <a:r>
                        <a:rPr lang="en-US" sz="1400" b="1" i="0" u="none" strike="noStrike" dirty="0">
                          <a:effectLst/>
                          <a:latin typeface="Garamond" panose="02020404030301010803" pitchFamily="18" charset="0"/>
                        </a:rPr>
                        <a:t>UCR crime rate per 1,000 residents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10.24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7.86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smtClean="0">
                          <a:solidFill>
                            <a:srgbClr val="000000"/>
                          </a:solidFill>
                          <a:effectLst/>
                          <a:latin typeface="Garamond" panose="02020404030301010803" pitchFamily="18" charset="0"/>
                        </a:rPr>
                        <a:t>12.00</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100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whose overall feeling of safety in the Village is good or excellent</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100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the frequency of patrols in neighborhoods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100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businesses satisfied with the frequency of patrols in business districts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100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index offenses cleared</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 </a:t>
                      </a:r>
                      <a:r>
                        <a:rPr lang="en-US" sz="1400" b="1" i="0" u="none" strike="noStrike" dirty="0" smtClean="0">
                          <a:solidFill>
                            <a:srgbClr val="000000"/>
                          </a:solidFill>
                          <a:effectLst/>
                          <a:latin typeface="Garamond" panose="02020404030301010803" pitchFamily="18" charset="0"/>
                        </a:rPr>
                        <a:t>n/a</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smtClean="0">
                          <a:solidFill>
                            <a:srgbClr val="000000"/>
                          </a:solidFill>
                          <a:effectLst/>
                          <a:latin typeface="Garamond" panose="02020404030301010803" pitchFamily="18" charset="0"/>
                        </a:rPr>
                        <a:t>47%</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dirty="0">
                          <a:solidFill>
                            <a:srgbClr val="000000"/>
                          </a:solidFill>
                          <a:effectLst/>
                          <a:latin typeface="Garamond" panose="02020404030301010803" pitchFamily="18" charset="0"/>
                        </a:rPr>
                        <a:t>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100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fire code violations corrected upon 90 day </a:t>
                      </a:r>
                      <a:r>
                        <a:rPr lang="en-US" sz="1400" b="1" i="0" u="none" strike="noStrike" dirty="0" smtClean="0">
                          <a:effectLst/>
                          <a:latin typeface="Garamond" panose="02020404030301010803" pitchFamily="18" charset="0"/>
                        </a:rPr>
                        <a:t>re-inspection</a:t>
                      </a:r>
                      <a:endParaRPr lang="en-US" sz="1400" b="1" i="0" u="none" strike="noStrike" dirty="0">
                        <a:effectLst/>
                        <a:latin typeface="Garamond" panose="02020404030301010803" pitchFamily="18" charset="0"/>
                      </a:endParaRP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Garamond" panose="02020404030301010803" pitchFamily="18" charset="0"/>
                        </a:rPr>
                        <a:t>96%</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dirty="0">
                          <a:solidFill>
                            <a:srgbClr val="000000"/>
                          </a:solidFill>
                          <a:effectLst/>
                          <a:latin typeface="Garamond" panose="02020404030301010803" pitchFamily="18" charset="0"/>
                        </a:rPr>
                        <a:t>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100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dispatched emergency calls with reaction time (dispatch to apparatus </a:t>
                      </a:r>
                      <a:r>
                        <a:rPr lang="en-US" sz="1400" b="1" i="0" u="none" strike="noStrike" dirty="0" err="1">
                          <a:effectLst/>
                          <a:latin typeface="Garamond" panose="02020404030301010803" pitchFamily="18" charset="0"/>
                        </a:rPr>
                        <a:t>en</a:t>
                      </a:r>
                      <a:r>
                        <a:rPr lang="en-US" sz="1400" b="1" i="0" u="none" strike="noStrike" dirty="0">
                          <a:effectLst/>
                          <a:latin typeface="Garamond" panose="02020404030301010803" pitchFamily="18" charset="0"/>
                        </a:rPr>
                        <a:t>-route) of 90 seconds or less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Garamond" panose="02020404030301010803" pitchFamily="18" charset="0"/>
                        </a:rPr>
                        <a:t>67%</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dirty="0" smtClean="0">
                          <a:solidFill>
                            <a:srgbClr val="000000"/>
                          </a:solidFill>
                          <a:effectLst/>
                          <a:latin typeface="Garamond" panose="02020404030301010803" pitchFamily="18" charset="0"/>
                        </a:rPr>
                        <a:t>76%</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100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emergency response calls with response time of 6 minutes and 30 seconds or less for the first due apparatus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Garamond" panose="02020404030301010803" pitchFamily="18" charset="0"/>
                        </a:rPr>
                        <a:t>66%</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dirty="0" smtClean="0">
                          <a:solidFill>
                            <a:srgbClr val="000000"/>
                          </a:solidFill>
                          <a:effectLst/>
                          <a:latin typeface="Garamond" panose="02020404030301010803" pitchFamily="18" charset="0"/>
                        </a:rPr>
                        <a:t>73%</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dirty="0">
                          <a:solidFill>
                            <a:srgbClr val="000000"/>
                          </a:solidFill>
                          <a:effectLst/>
                          <a:latin typeface="Garamond" panose="02020404030301010803" pitchFamily="18" charset="0"/>
                        </a:rPr>
                        <a:t>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100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inspections that are compliant upon the initial inspection</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Garamond" panose="02020404030301010803" pitchFamily="18" charset="0"/>
                        </a:rPr>
                        <a:t>95%</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dirty="0" smtClean="0">
                          <a:solidFill>
                            <a:srgbClr val="000000"/>
                          </a:solidFill>
                          <a:effectLst/>
                          <a:latin typeface="Garamond" panose="02020404030301010803" pitchFamily="18" charset="0"/>
                        </a:rPr>
                        <a:t>94%</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dirty="0">
                          <a:solidFill>
                            <a:srgbClr val="000000"/>
                          </a:solidFill>
                          <a:effectLst/>
                          <a:latin typeface="Garamond" panose="02020404030301010803" pitchFamily="18" charset="0"/>
                        </a:rPr>
                        <a:t>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pic>
        <p:nvPicPr>
          <p:cNvPr id="4" name="Picture 3"/>
          <p:cNvPicPr>
            <a:picLocks noChangeAspect="1"/>
          </p:cNvPicPr>
          <p:nvPr/>
        </p:nvPicPr>
        <p:blipFill>
          <a:blip r:embed="rId3"/>
          <a:stretch>
            <a:fillRect/>
          </a:stretch>
        </p:blipFill>
        <p:spPr>
          <a:xfrm>
            <a:off x="9449687" y="1524377"/>
            <a:ext cx="1524132" cy="938865"/>
          </a:xfrm>
          <a:prstGeom prst="rect">
            <a:avLst/>
          </a:prstGeom>
        </p:spPr>
      </p:pic>
      <p:sp>
        <p:nvSpPr>
          <p:cNvPr id="2" name="TextBox 1"/>
          <p:cNvSpPr txBox="1"/>
          <p:nvPr/>
        </p:nvSpPr>
        <p:spPr>
          <a:xfrm>
            <a:off x="8763000" y="2997200"/>
            <a:ext cx="3075849" cy="3323987"/>
          </a:xfrm>
          <a:prstGeom prst="rect">
            <a:avLst/>
          </a:prstGeom>
          <a:noFill/>
        </p:spPr>
        <p:txBody>
          <a:bodyPr wrap="square" rtlCol="0">
            <a:spAutoFit/>
          </a:bodyPr>
          <a:lstStyle/>
          <a:p>
            <a:r>
              <a:rPr lang="en-US" sz="1400" dirty="0" smtClean="0">
                <a:latin typeface="Garamond" panose="02020404030301010803" pitchFamily="18" charset="0"/>
              </a:rPr>
              <a:t>In FY 2015, the Fire Department made several process improvements to increase their emergency response times that were close to or exceeded their goals (moving these KPIs from “red”).  The Village’s crime rate declined and overall resident feeling of safety remained very strong.  This year is the first year the Village began tracking the % of index offenses cleared on the BSC, with results near target levels. In the 2015 Community Survey, 93% of residents were satisfied with the Village’s efforts to prevent crimes, setting a new </a:t>
            </a:r>
            <a:r>
              <a:rPr lang="en-US" sz="1400" b="1" i="1" dirty="0" smtClean="0">
                <a:latin typeface="Garamond" panose="02020404030301010803" pitchFamily="18" charset="0"/>
              </a:rPr>
              <a:t>high national benchmark</a:t>
            </a:r>
            <a:r>
              <a:rPr lang="en-US" sz="1400" dirty="0" smtClean="0">
                <a:latin typeface="Garamond" panose="02020404030301010803" pitchFamily="18" charset="0"/>
              </a:rPr>
              <a:t>.</a:t>
            </a:r>
            <a:endParaRPr lang="en-US" sz="1400" dirty="0">
              <a:latin typeface="Garamond" panose="02020404030301010803" pitchFamily="18" charset="0"/>
            </a:endParaRPr>
          </a:p>
        </p:txBody>
      </p:sp>
    </p:spTree>
    <p:extLst>
      <p:ext uri="{BB962C8B-B14F-4D97-AF65-F5344CB8AC3E}">
        <p14:creationId xmlns:p14="http://schemas.microsoft.com/office/powerpoint/2010/main" val="1184638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8501" y="1524000"/>
            <a:ext cx="11111578" cy="4625009"/>
          </a:xfrm>
        </p:spPr>
        <p:txBody>
          <a:bodyPr>
            <a:normAutofit/>
          </a:bodyPr>
          <a:lstStyle/>
          <a:p>
            <a:pPr marL="0" indent="0">
              <a:buNone/>
            </a:pPr>
            <a:endParaRPr lang="en-US" sz="600" b="1" i="1" dirty="0" smtClean="0">
              <a:solidFill>
                <a:schemeClr val="accent3"/>
              </a:solidFill>
            </a:endParaRPr>
          </a:p>
          <a:p>
            <a:pPr marL="0" indent="0">
              <a:buNone/>
            </a:pPr>
            <a:endParaRPr lang="en-US" sz="600" b="1" i="1" dirty="0">
              <a:solidFill>
                <a:schemeClr val="accent3"/>
              </a:solidFill>
            </a:endParaRPr>
          </a:p>
          <a:p>
            <a:pPr marL="0" indent="0">
              <a:buNone/>
            </a:pPr>
            <a:endParaRPr lang="en-US" sz="3200" b="1" i="1" dirty="0" smtClean="0">
              <a:solidFill>
                <a:schemeClr val="accent3"/>
              </a:solidFill>
            </a:endParaRPr>
          </a:p>
          <a:p>
            <a:pPr marL="0" indent="0">
              <a:buNone/>
            </a:pPr>
            <a:endParaRPr lang="en-US" sz="3200" b="1" i="1" dirty="0">
              <a:solidFill>
                <a:schemeClr val="accent3"/>
              </a:solidFill>
            </a:endParaRPr>
          </a:p>
          <a:p>
            <a:pPr marL="0" indent="0">
              <a:buNone/>
              <a:tabLst>
                <a:tab pos="10972800" algn="r"/>
              </a:tabLst>
            </a:pPr>
            <a:endParaRPr lang="en-US" sz="3200" b="1" i="1" dirty="0">
              <a:solidFill>
                <a:schemeClr val="accent3"/>
              </a:solidFill>
            </a:endParaRPr>
          </a:p>
          <a:p>
            <a:pPr marL="0" indent="0">
              <a:buNone/>
            </a:pPr>
            <a:endParaRPr lang="en-US" sz="11500" dirty="0">
              <a:solidFill>
                <a:schemeClr val="accent3"/>
              </a:solidFill>
            </a:endParaRPr>
          </a:p>
          <a:p>
            <a:pPr marL="0" indent="0">
              <a:buNone/>
            </a:pPr>
            <a:endParaRPr lang="en-US" b="1" i="1" dirty="0" smtClean="0">
              <a:solidFill>
                <a:schemeClr val="accent3"/>
              </a:solidFill>
            </a:endParaRPr>
          </a:p>
        </p:txBody>
      </p:sp>
      <p:sp>
        <p:nvSpPr>
          <p:cNvPr id="6" name="TextBox 5"/>
          <p:cNvSpPr txBox="1"/>
          <p:nvPr/>
        </p:nvSpPr>
        <p:spPr>
          <a:xfrm>
            <a:off x="477078" y="225287"/>
            <a:ext cx="115426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Preserve the Character </a:t>
            </a:r>
            <a:r>
              <a:rPr lang="en-US" sz="2400" i="1" dirty="0">
                <a:solidFill>
                  <a:schemeClr val="accent6"/>
                </a:solidFill>
                <a:latin typeface="Lucida Bright" panose="02040602050505020304" pitchFamily="18" charset="0"/>
              </a:rPr>
              <a:t>&amp;</a:t>
            </a:r>
            <a:r>
              <a:rPr lang="en-US" sz="2400" i="1" dirty="0" smtClean="0">
                <a:solidFill>
                  <a:schemeClr val="accent6"/>
                </a:solidFill>
                <a:latin typeface="Lucida Bright" panose="02040602050505020304" pitchFamily="18" charset="0"/>
              </a:rPr>
              <a:t> Ambience of the Village</a:t>
            </a:r>
            <a:endParaRPr lang="en-US" sz="2400" i="1" dirty="0">
              <a:solidFill>
                <a:schemeClr val="accent6"/>
              </a:solidFill>
              <a:latin typeface="Lucida Bright" panose="02040602050505020304" pitchFamily="18" charset="0"/>
            </a:endParaRPr>
          </a:p>
        </p:txBody>
      </p:sp>
      <p:sp>
        <p:nvSpPr>
          <p:cNvPr id="12" name="Text Box 7"/>
          <p:cNvSpPr txBox="1">
            <a:spLocks noChangeArrowheads="1"/>
          </p:cNvSpPr>
          <p:nvPr/>
        </p:nvSpPr>
        <p:spPr bwMode="auto">
          <a:xfrm>
            <a:off x="8853616" y="2499717"/>
            <a:ext cx="26961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eaLnBrk="1" hangingPunct="1">
              <a:lnSpc>
                <a:spcPct val="75000"/>
              </a:lnSpc>
            </a:pPr>
            <a:r>
              <a:rPr lang="en-US" altLang="en-US" sz="1400" b="1" dirty="0">
                <a:latin typeface="Garamond" panose="02020404030301010803" pitchFamily="18" charset="0"/>
              </a:rPr>
              <a:t>Preserve the Character &amp; Ambience of the Village</a:t>
            </a:r>
          </a:p>
          <a:p>
            <a:pPr algn="ctr" eaLnBrk="1" hangingPunct="1">
              <a:lnSpc>
                <a:spcPct val="75000"/>
              </a:lnSpc>
            </a:pPr>
            <a:r>
              <a:rPr lang="en-US" altLang="en-US" sz="1400" b="1" dirty="0" smtClean="0">
                <a:latin typeface="Garamond" panose="02020404030301010803" pitchFamily="18" charset="0"/>
              </a:rPr>
              <a:t>Composite Score</a:t>
            </a:r>
            <a:r>
              <a:rPr lang="en-US" altLang="en-US" sz="1400" b="1" dirty="0">
                <a:latin typeface="Garamond" panose="02020404030301010803" pitchFamily="18" charset="0"/>
              </a:rPr>
              <a:t>:  </a:t>
            </a:r>
            <a:r>
              <a:rPr lang="en-US" altLang="en-US" sz="1400" b="1" dirty="0" smtClean="0">
                <a:latin typeface="Garamond" panose="02020404030301010803" pitchFamily="18" charset="0"/>
              </a:rPr>
              <a:t>7.61</a:t>
            </a:r>
            <a:endParaRPr lang="en-US" altLang="en-US" sz="1400" b="1" dirty="0">
              <a:latin typeface="Garamond" panose="02020404030301010803"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29860417"/>
              </p:ext>
            </p:extLst>
          </p:nvPr>
        </p:nvGraphicFramePr>
        <p:xfrm>
          <a:off x="477078" y="1788067"/>
          <a:ext cx="7518400" cy="2969895"/>
        </p:xfrm>
        <a:graphic>
          <a:graphicData uri="http://schemas.openxmlformats.org/drawingml/2006/table">
            <a:tbl>
              <a:tblPr/>
              <a:tblGrid>
                <a:gridCol w="5377987"/>
                <a:gridCol w="713471"/>
                <a:gridCol w="713471"/>
                <a:gridCol w="713471"/>
              </a:tblGrid>
              <a:tr h="384048">
                <a:tc>
                  <a:txBody>
                    <a:bodyPr/>
                    <a:lstStyle/>
                    <a:p>
                      <a:pPr algn="ctr" fontAlgn="b"/>
                      <a:r>
                        <a:rPr lang="en-US" sz="1400" b="1" i="0" u="none" strike="noStrike" dirty="0" smtClean="0">
                          <a:solidFill>
                            <a:srgbClr val="262626"/>
                          </a:solidFill>
                          <a:effectLst/>
                          <a:latin typeface="Garamond"/>
                        </a:rPr>
                        <a:t>Preserve</a:t>
                      </a:r>
                      <a:r>
                        <a:rPr lang="en-US" sz="1400" b="1" i="0" u="none" strike="noStrike" baseline="0" dirty="0" smtClean="0">
                          <a:solidFill>
                            <a:srgbClr val="262626"/>
                          </a:solidFill>
                          <a:effectLst/>
                          <a:latin typeface="Garamond"/>
                        </a:rPr>
                        <a:t> the Character &amp; Ambience of the Village</a:t>
                      </a:r>
                    </a:p>
                    <a:p>
                      <a:pPr algn="ctr" fontAlgn="b"/>
                      <a:r>
                        <a:rPr lang="en-US" sz="1400" b="1" i="0" u="none" strike="noStrike" dirty="0" smtClean="0">
                          <a:solidFill>
                            <a:srgbClr val="262626"/>
                          </a:solidFill>
                          <a:effectLst/>
                          <a:latin typeface="Garamond"/>
                        </a:rPr>
                        <a:t>Key Performance</a:t>
                      </a:r>
                      <a:r>
                        <a:rPr lang="en-US" sz="1400" b="1" i="0" u="none" strike="noStrike" baseline="0" dirty="0" smtClean="0">
                          <a:solidFill>
                            <a:srgbClr val="262626"/>
                          </a:solidFill>
                          <a:effectLst/>
                          <a:latin typeface="Garamond"/>
                        </a:rPr>
                        <a:t> Indicators (</a:t>
                      </a:r>
                      <a:r>
                        <a:rPr lang="en-US" sz="1400" b="1" i="0" u="none" strike="noStrike" dirty="0" smtClean="0">
                          <a:solidFill>
                            <a:srgbClr val="262626"/>
                          </a:solidFill>
                          <a:effectLst/>
                          <a:latin typeface="Garamond"/>
                        </a:rPr>
                        <a:t>KPIs) </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solidFill>
                            <a:srgbClr val="262626"/>
                          </a:solidFill>
                          <a:effectLst/>
                          <a:latin typeface="Garamond"/>
                        </a:rPr>
                        <a:t>FY 14 Actual</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Actual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Goal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8100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a:t>
                      </a:r>
                      <a:r>
                        <a:rPr lang="en-US" sz="1400" b="1" i="0" u="none" strike="noStrike" dirty="0" smtClean="0">
                          <a:effectLst/>
                          <a:latin typeface="Garamond" panose="02020404030301010803" pitchFamily="18" charset="0"/>
                        </a:rPr>
                        <a:t>satisfied </a:t>
                      </a:r>
                      <a:r>
                        <a:rPr lang="en-US" sz="1400" b="1" i="0" u="none" strike="noStrike" dirty="0">
                          <a:effectLst/>
                          <a:latin typeface="Garamond" panose="02020404030301010803" pitchFamily="18" charset="0"/>
                        </a:rPr>
                        <a:t>with landscaping in medians and other public areas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Garamond" panose="02020404030301010803" pitchFamily="18" charset="0"/>
                        </a:rPr>
                        <a:t>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100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who rate the overall appearance of the Village as good or </a:t>
                      </a:r>
                      <a:r>
                        <a:rPr lang="en-US" sz="1400" b="1" i="0" u="none" strike="noStrike" dirty="0" smtClean="0">
                          <a:effectLst/>
                          <a:latin typeface="Garamond" panose="02020404030301010803" pitchFamily="18" charset="0"/>
                        </a:rPr>
                        <a:t>excellent</a:t>
                      </a:r>
                      <a:endParaRPr lang="en-US" sz="1400" b="1" i="0" u="none" strike="noStrike" dirty="0">
                        <a:effectLst/>
                        <a:latin typeface="Garamond" panose="02020404030301010803" pitchFamily="18" charset="0"/>
                      </a:endParaRP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Garamond" panose="02020404030301010803" pitchFamily="18" charset="0"/>
                        </a:rPr>
                        <a:t>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100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who rate the overall quality of life as good or excellent</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Garamond" panose="02020404030301010803" pitchFamily="18" charset="0"/>
                        </a:rPr>
                        <a:t>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100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code violations resolved within 45 days of notification</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Garamond" panose="02020404030301010803" pitchFamily="18" charset="0"/>
                        </a:rPr>
                        <a:t>97%</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smtClean="0">
                          <a:solidFill>
                            <a:srgbClr val="000000"/>
                          </a:solidFill>
                          <a:effectLst/>
                          <a:latin typeface="Garamond" panose="02020404030301010803" pitchFamily="18" charset="0"/>
                        </a:rPr>
                        <a:t>98%</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100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the enforcement of Village codes and ordinances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dirty="0">
                          <a:solidFill>
                            <a:srgbClr val="000000"/>
                          </a:solidFill>
                          <a:effectLst/>
                          <a:latin typeface="Garamond" panose="02020404030301010803" pitchFamily="18" charset="0"/>
                        </a:rPr>
                        <a:t>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dirty="0">
                          <a:solidFill>
                            <a:srgbClr val="000000"/>
                          </a:solidFill>
                          <a:effectLst/>
                          <a:latin typeface="Garamond" panose="02020404030301010803" pitchFamily="18" charset="0"/>
                        </a:rPr>
                        <a:t>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100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or residents satisfied with planning and inspection services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dirty="0">
                          <a:solidFill>
                            <a:srgbClr val="000000"/>
                          </a:solidFill>
                          <a:effectLst/>
                          <a:latin typeface="Garamond" panose="02020404030301010803" pitchFamily="18" charset="0"/>
                        </a:rPr>
                        <a:t>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8" name="TextBox 7"/>
          <p:cNvSpPr txBox="1"/>
          <p:nvPr/>
        </p:nvSpPr>
        <p:spPr>
          <a:xfrm>
            <a:off x="8598086" y="3134861"/>
            <a:ext cx="3207224" cy="2893100"/>
          </a:xfrm>
          <a:prstGeom prst="rect">
            <a:avLst/>
          </a:prstGeom>
          <a:noFill/>
        </p:spPr>
        <p:txBody>
          <a:bodyPr wrap="square" rtlCol="0">
            <a:spAutoFit/>
          </a:bodyPr>
          <a:lstStyle/>
          <a:p>
            <a:r>
              <a:rPr lang="en-US" sz="1400" dirty="0" smtClean="0">
                <a:latin typeface="Garamond" panose="02020404030301010803" pitchFamily="18" charset="0"/>
              </a:rPr>
              <a:t>94% or residents rated the overall quality of life as good or excellent, greatly exceeding the national average of 81%, and the Village’s goal. While the 2015 Community Survey indicated an improvement in resident satisfaction with the enforcement of codes and ordinances, it fell below the goal.  It is worth noting that although only 57% of residents indicated they were satisfied with enforcement efforts, 28% of residents indicated they were neutral and only 15% indicated dissatisfaction.</a:t>
            </a:r>
            <a:endParaRPr lang="en-US" sz="1400" dirty="0">
              <a:latin typeface="Garamond" panose="02020404030301010803" pitchFamily="18" charset="0"/>
            </a:endParaRPr>
          </a:p>
        </p:txBody>
      </p:sp>
      <p:pic>
        <p:nvPicPr>
          <p:cNvPr id="4" name="Picture 3"/>
          <p:cNvPicPr>
            <a:picLocks noChangeAspect="1"/>
          </p:cNvPicPr>
          <p:nvPr/>
        </p:nvPicPr>
        <p:blipFill>
          <a:blip r:embed="rId3"/>
          <a:stretch>
            <a:fillRect/>
          </a:stretch>
        </p:blipFill>
        <p:spPr>
          <a:xfrm>
            <a:off x="9439632" y="1495304"/>
            <a:ext cx="1524132" cy="938865"/>
          </a:xfrm>
          <a:prstGeom prst="rect">
            <a:avLst/>
          </a:prstGeom>
        </p:spPr>
      </p:pic>
    </p:spTree>
    <p:extLst>
      <p:ext uri="{BB962C8B-B14F-4D97-AF65-F5344CB8AC3E}">
        <p14:creationId xmlns:p14="http://schemas.microsoft.com/office/powerpoint/2010/main" val="4074739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8501" y="1524000"/>
            <a:ext cx="11111578" cy="4625009"/>
          </a:xfrm>
        </p:spPr>
        <p:txBody>
          <a:bodyPr>
            <a:normAutofit/>
          </a:bodyPr>
          <a:lstStyle/>
          <a:p>
            <a:pPr marL="0" indent="0">
              <a:buNone/>
            </a:pPr>
            <a:endParaRPr lang="en-US" sz="600" b="1" i="1" dirty="0" smtClean="0">
              <a:solidFill>
                <a:schemeClr val="accent3"/>
              </a:solidFill>
            </a:endParaRPr>
          </a:p>
          <a:p>
            <a:pPr marL="0" indent="0">
              <a:buNone/>
            </a:pPr>
            <a:endParaRPr lang="en-US" sz="600" b="1" i="1" dirty="0">
              <a:solidFill>
                <a:schemeClr val="accent3"/>
              </a:solidFill>
            </a:endParaRPr>
          </a:p>
          <a:p>
            <a:pPr marL="0" indent="0">
              <a:buNone/>
            </a:pPr>
            <a:endParaRPr lang="en-US" sz="3200" b="1" i="1" dirty="0" smtClean="0">
              <a:solidFill>
                <a:schemeClr val="accent3"/>
              </a:solidFill>
            </a:endParaRPr>
          </a:p>
          <a:p>
            <a:pPr marL="0" indent="0">
              <a:buNone/>
            </a:pPr>
            <a:endParaRPr lang="en-US" sz="3200" b="1" i="1" dirty="0">
              <a:solidFill>
                <a:schemeClr val="accent3"/>
              </a:solidFill>
            </a:endParaRPr>
          </a:p>
          <a:p>
            <a:pPr marL="0" indent="0">
              <a:buNone/>
              <a:tabLst>
                <a:tab pos="10972800" algn="r"/>
              </a:tabLst>
            </a:pPr>
            <a:endParaRPr lang="en-US" sz="3200" b="1" i="1" dirty="0">
              <a:solidFill>
                <a:schemeClr val="accent3"/>
              </a:solidFill>
            </a:endParaRPr>
          </a:p>
          <a:p>
            <a:pPr marL="0" indent="0">
              <a:buNone/>
            </a:pPr>
            <a:endParaRPr lang="en-US" sz="11500" dirty="0">
              <a:solidFill>
                <a:schemeClr val="accent3"/>
              </a:solidFill>
            </a:endParaRPr>
          </a:p>
          <a:p>
            <a:pPr marL="0" indent="0">
              <a:buNone/>
            </a:pPr>
            <a:endParaRPr lang="en-US" b="1" i="1" dirty="0" smtClean="0">
              <a:solidFill>
                <a:schemeClr val="accent3"/>
              </a:solidFill>
            </a:endParaRPr>
          </a:p>
        </p:txBody>
      </p:sp>
      <p:sp>
        <p:nvSpPr>
          <p:cNvPr id="6" name="TextBox 5"/>
          <p:cNvSpPr txBox="1"/>
          <p:nvPr/>
        </p:nvSpPr>
        <p:spPr>
          <a:xfrm>
            <a:off x="477078" y="225287"/>
            <a:ext cx="112378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Promote Economic Opportunity</a:t>
            </a:r>
            <a:endParaRPr lang="en-US" sz="2400" i="1" dirty="0">
              <a:solidFill>
                <a:schemeClr val="accent6"/>
              </a:solidFill>
              <a:latin typeface="Lucida Bright" panose="02040602050505020304" pitchFamily="18" charset="0"/>
            </a:endParaRPr>
          </a:p>
        </p:txBody>
      </p:sp>
      <p:sp>
        <p:nvSpPr>
          <p:cNvPr id="8" name="Text Box 9"/>
          <p:cNvSpPr txBox="1">
            <a:spLocks noChangeArrowheads="1"/>
          </p:cNvSpPr>
          <p:nvPr/>
        </p:nvSpPr>
        <p:spPr bwMode="auto">
          <a:xfrm>
            <a:off x="8950233" y="2542532"/>
            <a:ext cx="277739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eaLnBrk="1" hangingPunct="1">
              <a:lnSpc>
                <a:spcPct val="75000"/>
              </a:lnSpc>
            </a:pPr>
            <a:r>
              <a:rPr lang="en-US" altLang="en-US" sz="1400" b="1" dirty="0">
                <a:latin typeface="Garamond" panose="02020404030301010803" pitchFamily="18" charset="0"/>
              </a:rPr>
              <a:t>Promote Economic Opportunity</a:t>
            </a:r>
          </a:p>
          <a:p>
            <a:pPr algn="ctr" eaLnBrk="1" hangingPunct="1">
              <a:lnSpc>
                <a:spcPct val="75000"/>
              </a:lnSpc>
            </a:pPr>
            <a:r>
              <a:rPr lang="en-US" altLang="en-US" sz="1400" b="1" dirty="0" smtClean="0">
                <a:latin typeface="Garamond" panose="02020404030301010803" pitchFamily="18" charset="0"/>
              </a:rPr>
              <a:t>Composite Score</a:t>
            </a:r>
            <a:r>
              <a:rPr lang="en-US" altLang="en-US" sz="1400" b="1" dirty="0">
                <a:latin typeface="Garamond" panose="02020404030301010803" pitchFamily="18" charset="0"/>
              </a:rPr>
              <a:t>:  </a:t>
            </a:r>
            <a:r>
              <a:rPr lang="en-US" altLang="en-US" sz="1400" b="1" dirty="0" smtClean="0">
                <a:latin typeface="Garamond" panose="02020404030301010803" pitchFamily="18" charset="0"/>
              </a:rPr>
              <a:t>8.08</a:t>
            </a:r>
            <a:endParaRPr lang="en-US" altLang="en-US" sz="1400" b="1" dirty="0">
              <a:latin typeface="Garamond" panose="020204040303010108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99951046"/>
              </p:ext>
            </p:extLst>
          </p:nvPr>
        </p:nvGraphicFramePr>
        <p:xfrm>
          <a:off x="477078" y="1519902"/>
          <a:ext cx="7518400" cy="3350895"/>
        </p:xfrm>
        <a:graphic>
          <a:graphicData uri="http://schemas.openxmlformats.org/drawingml/2006/table">
            <a:tbl>
              <a:tblPr/>
              <a:tblGrid>
                <a:gridCol w="5377987"/>
                <a:gridCol w="713471"/>
                <a:gridCol w="713471"/>
                <a:gridCol w="713471"/>
              </a:tblGrid>
              <a:tr h="381000">
                <a:tc>
                  <a:txBody>
                    <a:bodyPr/>
                    <a:lstStyle/>
                    <a:p>
                      <a:pPr algn="ctr" fontAlgn="b"/>
                      <a:r>
                        <a:rPr lang="en-US" sz="1400" b="1" i="0" u="none" strike="noStrike" dirty="0" smtClean="0">
                          <a:solidFill>
                            <a:srgbClr val="262626"/>
                          </a:solidFill>
                          <a:effectLst/>
                          <a:latin typeface="Garamond"/>
                        </a:rPr>
                        <a:t>Promote Economic Opportunity </a:t>
                      </a:r>
                    </a:p>
                    <a:p>
                      <a:pPr algn="ctr" fontAlgn="b"/>
                      <a:r>
                        <a:rPr lang="en-US" sz="1400" b="1" i="0" u="none" strike="noStrike" dirty="0" smtClean="0">
                          <a:solidFill>
                            <a:srgbClr val="262626"/>
                          </a:solidFill>
                          <a:effectLst/>
                          <a:latin typeface="Garamond"/>
                        </a:rPr>
                        <a:t>Key Performance</a:t>
                      </a:r>
                      <a:r>
                        <a:rPr lang="en-US" sz="1400" b="1" i="0" u="none" strike="noStrike" baseline="0" dirty="0" smtClean="0">
                          <a:solidFill>
                            <a:srgbClr val="262626"/>
                          </a:solidFill>
                          <a:effectLst/>
                          <a:latin typeface="Garamond"/>
                        </a:rPr>
                        <a:t> Indicators (</a:t>
                      </a:r>
                      <a:r>
                        <a:rPr lang="en-US" sz="1400" b="1" i="0" u="none" strike="noStrike" dirty="0" smtClean="0">
                          <a:solidFill>
                            <a:srgbClr val="262626"/>
                          </a:solidFill>
                          <a:effectLst/>
                          <a:latin typeface="Garamond"/>
                        </a:rPr>
                        <a:t>KPIs) </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solidFill>
                            <a:srgbClr val="262626"/>
                          </a:solidFill>
                          <a:effectLst/>
                          <a:latin typeface="Garamond"/>
                        </a:rPr>
                        <a:t>FY 14 Actual</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Actual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Goal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81000">
                <a:tc>
                  <a:txBody>
                    <a:bodyPr/>
                    <a:lstStyle/>
                    <a:p>
                      <a:pPr algn="l" fontAlgn="t"/>
                      <a:r>
                        <a:rPr lang="en-US" sz="1400" b="1" i="0" u="none" strike="noStrike" dirty="0" smtClean="0">
                          <a:effectLst/>
                          <a:latin typeface="Garamond" panose="02020404030301010803" pitchFamily="18" charset="0"/>
                        </a:rPr>
                        <a:t>1st </a:t>
                      </a:r>
                      <a:r>
                        <a:rPr lang="en-US" sz="1400" b="1" i="0" u="none" strike="noStrike" dirty="0">
                          <a:effectLst/>
                          <a:latin typeface="Garamond" panose="02020404030301010803" pitchFamily="18" charset="0"/>
                        </a:rPr>
                        <a:t>floor occupancy rate in the Village Center</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Garamond" panose="02020404030301010803" pitchFamily="18" charset="0"/>
                        </a:rPr>
                        <a:t>80%</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dirty="0" smtClean="0">
                          <a:solidFill>
                            <a:srgbClr val="000000"/>
                          </a:solidFill>
                          <a:effectLst/>
                          <a:latin typeface="Garamond" panose="02020404030301010803" pitchFamily="18" charset="0"/>
                        </a:rPr>
                        <a:t>87%</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100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businesses likely to recommend the Village as a business location</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Garamond" panose="02020404030301010803" pitchFamily="18" charset="0"/>
                        </a:rPr>
                        <a:t>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100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businesses satisfied with the Village's overall job of communicating </a:t>
                      </a:r>
                      <a:r>
                        <a:rPr lang="en-US" sz="1400" b="1" i="0" u="none" strike="noStrike" dirty="0" smtClean="0">
                          <a:effectLst/>
                          <a:latin typeface="Garamond" panose="02020404030301010803" pitchFamily="18" charset="0"/>
                        </a:rPr>
                        <a:t>with </a:t>
                      </a:r>
                      <a:r>
                        <a:rPr lang="en-US" sz="1400" b="1" i="0" u="none" strike="noStrike" dirty="0">
                          <a:effectLst/>
                          <a:latin typeface="Garamond" panose="02020404030301010803" pitchFamily="18" charset="0"/>
                        </a:rPr>
                        <a:t>businesses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Garamond" panose="02020404030301010803" pitchFamily="18" charset="0"/>
                        </a:rPr>
                        <a:t>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100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the availability of parking downtown</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Garamond" panose="02020404030301010803" pitchFamily="18" charset="0"/>
                        </a:rPr>
                        <a:t>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100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parking spaces in the Village Center per 1,000 </a:t>
                      </a:r>
                      <a:r>
                        <a:rPr lang="en-US" sz="1400" b="1" i="0" u="none" strike="noStrike" dirty="0" err="1" smtClean="0">
                          <a:effectLst/>
                          <a:latin typeface="Garamond" panose="02020404030301010803" pitchFamily="18" charset="0"/>
                        </a:rPr>
                        <a:t>sq</a:t>
                      </a:r>
                      <a:r>
                        <a:rPr lang="en-US" sz="1400" b="1" i="0" u="none" strike="noStrike" dirty="0" smtClean="0">
                          <a:effectLst/>
                          <a:latin typeface="Garamond" panose="02020404030301010803" pitchFamily="18" charset="0"/>
                        </a:rPr>
                        <a:t> </a:t>
                      </a:r>
                      <a:r>
                        <a:rPr lang="en-US" sz="1400" b="1" i="0" u="none" strike="noStrike" dirty="0" err="1" smtClean="0">
                          <a:effectLst/>
                          <a:latin typeface="Garamond" panose="02020404030301010803" pitchFamily="18" charset="0"/>
                        </a:rPr>
                        <a:t>ft</a:t>
                      </a:r>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a:t>
                      </a:r>
                      <a:r>
                        <a:rPr lang="en-US" sz="1400" b="1" i="0" u="none" strike="noStrike" dirty="0" smtClean="0">
                          <a:effectLst/>
                          <a:latin typeface="Garamond" panose="02020404030301010803" pitchFamily="18" charset="0"/>
                        </a:rPr>
                        <a:t>commercial </a:t>
                      </a:r>
                      <a:r>
                        <a:rPr lang="en-US" sz="1400" b="1" i="0" u="none" strike="noStrike" dirty="0">
                          <a:effectLst/>
                          <a:latin typeface="Garamond" panose="02020404030301010803" pitchFamily="18" charset="0"/>
                        </a:rPr>
                        <a:t>space</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Garamond" panose="02020404030301010803" pitchFamily="18" charset="0"/>
                        </a:rPr>
                        <a:t>2.28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2.31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2.27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100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unique visitors to online business resources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Garamond" panose="02020404030301010803" pitchFamily="18" charset="0"/>
                        </a:rPr>
                        <a:t>1,479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462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dirty="0">
                          <a:solidFill>
                            <a:srgbClr val="000000"/>
                          </a:solidFill>
                          <a:effectLst/>
                          <a:latin typeface="Garamond" panose="02020404030301010803" pitchFamily="18"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100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businesses satisfied with the Village website</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Garamond" panose="02020404030301010803" pitchFamily="18" charset="0"/>
                        </a:rPr>
                        <a:t>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9" name="TextBox 8"/>
          <p:cNvSpPr txBox="1"/>
          <p:nvPr/>
        </p:nvSpPr>
        <p:spPr>
          <a:xfrm>
            <a:off x="8625588" y="2997413"/>
            <a:ext cx="3207224" cy="2246769"/>
          </a:xfrm>
          <a:prstGeom prst="rect">
            <a:avLst/>
          </a:prstGeom>
          <a:noFill/>
        </p:spPr>
        <p:txBody>
          <a:bodyPr wrap="square" rtlCol="0">
            <a:spAutoFit/>
          </a:bodyPr>
          <a:lstStyle/>
          <a:p>
            <a:r>
              <a:rPr lang="en-US" sz="1400" dirty="0" smtClean="0">
                <a:latin typeface="Garamond" panose="02020404030301010803" pitchFamily="18" charset="0"/>
              </a:rPr>
              <a:t>The Village’s occupancy rate of 87% for first floor space in the Village Center surpassed the goal of 85% and exceeded occupancy rates for the past three years.  Business satisfaction ratings improved over last year and exceeded the goals established.  One area to watch is the utilization of online business resources, which fell short of desired levels in FY 2015.</a:t>
            </a:r>
            <a:endParaRPr lang="en-US" sz="1400" dirty="0">
              <a:latin typeface="Garamond" panose="02020404030301010803" pitchFamily="18" charset="0"/>
            </a:endParaRPr>
          </a:p>
        </p:txBody>
      </p:sp>
      <p:pic>
        <p:nvPicPr>
          <p:cNvPr id="3" name="Picture 2"/>
          <p:cNvPicPr>
            <a:picLocks noChangeAspect="1"/>
          </p:cNvPicPr>
          <p:nvPr/>
        </p:nvPicPr>
        <p:blipFill>
          <a:blip r:embed="rId3"/>
          <a:stretch>
            <a:fillRect/>
          </a:stretch>
        </p:blipFill>
        <p:spPr>
          <a:xfrm>
            <a:off x="9576862" y="1519902"/>
            <a:ext cx="1524132" cy="938865"/>
          </a:xfrm>
          <a:prstGeom prst="rect">
            <a:avLst/>
          </a:prstGeom>
        </p:spPr>
      </p:pic>
    </p:spTree>
    <p:extLst>
      <p:ext uri="{BB962C8B-B14F-4D97-AF65-F5344CB8AC3E}">
        <p14:creationId xmlns:p14="http://schemas.microsoft.com/office/powerpoint/2010/main" val="1372747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8501" y="1524000"/>
            <a:ext cx="11111578" cy="4625009"/>
          </a:xfrm>
        </p:spPr>
        <p:txBody>
          <a:bodyPr>
            <a:normAutofit/>
          </a:bodyPr>
          <a:lstStyle/>
          <a:p>
            <a:pPr marL="0" indent="0">
              <a:buNone/>
            </a:pPr>
            <a:endParaRPr lang="en-US" sz="600" b="1" i="1" dirty="0" smtClean="0">
              <a:solidFill>
                <a:schemeClr val="accent3"/>
              </a:solidFill>
            </a:endParaRPr>
          </a:p>
          <a:p>
            <a:pPr marL="0" indent="0">
              <a:buNone/>
            </a:pPr>
            <a:endParaRPr lang="en-US" sz="600" b="1" i="1" dirty="0">
              <a:solidFill>
                <a:schemeClr val="accent3"/>
              </a:solidFill>
            </a:endParaRPr>
          </a:p>
          <a:p>
            <a:pPr marL="0" indent="0">
              <a:buNone/>
            </a:pPr>
            <a:endParaRPr lang="en-US" sz="3200" b="1" i="1" dirty="0" smtClean="0">
              <a:solidFill>
                <a:schemeClr val="accent3"/>
              </a:solidFill>
            </a:endParaRPr>
          </a:p>
          <a:p>
            <a:pPr marL="0" indent="0">
              <a:buNone/>
            </a:pPr>
            <a:endParaRPr lang="en-US" sz="3200" b="1" i="1" dirty="0">
              <a:solidFill>
                <a:schemeClr val="accent3"/>
              </a:solidFill>
            </a:endParaRPr>
          </a:p>
          <a:p>
            <a:pPr marL="0" indent="0">
              <a:buNone/>
              <a:tabLst>
                <a:tab pos="10972800" algn="r"/>
              </a:tabLst>
            </a:pPr>
            <a:endParaRPr lang="en-US" sz="3200" b="1" i="1" dirty="0">
              <a:solidFill>
                <a:schemeClr val="accent3"/>
              </a:solidFill>
            </a:endParaRPr>
          </a:p>
          <a:p>
            <a:pPr marL="0" indent="0">
              <a:buNone/>
            </a:pPr>
            <a:endParaRPr lang="en-US" sz="11500" dirty="0">
              <a:solidFill>
                <a:schemeClr val="accent3"/>
              </a:solidFill>
            </a:endParaRPr>
          </a:p>
          <a:p>
            <a:pPr marL="0" indent="0">
              <a:buNone/>
            </a:pPr>
            <a:endParaRPr lang="en-US" b="1" i="1" dirty="0" smtClean="0">
              <a:solidFill>
                <a:schemeClr val="accent3"/>
              </a:solidFill>
            </a:endParaRPr>
          </a:p>
        </p:txBody>
      </p:sp>
      <p:sp>
        <p:nvSpPr>
          <p:cNvPr id="6" name="TextBox 5"/>
          <p:cNvSpPr txBox="1"/>
          <p:nvPr/>
        </p:nvSpPr>
        <p:spPr>
          <a:xfrm>
            <a:off x="477078" y="225287"/>
            <a:ext cx="112378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Provide &amp; Promote Safe Traffic &amp; Pedestrian Mobility</a:t>
            </a:r>
            <a:endParaRPr lang="en-US" sz="2400" i="1" dirty="0">
              <a:solidFill>
                <a:schemeClr val="accent6"/>
              </a:solidFill>
              <a:latin typeface="Lucida Bright" panose="02040602050505020304" pitchFamily="18" charset="0"/>
            </a:endParaRPr>
          </a:p>
        </p:txBody>
      </p:sp>
      <p:sp>
        <p:nvSpPr>
          <p:cNvPr id="8" name="Text Box 11"/>
          <p:cNvSpPr txBox="1">
            <a:spLocks noChangeArrowheads="1"/>
          </p:cNvSpPr>
          <p:nvPr/>
        </p:nvSpPr>
        <p:spPr bwMode="auto">
          <a:xfrm>
            <a:off x="8954536" y="2489512"/>
            <a:ext cx="2665127" cy="49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eaLnBrk="1" hangingPunct="1">
              <a:lnSpc>
                <a:spcPct val="75000"/>
              </a:lnSpc>
            </a:pPr>
            <a:r>
              <a:rPr lang="en-US" altLang="en-US" sz="1400" b="1" dirty="0" smtClean="0">
                <a:latin typeface="Garamond" panose="02020404030301010803" pitchFamily="18" charset="0"/>
              </a:rPr>
              <a:t>Provide &amp; Promote Safe </a:t>
            </a:r>
            <a:r>
              <a:rPr lang="en-US" altLang="en-US" sz="1400" b="1" dirty="0">
                <a:latin typeface="Garamond" panose="02020404030301010803" pitchFamily="18" charset="0"/>
              </a:rPr>
              <a:t>Traffic &amp; Pedestrian Mobility</a:t>
            </a:r>
          </a:p>
          <a:p>
            <a:pPr algn="ctr" eaLnBrk="1" hangingPunct="1">
              <a:lnSpc>
                <a:spcPct val="75000"/>
              </a:lnSpc>
            </a:pPr>
            <a:r>
              <a:rPr lang="en-US" altLang="en-US" sz="1400" b="1" dirty="0" smtClean="0">
                <a:latin typeface="Garamond" panose="02020404030301010803" pitchFamily="18" charset="0"/>
              </a:rPr>
              <a:t>Composite Score</a:t>
            </a:r>
            <a:r>
              <a:rPr lang="en-US" altLang="en-US" sz="1400" b="1" dirty="0">
                <a:latin typeface="Garamond" panose="02020404030301010803" pitchFamily="18" charset="0"/>
              </a:rPr>
              <a:t>:  </a:t>
            </a:r>
            <a:r>
              <a:rPr lang="en-US" altLang="en-US" sz="1400" b="1" dirty="0" smtClean="0">
                <a:latin typeface="Garamond" panose="02020404030301010803" pitchFamily="18" charset="0"/>
              </a:rPr>
              <a:t>7.79</a:t>
            </a:r>
            <a:endParaRPr lang="en-US" altLang="en-US" sz="1400" b="1" dirty="0">
              <a:latin typeface="Garamond" panose="020204040303010108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26834295"/>
              </p:ext>
            </p:extLst>
          </p:nvPr>
        </p:nvGraphicFramePr>
        <p:xfrm>
          <a:off x="610071" y="1920088"/>
          <a:ext cx="7518400" cy="4343400"/>
        </p:xfrm>
        <a:graphic>
          <a:graphicData uri="http://schemas.openxmlformats.org/drawingml/2006/table">
            <a:tbl>
              <a:tblPr/>
              <a:tblGrid>
                <a:gridCol w="5377987"/>
                <a:gridCol w="713471"/>
                <a:gridCol w="713471"/>
                <a:gridCol w="713471"/>
              </a:tblGrid>
              <a:tr h="381000">
                <a:tc>
                  <a:txBody>
                    <a:bodyPr/>
                    <a:lstStyle/>
                    <a:p>
                      <a:pPr algn="ctr" fontAlgn="b"/>
                      <a:r>
                        <a:rPr lang="en-US" sz="1400" b="1" i="0" u="none" strike="noStrike" dirty="0" smtClean="0">
                          <a:solidFill>
                            <a:srgbClr val="262626"/>
                          </a:solidFill>
                          <a:effectLst/>
                          <a:latin typeface="Garamond"/>
                        </a:rPr>
                        <a:t>Provide &amp; Promote</a:t>
                      </a:r>
                      <a:r>
                        <a:rPr lang="en-US" sz="1400" b="1" i="0" u="none" strike="noStrike" baseline="0" dirty="0" smtClean="0">
                          <a:solidFill>
                            <a:srgbClr val="262626"/>
                          </a:solidFill>
                          <a:effectLst/>
                          <a:latin typeface="Garamond"/>
                        </a:rPr>
                        <a:t> Safe Traffic &amp; Pedestrian Mobility </a:t>
                      </a:r>
                    </a:p>
                    <a:p>
                      <a:pPr algn="ctr" fontAlgn="b"/>
                      <a:r>
                        <a:rPr lang="en-US" sz="1400" b="1" i="0" u="none" strike="noStrike" dirty="0" smtClean="0">
                          <a:solidFill>
                            <a:srgbClr val="262626"/>
                          </a:solidFill>
                          <a:effectLst/>
                          <a:latin typeface="Garamond"/>
                        </a:rPr>
                        <a:t>Key Performance</a:t>
                      </a:r>
                      <a:r>
                        <a:rPr lang="en-US" sz="1400" b="1" i="0" u="none" strike="noStrike" baseline="0" dirty="0" smtClean="0">
                          <a:solidFill>
                            <a:srgbClr val="262626"/>
                          </a:solidFill>
                          <a:effectLst/>
                          <a:latin typeface="Garamond"/>
                        </a:rPr>
                        <a:t> Indicators (</a:t>
                      </a:r>
                      <a:r>
                        <a:rPr lang="en-US" sz="1400" b="1" i="0" u="none" strike="noStrike" dirty="0" smtClean="0">
                          <a:solidFill>
                            <a:srgbClr val="262626"/>
                          </a:solidFill>
                          <a:effectLst/>
                          <a:latin typeface="Garamond"/>
                        </a:rPr>
                        <a:t>KPIs) </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solidFill>
                            <a:srgbClr val="262626"/>
                          </a:solidFill>
                          <a:effectLst/>
                          <a:latin typeface="Garamond"/>
                        </a:rPr>
                        <a:t>FY 14 Actual</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Actual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Goal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55270">
                <a:tc>
                  <a:txBody>
                    <a:bodyPr/>
                    <a:lstStyle/>
                    <a:p>
                      <a:pPr algn="l" fontAlgn="t"/>
                      <a:r>
                        <a:rPr lang="en-US" sz="1400" b="1" i="0" u="none" strike="noStrike" dirty="0" smtClean="0">
                          <a:effectLst/>
                          <a:latin typeface="Garamond" panose="02020404030301010803" pitchFamily="18" charset="0"/>
                        </a:rPr>
                        <a:t>Pavement </a:t>
                      </a:r>
                      <a:r>
                        <a:rPr lang="en-US" sz="1400" b="1" i="0" u="none" strike="noStrike" dirty="0">
                          <a:effectLst/>
                          <a:latin typeface="Garamond" panose="02020404030301010803" pitchFamily="18" charset="0"/>
                        </a:rPr>
                        <a:t>condition rating</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82.9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82.9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82.9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lf of sidewalks, greenways, and bike paths constructed</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18,831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340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dirty="0">
                          <a:solidFill>
                            <a:srgbClr val="000000"/>
                          </a:solidFill>
                          <a:effectLst/>
                          <a:latin typeface="Garamond" panose="02020404030301010803" pitchFamily="18" charset="0"/>
                        </a:rPr>
                        <a:t>7,000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32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the availability of pedestrian walkways &amp; sidewalks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the maintenance of streets in neighborhoods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collisions with an injury or fatality</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Garamond" panose="02020404030301010803" pitchFamily="18" charset="0"/>
                        </a:rPr>
                        <a:t>7%</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smtClean="0">
                          <a:solidFill>
                            <a:srgbClr val="000000"/>
                          </a:solidFill>
                          <a:effectLst/>
                          <a:latin typeface="Garamond" panose="02020404030301010803" pitchFamily="18" charset="0"/>
                        </a:rPr>
                        <a:t>12%</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dirty="0">
                          <a:solidFill>
                            <a:srgbClr val="000000"/>
                          </a:solidFill>
                          <a:effectLst/>
                          <a:latin typeface="Garamond" panose="02020404030301010803" pitchFamily="18"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miles of shoulder inspected and/or repaired</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Garamond" panose="02020404030301010803" pitchFamily="18" charset="0"/>
                        </a:rPr>
                        <a:t>15.5%</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11.8%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maintenance of street signs/pavement markings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maintenance of main Village street thoroughfares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miles of Village roadways resurfaced</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32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centerline miles of Village roadways resurfaced</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Garamond" panose="02020404030301010803" pitchFamily="18" charset="0"/>
                        </a:rPr>
                        <a:t>4.7%</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smtClean="0">
                          <a:solidFill>
                            <a:srgbClr val="000000"/>
                          </a:solidFill>
                          <a:effectLst/>
                          <a:latin typeface="Garamond" panose="02020404030301010803" pitchFamily="18" charset="0"/>
                        </a:rPr>
                        <a:t>4.3%</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Five </a:t>
                      </a:r>
                      <a:r>
                        <a:rPr lang="en-US" sz="1400" b="1" i="0" u="none" strike="noStrike" dirty="0">
                          <a:effectLst/>
                          <a:latin typeface="Garamond" panose="02020404030301010803" pitchFamily="18" charset="0"/>
                        </a:rPr>
                        <a:t>year rolling average of the # of miles resurfaced</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Garamond" panose="02020404030301010803" pitchFamily="18" charset="0"/>
                        </a:rPr>
                        <a:t>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smtClean="0">
                          <a:solidFill>
                            <a:srgbClr val="000000"/>
                          </a:solidFill>
                          <a:effectLst/>
                          <a:latin typeface="Garamond" panose="02020404030301010803" pitchFamily="18" charset="0"/>
                        </a:rPr>
                        <a:t>5.4</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32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the adequacy of street lighting</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Garamond" panose="02020404030301010803" pitchFamily="18" charset="0"/>
                        </a:rPr>
                        <a:t>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9" name="TextBox 8"/>
          <p:cNvSpPr txBox="1"/>
          <p:nvPr/>
        </p:nvSpPr>
        <p:spPr>
          <a:xfrm>
            <a:off x="8625588" y="2997413"/>
            <a:ext cx="3207224" cy="2677656"/>
          </a:xfrm>
          <a:prstGeom prst="rect">
            <a:avLst/>
          </a:prstGeom>
          <a:noFill/>
        </p:spPr>
        <p:txBody>
          <a:bodyPr wrap="square" rtlCol="0">
            <a:spAutoFit/>
          </a:bodyPr>
          <a:lstStyle/>
          <a:p>
            <a:r>
              <a:rPr lang="en-US" sz="1400" dirty="0" smtClean="0">
                <a:latin typeface="Garamond" panose="02020404030301010803" pitchFamily="18" charset="0"/>
              </a:rPr>
              <a:t>In FY 2015, the Village set a new </a:t>
            </a:r>
            <a:r>
              <a:rPr lang="en-US" sz="1400" b="1" i="1" dirty="0" smtClean="0">
                <a:latin typeface="Garamond" panose="02020404030301010803" pitchFamily="18" charset="0"/>
              </a:rPr>
              <a:t>high national benchmark</a:t>
            </a:r>
            <a:r>
              <a:rPr lang="en-US" sz="1400" dirty="0" smtClean="0">
                <a:latin typeface="Garamond" panose="02020404030301010803" pitchFamily="18" charset="0"/>
              </a:rPr>
              <a:t> with 92% of residents satisfied with the maintenance of main Village streets.  Most all other KPIs related to traffic mobility exceeded the goals established.  Due to the amount of time it took to get the 2015 Comprehensive Pedestrian and Bicycle Plans complete, the Village did not construct greenways as originally planned and only installed 340 linear feet of brick sidewalks on Ritter Road.</a:t>
            </a:r>
            <a:endParaRPr lang="en-US" sz="1400" dirty="0">
              <a:latin typeface="Garamond" panose="02020404030301010803" pitchFamily="18" charset="0"/>
            </a:endParaRPr>
          </a:p>
        </p:txBody>
      </p:sp>
      <p:pic>
        <p:nvPicPr>
          <p:cNvPr id="3" name="Picture 2"/>
          <p:cNvPicPr>
            <a:picLocks noChangeAspect="1"/>
          </p:cNvPicPr>
          <p:nvPr/>
        </p:nvPicPr>
        <p:blipFill>
          <a:blip r:embed="rId3"/>
          <a:stretch>
            <a:fillRect/>
          </a:stretch>
        </p:blipFill>
        <p:spPr>
          <a:xfrm>
            <a:off x="9525033" y="1523359"/>
            <a:ext cx="1524132" cy="944962"/>
          </a:xfrm>
          <a:prstGeom prst="rect">
            <a:avLst/>
          </a:prstGeom>
        </p:spPr>
      </p:pic>
    </p:spTree>
    <p:extLst>
      <p:ext uri="{BB962C8B-B14F-4D97-AF65-F5344CB8AC3E}">
        <p14:creationId xmlns:p14="http://schemas.microsoft.com/office/powerpoint/2010/main" val="2586388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8501" y="1524000"/>
            <a:ext cx="11111578" cy="4625009"/>
          </a:xfrm>
        </p:spPr>
        <p:txBody>
          <a:bodyPr>
            <a:normAutofit/>
          </a:bodyPr>
          <a:lstStyle/>
          <a:p>
            <a:pPr marL="0" indent="0">
              <a:buNone/>
            </a:pPr>
            <a:endParaRPr lang="en-US" sz="600" b="1" i="1" dirty="0" smtClean="0">
              <a:solidFill>
                <a:schemeClr val="accent3"/>
              </a:solidFill>
            </a:endParaRPr>
          </a:p>
          <a:p>
            <a:pPr marL="0" indent="0">
              <a:buNone/>
            </a:pPr>
            <a:endParaRPr lang="en-US" sz="600" b="1" i="1" dirty="0">
              <a:solidFill>
                <a:schemeClr val="accent3"/>
              </a:solidFill>
            </a:endParaRPr>
          </a:p>
          <a:p>
            <a:pPr marL="0" indent="0">
              <a:buNone/>
            </a:pPr>
            <a:endParaRPr lang="en-US" sz="3200" b="1" i="1" dirty="0" smtClean="0">
              <a:solidFill>
                <a:schemeClr val="accent3"/>
              </a:solidFill>
            </a:endParaRPr>
          </a:p>
          <a:p>
            <a:pPr marL="0" indent="0">
              <a:buNone/>
            </a:pPr>
            <a:endParaRPr lang="en-US" sz="3200" b="1" i="1" dirty="0">
              <a:solidFill>
                <a:schemeClr val="accent3"/>
              </a:solidFill>
            </a:endParaRPr>
          </a:p>
          <a:p>
            <a:pPr marL="0" indent="0">
              <a:buNone/>
              <a:tabLst>
                <a:tab pos="10972800" algn="r"/>
              </a:tabLst>
            </a:pPr>
            <a:endParaRPr lang="en-US" sz="3200" b="1" i="1" dirty="0">
              <a:solidFill>
                <a:schemeClr val="accent3"/>
              </a:solidFill>
            </a:endParaRPr>
          </a:p>
          <a:p>
            <a:pPr marL="0" indent="0">
              <a:buNone/>
            </a:pPr>
            <a:endParaRPr lang="en-US" sz="11500" dirty="0">
              <a:solidFill>
                <a:schemeClr val="accent3"/>
              </a:solidFill>
            </a:endParaRPr>
          </a:p>
          <a:p>
            <a:pPr marL="0" indent="0">
              <a:buNone/>
            </a:pPr>
            <a:endParaRPr lang="en-US" b="1" i="1" dirty="0" smtClean="0">
              <a:solidFill>
                <a:schemeClr val="accent3"/>
              </a:solidFill>
            </a:endParaRPr>
          </a:p>
        </p:txBody>
      </p:sp>
      <p:sp>
        <p:nvSpPr>
          <p:cNvPr id="6" name="TextBox 5"/>
          <p:cNvSpPr txBox="1"/>
          <p:nvPr/>
        </p:nvSpPr>
        <p:spPr>
          <a:xfrm>
            <a:off x="477078" y="225287"/>
            <a:ext cx="112378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Protect the Environment</a:t>
            </a:r>
            <a:endParaRPr lang="en-US" sz="2400" i="1" dirty="0">
              <a:solidFill>
                <a:schemeClr val="accent6"/>
              </a:solidFill>
              <a:latin typeface="Lucida Bright" panose="02040602050505020304" pitchFamily="18" charset="0"/>
            </a:endParaRPr>
          </a:p>
        </p:txBody>
      </p:sp>
      <p:sp>
        <p:nvSpPr>
          <p:cNvPr id="10" name="Text Box 13"/>
          <p:cNvSpPr txBox="1">
            <a:spLocks noChangeArrowheads="1"/>
          </p:cNvSpPr>
          <p:nvPr/>
        </p:nvSpPr>
        <p:spPr bwMode="auto">
          <a:xfrm>
            <a:off x="9182575" y="2517649"/>
            <a:ext cx="20932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eaLnBrk="1" hangingPunct="1">
              <a:lnSpc>
                <a:spcPct val="75000"/>
              </a:lnSpc>
            </a:pPr>
            <a:r>
              <a:rPr lang="en-US" altLang="en-US" sz="1400" b="1" dirty="0">
                <a:latin typeface="Garamond" panose="02020404030301010803" pitchFamily="18" charset="0"/>
              </a:rPr>
              <a:t>Protect the Environment</a:t>
            </a:r>
          </a:p>
          <a:p>
            <a:pPr algn="ctr" eaLnBrk="1" hangingPunct="1">
              <a:lnSpc>
                <a:spcPct val="75000"/>
              </a:lnSpc>
            </a:pPr>
            <a:r>
              <a:rPr lang="en-US" altLang="en-US" sz="1400" b="1" dirty="0" smtClean="0">
                <a:latin typeface="Garamond" panose="02020404030301010803" pitchFamily="18" charset="0"/>
              </a:rPr>
              <a:t>Composite Score</a:t>
            </a:r>
            <a:r>
              <a:rPr lang="en-US" altLang="en-US" sz="1400" b="1" dirty="0">
                <a:latin typeface="Garamond" panose="02020404030301010803" pitchFamily="18" charset="0"/>
              </a:rPr>
              <a:t>:  </a:t>
            </a:r>
            <a:r>
              <a:rPr lang="en-US" altLang="en-US" sz="1400" b="1" dirty="0" smtClean="0">
                <a:latin typeface="Garamond" panose="02020404030301010803" pitchFamily="18" charset="0"/>
              </a:rPr>
              <a:t>8.98</a:t>
            </a:r>
            <a:endParaRPr lang="en-US" altLang="en-US" sz="1400" b="1" dirty="0">
              <a:latin typeface="Garamond" panose="02020404030301010803"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99638079"/>
              </p:ext>
            </p:extLst>
          </p:nvPr>
        </p:nvGraphicFramePr>
        <p:xfrm>
          <a:off x="631651" y="1878434"/>
          <a:ext cx="7518400" cy="2230755"/>
        </p:xfrm>
        <a:graphic>
          <a:graphicData uri="http://schemas.openxmlformats.org/drawingml/2006/table">
            <a:tbl>
              <a:tblPr/>
              <a:tblGrid>
                <a:gridCol w="5377987"/>
                <a:gridCol w="713471"/>
                <a:gridCol w="713471"/>
                <a:gridCol w="713471"/>
              </a:tblGrid>
              <a:tr h="381000">
                <a:tc>
                  <a:txBody>
                    <a:bodyPr/>
                    <a:lstStyle/>
                    <a:p>
                      <a:pPr algn="ctr" fontAlgn="b"/>
                      <a:r>
                        <a:rPr lang="en-US" sz="1400" b="1" i="0" u="none" strike="noStrike" dirty="0" smtClean="0">
                          <a:solidFill>
                            <a:srgbClr val="262626"/>
                          </a:solidFill>
                          <a:effectLst/>
                          <a:latin typeface="Garamond"/>
                        </a:rPr>
                        <a:t>Protect the Environment</a:t>
                      </a:r>
                    </a:p>
                    <a:p>
                      <a:pPr algn="ctr" fontAlgn="b"/>
                      <a:r>
                        <a:rPr lang="en-US" sz="1400" b="1" i="0" u="none" strike="noStrike" dirty="0" smtClean="0">
                          <a:solidFill>
                            <a:srgbClr val="262626"/>
                          </a:solidFill>
                          <a:effectLst/>
                          <a:latin typeface="Garamond"/>
                        </a:rPr>
                        <a:t>Key Performance</a:t>
                      </a:r>
                      <a:r>
                        <a:rPr lang="en-US" sz="1400" b="1" i="0" u="none" strike="noStrike" baseline="0" dirty="0" smtClean="0">
                          <a:solidFill>
                            <a:srgbClr val="262626"/>
                          </a:solidFill>
                          <a:effectLst/>
                          <a:latin typeface="Garamond"/>
                        </a:rPr>
                        <a:t> Indicators (</a:t>
                      </a:r>
                      <a:r>
                        <a:rPr lang="en-US" sz="1400" b="1" i="0" u="none" strike="noStrike" dirty="0" smtClean="0">
                          <a:solidFill>
                            <a:srgbClr val="262626"/>
                          </a:solidFill>
                          <a:effectLst/>
                          <a:latin typeface="Garamond"/>
                        </a:rPr>
                        <a:t>KPIs) </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solidFill>
                            <a:srgbClr val="262626"/>
                          </a:solidFill>
                          <a:effectLst/>
                          <a:latin typeface="Garamond"/>
                        </a:rPr>
                        <a:t>FY 14 Actual</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Actual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Goal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refused diverted from the landfill</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Garamond" panose="02020404030301010803" pitchFamily="18" charset="0"/>
                        </a:rPr>
                        <a:t>34%</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smtClean="0">
                          <a:solidFill>
                            <a:srgbClr val="000000"/>
                          </a:solidFill>
                          <a:effectLst/>
                          <a:latin typeface="Garamond" panose="02020404030301010803" pitchFamily="18" charset="0"/>
                        </a:rPr>
                        <a:t>35%</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curbside recycling services</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households participating in curbside recycling</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Garamond" panose="02020404030301010803" pitchFamily="18" charset="0"/>
                        </a:rPr>
                        <a:t>5,887</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smtClean="0">
                          <a:solidFill>
                            <a:srgbClr val="000000"/>
                          </a:solidFill>
                          <a:effectLst/>
                          <a:latin typeface="Garamond" panose="02020404030301010803" pitchFamily="18" charset="0"/>
                        </a:rPr>
                        <a:t>6,275</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5,936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households participating in curbside recycling</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Garamond" panose="02020404030301010803" pitchFamily="18" charset="0"/>
                        </a:rPr>
                        <a:t>74%</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smtClean="0">
                          <a:solidFill>
                            <a:srgbClr val="000000"/>
                          </a:solidFill>
                          <a:effectLst/>
                          <a:latin typeface="Garamond" panose="02020404030301010803" pitchFamily="18" charset="0"/>
                        </a:rPr>
                        <a:t>78%</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tons recycled</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Garamond" panose="02020404030301010803" pitchFamily="18" charset="0"/>
                        </a:rPr>
                        <a:t>2,025</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smtClean="0">
                          <a:solidFill>
                            <a:srgbClr val="000000"/>
                          </a:solidFill>
                          <a:effectLst/>
                          <a:latin typeface="Garamond" panose="02020404030301010803" pitchFamily="18" charset="0"/>
                        </a:rPr>
                        <a:t>2,115</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2,053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the quality of </a:t>
                      </a:r>
                      <a:r>
                        <a:rPr lang="en-US" sz="1400" b="1" i="0" u="none" strike="noStrike" dirty="0" err="1">
                          <a:effectLst/>
                          <a:latin typeface="Garamond" panose="02020404030301010803" pitchFamily="18" charset="0"/>
                        </a:rPr>
                        <a:t>stormwater</a:t>
                      </a:r>
                      <a:r>
                        <a:rPr lang="en-US" sz="1400" b="1" i="0" u="none" strike="noStrike" dirty="0">
                          <a:effectLst/>
                          <a:latin typeface="Garamond" panose="02020404030301010803" pitchFamily="18" charset="0"/>
                        </a:rPr>
                        <a:t> runoff/management</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Garamond" panose="02020404030301010803" pitchFamily="18" charset="0"/>
                        </a:rPr>
                        <a:t>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00"/>
                    </a:solidFill>
                  </a:tcPr>
                </a:tc>
              </a:tr>
            </a:tbl>
          </a:graphicData>
        </a:graphic>
      </p:graphicFrame>
      <p:sp>
        <p:nvSpPr>
          <p:cNvPr id="11" name="TextBox 10"/>
          <p:cNvSpPr txBox="1"/>
          <p:nvPr/>
        </p:nvSpPr>
        <p:spPr>
          <a:xfrm>
            <a:off x="8625588" y="2997413"/>
            <a:ext cx="3207224" cy="2246769"/>
          </a:xfrm>
          <a:prstGeom prst="rect">
            <a:avLst/>
          </a:prstGeom>
          <a:noFill/>
        </p:spPr>
        <p:txBody>
          <a:bodyPr wrap="square" rtlCol="0">
            <a:spAutoFit/>
          </a:bodyPr>
          <a:lstStyle/>
          <a:p>
            <a:r>
              <a:rPr lang="en-US" sz="1400" dirty="0" smtClean="0">
                <a:latin typeface="Garamond" panose="02020404030301010803" pitchFamily="18" charset="0"/>
              </a:rPr>
              <a:t>In 2015, the Village implemented the “One and Done” single day collection system.  The change in the schedule didn’t impact satisfaction ratings with curbside recycling, where the Village equaled its prior year </a:t>
            </a:r>
            <a:r>
              <a:rPr lang="en-US" sz="1400" b="1" i="1" dirty="0" smtClean="0">
                <a:latin typeface="Garamond" panose="02020404030301010803" pitchFamily="18" charset="0"/>
              </a:rPr>
              <a:t>high national benchmark </a:t>
            </a:r>
            <a:r>
              <a:rPr lang="en-US" sz="1400" dirty="0" smtClean="0">
                <a:latin typeface="Garamond" panose="02020404030301010803" pitchFamily="18" charset="0"/>
              </a:rPr>
              <a:t>of 92% resident satisfaction. In addition, the village continues to divert a higher percentage of refuse from the landfill as recycling participation rates also continue to increase.</a:t>
            </a:r>
            <a:endParaRPr lang="en-US" sz="1400" b="1" i="1" dirty="0">
              <a:latin typeface="Garamond" panose="02020404030301010803"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0405" y="4485569"/>
            <a:ext cx="2275839" cy="1517226"/>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2629224" y="6149009"/>
            <a:ext cx="2838202" cy="307777"/>
          </a:xfrm>
          <a:prstGeom prst="rect">
            <a:avLst/>
          </a:prstGeom>
          <a:noFill/>
        </p:spPr>
        <p:txBody>
          <a:bodyPr wrap="square" rtlCol="0">
            <a:spAutoFit/>
          </a:bodyPr>
          <a:lstStyle/>
          <a:p>
            <a:pPr algn="ctr"/>
            <a:r>
              <a:rPr lang="en-US" sz="1400" b="1" dirty="0" smtClean="0">
                <a:latin typeface="Garamond" panose="02020404030301010803" pitchFamily="18" charset="0"/>
              </a:rPr>
              <a:t>Residence with Solid Waste Carts</a:t>
            </a:r>
            <a:endParaRPr lang="en-US" sz="1400" b="1" dirty="0">
              <a:latin typeface="Garamond" panose="02020404030301010803" pitchFamily="18" charset="0"/>
            </a:endParaRPr>
          </a:p>
        </p:txBody>
      </p:sp>
      <p:pic>
        <p:nvPicPr>
          <p:cNvPr id="5" name="Picture 4"/>
          <p:cNvPicPr>
            <a:picLocks noChangeAspect="1"/>
          </p:cNvPicPr>
          <p:nvPr/>
        </p:nvPicPr>
        <p:blipFill>
          <a:blip r:embed="rId4"/>
          <a:stretch>
            <a:fillRect/>
          </a:stretch>
        </p:blipFill>
        <p:spPr>
          <a:xfrm>
            <a:off x="9467134" y="1572687"/>
            <a:ext cx="1524132" cy="944962"/>
          </a:xfrm>
          <a:prstGeom prst="rect">
            <a:avLst/>
          </a:prstGeom>
        </p:spPr>
      </p:pic>
    </p:spTree>
    <p:extLst>
      <p:ext uri="{BB962C8B-B14F-4D97-AF65-F5344CB8AC3E}">
        <p14:creationId xmlns:p14="http://schemas.microsoft.com/office/powerpoint/2010/main" val="4032888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8501" y="1524000"/>
            <a:ext cx="11111578" cy="4625009"/>
          </a:xfrm>
        </p:spPr>
        <p:txBody>
          <a:bodyPr>
            <a:normAutofit/>
          </a:bodyPr>
          <a:lstStyle/>
          <a:p>
            <a:pPr marL="0" indent="0">
              <a:buNone/>
            </a:pPr>
            <a:endParaRPr lang="en-US" sz="600" b="1" i="1" dirty="0" smtClean="0">
              <a:solidFill>
                <a:schemeClr val="accent3"/>
              </a:solidFill>
            </a:endParaRPr>
          </a:p>
          <a:p>
            <a:pPr marL="0" indent="0">
              <a:buNone/>
            </a:pPr>
            <a:endParaRPr lang="en-US" sz="600" b="1" i="1" dirty="0">
              <a:solidFill>
                <a:schemeClr val="accent3"/>
              </a:solidFill>
            </a:endParaRPr>
          </a:p>
          <a:p>
            <a:pPr marL="0" indent="0">
              <a:buNone/>
            </a:pPr>
            <a:endParaRPr lang="en-US" sz="3200" b="1" i="1" dirty="0" smtClean="0">
              <a:solidFill>
                <a:schemeClr val="accent3"/>
              </a:solidFill>
            </a:endParaRPr>
          </a:p>
          <a:p>
            <a:pPr marL="0" indent="0">
              <a:buNone/>
            </a:pPr>
            <a:endParaRPr lang="en-US" sz="3200" b="1" i="1" dirty="0">
              <a:solidFill>
                <a:schemeClr val="accent3"/>
              </a:solidFill>
            </a:endParaRPr>
          </a:p>
          <a:p>
            <a:pPr marL="0" indent="0">
              <a:buNone/>
              <a:tabLst>
                <a:tab pos="10972800" algn="r"/>
              </a:tabLst>
            </a:pPr>
            <a:endParaRPr lang="en-US" sz="3200" b="1" i="1" dirty="0">
              <a:solidFill>
                <a:schemeClr val="accent3"/>
              </a:solidFill>
            </a:endParaRPr>
          </a:p>
          <a:p>
            <a:pPr marL="0" indent="0">
              <a:buNone/>
            </a:pPr>
            <a:endParaRPr lang="en-US" sz="11500" dirty="0">
              <a:solidFill>
                <a:schemeClr val="accent3"/>
              </a:solidFill>
            </a:endParaRPr>
          </a:p>
          <a:p>
            <a:pPr marL="0" indent="0">
              <a:buNone/>
            </a:pPr>
            <a:endParaRPr lang="en-US" b="1" i="1" dirty="0" smtClean="0">
              <a:solidFill>
                <a:schemeClr val="accent3"/>
              </a:solidFill>
            </a:endParaRPr>
          </a:p>
        </p:txBody>
      </p:sp>
      <p:sp>
        <p:nvSpPr>
          <p:cNvPr id="6" name="TextBox 5"/>
          <p:cNvSpPr txBox="1"/>
          <p:nvPr/>
        </p:nvSpPr>
        <p:spPr>
          <a:xfrm>
            <a:off x="477078" y="225287"/>
            <a:ext cx="112378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Provide a Variety of Recreational &amp; Cultural Opportunities</a:t>
            </a:r>
            <a:endParaRPr lang="en-US" sz="2400" i="1" dirty="0">
              <a:solidFill>
                <a:schemeClr val="accent6"/>
              </a:solidFill>
              <a:latin typeface="Lucida Bright" panose="02040602050505020304" pitchFamily="18" charset="0"/>
            </a:endParaRPr>
          </a:p>
        </p:txBody>
      </p:sp>
      <p:sp>
        <p:nvSpPr>
          <p:cNvPr id="7" name="Text Box 15"/>
          <p:cNvSpPr txBox="1">
            <a:spLocks noChangeArrowheads="1"/>
          </p:cNvSpPr>
          <p:nvPr/>
        </p:nvSpPr>
        <p:spPr bwMode="auto">
          <a:xfrm>
            <a:off x="8857600" y="2294123"/>
            <a:ext cx="27432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eaLnBrk="1" hangingPunct="1">
              <a:lnSpc>
                <a:spcPct val="75000"/>
              </a:lnSpc>
            </a:pPr>
            <a:r>
              <a:rPr lang="en-US" altLang="en-US" sz="1400" b="1" dirty="0">
                <a:latin typeface="Garamond" panose="02020404030301010803" pitchFamily="18" charset="0"/>
              </a:rPr>
              <a:t>Provide a Variety of Recreational &amp;</a:t>
            </a:r>
            <a:r>
              <a:rPr lang="en-US" altLang="en-US" sz="1400" b="1" dirty="0" smtClean="0">
                <a:latin typeface="Garamond" panose="02020404030301010803" pitchFamily="18" charset="0"/>
              </a:rPr>
              <a:t> </a:t>
            </a:r>
            <a:r>
              <a:rPr lang="en-US" altLang="en-US" sz="1400" b="1" dirty="0">
                <a:latin typeface="Garamond" panose="02020404030301010803" pitchFamily="18" charset="0"/>
              </a:rPr>
              <a:t>Cultural Opportunities</a:t>
            </a:r>
          </a:p>
          <a:p>
            <a:pPr algn="ctr" eaLnBrk="1" hangingPunct="1">
              <a:lnSpc>
                <a:spcPct val="75000"/>
              </a:lnSpc>
            </a:pPr>
            <a:r>
              <a:rPr lang="en-US" altLang="en-US" sz="1400" b="1" dirty="0" smtClean="0">
                <a:latin typeface="Garamond" panose="02020404030301010803" pitchFamily="18" charset="0"/>
              </a:rPr>
              <a:t>Composite Score</a:t>
            </a:r>
            <a:r>
              <a:rPr lang="en-US" altLang="en-US" sz="1400" b="1" dirty="0">
                <a:latin typeface="Garamond" panose="02020404030301010803" pitchFamily="18" charset="0"/>
              </a:rPr>
              <a:t>:  </a:t>
            </a:r>
            <a:r>
              <a:rPr lang="en-US" altLang="en-US" sz="1400" b="1" dirty="0" smtClean="0">
                <a:latin typeface="Garamond" panose="02020404030301010803" pitchFamily="18" charset="0"/>
              </a:rPr>
              <a:t>3.96</a:t>
            </a:r>
            <a:endParaRPr lang="en-US" altLang="en-US" sz="1400" b="1" dirty="0">
              <a:latin typeface="Garamond" panose="02020404030301010803"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053288"/>
              </p:ext>
            </p:extLst>
          </p:nvPr>
        </p:nvGraphicFramePr>
        <p:xfrm>
          <a:off x="477078" y="1579011"/>
          <a:ext cx="7518400" cy="4634865"/>
        </p:xfrm>
        <a:graphic>
          <a:graphicData uri="http://schemas.openxmlformats.org/drawingml/2006/table">
            <a:tbl>
              <a:tblPr/>
              <a:tblGrid>
                <a:gridCol w="5463003"/>
                <a:gridCol w="670560"/>
                <a:gridCol w="694944"/>
                <a:gridCol w="689893"/>
              </a:tblGrid>
              <a:tr h="381000">
                <a:tc>
                  <a:txBody>
                    <a:bodyPr/>
                    <a:lstStyle/>
                    <a:p>
                      <a:pPr algn="ctr" fontAlgn="b"/>
                      <a:r>
                        <a:rPr lang="en-US" sz="1400" b="1" i="0" u="none" strike="noStrike" dirty="0" smtClean="0">
                          <a:solidFill>
                            <a:srgbClr val="262626"/>
                          </a:solidFill>
                          <a:effectLst/>
                          <a:latin typeface="Garamond"/>
                        </a:rPr>
                        <a:t>Provide</a:t>
                      </a:r>
                      <a:r>
                        <a:rPr lang="en-US" sz="1400" b="1" i="0" u="none" strike="noStrike" baseline="0" dirty="0" smtClean="0">
                          <a:solidFill>
                            <a:srgbClr val="262626"/>
                          </a:solidFill>
                          <a:effectLst/>
                          <a:latin typeface="Garamond"/>
                        </a:rPr>
                        <a:t> a Variety of Recreational &amp; Cultural Opportunities </a:t>
                      </a:r>
                    </a:p>
                    <a:p>
                      <a:pPr algn="ctr" fontAlgn="b"/>
                      <a:r>
                        <a:rPr lang="en-US" sz="1400" b="1" i="0" u="none" strike="noStrike" dirty="0" smtClean="0">
                          <a:solidFill>
                            <a:srgbClr val="262626"/>
                          </a:solidFill>
                          <a:effectLst/>
                          <a:latin typeface="Garamond"/>
                        </a:rPr>
                        <a:t>Key Performance</a:t>
                      </a:r>
                      <a:r>
                        <a:rPr lang="en-US" sz="1400" b="1" i="0" u="none" strike="noStrike" baseline="0" dirty="0" smtClean="0">
                          <a:solidFill>
                            <a:srgbClr val="262626"/>
                          </a:solidFill>
                          <a:effectLst/>
                          <a:latin typeface="Garamond"/>
                        </a:rPr>
                        <a:t> Indicators (</a:t>
                      </a:r>
                      <a:r>
                        <a:rPr lang="en-US" sz="1400" b="1" i="0" u="none" strike="noStrike" dirty="0" smtClean="0">
                          <a:solidFill>
                            <a:srgbClr val="262626"/>
                          </a:solidFill>
                          <a:effectLst/>
                          <a:latin typeface="Garamond"/>
                        </a:rPr>
                        <a:t>KPIs) </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solidFill>
                            <a:srgbClr val="262626"/>
                          </a:solidFill>
                          <a:effectLst/>
                          <a:latin typeface="Garamond"/>
                        </a:rPr>
                        <a:t>FY 14 Actual</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Actual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Goal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P&amp;R programs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dirty="0">
                          <a:solidFill>
                            <a:srgbClr val="000000"/>
                          </a:solidFill>
                          <a:effectLst/>
                          <a:latin typeface="Garamond" panose="02020404030301010803" pitchFamily="18" charset="0"/>
                        </a:rPr>
                        <a:t>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a:solidFill>
                            <a:srgbClr val="000000"/>
                          </a:solidFill>
                          <a:effectLst/>
                          <a:latin typeface="Garamond" panose="02020404030301010803" pitchFamily="18" charset="0"/>
                        </a:rPr>
                        <a:t>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Village sponsored cultural arts events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a:solidFill>
                            <a:srgbClr val="000000"/>
                          </a:solidFill>
                          <a:effectLst/>
                          <a:latin typeface="Garamond" panose="02020404030301010803" pitchFamily="18" charset="0"/>
                        </a:rPr>
                        <a:t>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P&amp;R facilities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a:solidFill>
                            <a:srgbClr val="000000"/>
                          </a:solidFill>
                          <a:effectLst/>
                          <a:latin typeface="Garamond" panose="02020404030301010803" pitchFamily="18" charset="0"/>
                        </a:rPr>
                        <a:t>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quality of youth recreation programs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a:solidFill>
                            <a:srgbClr val="000000"/>
                          </a:solidFill>
                          <a:effectLst/>
                          <a:latin typeface="Garamond" panose="02020404030301010803" pitchFamily="18" charset="0"/>
                        </a:rPr>
                        <a:t>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the quality of adult recreation programs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a:solidFill>
                            <a:srgbClr val="000000"/>
                          </a:solidFill>
                          <a:effectLst/>
                          <a:latin typeface="Garamond" panose="02020404030301010803" pitchFamily="18" charset="0"/>
                        </a:rPr>
                        <a:t>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capacity reached for stall rentals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Garamond" panose="02020404030301010803" pitchFamily="18" charset="0"/>
                        </a:rPr>
                        <a:t>96%</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dirty="0" smtClean="0">
                          <a:solidFill>
                            <a:srgbClr val="000000"/>
                          </a:solidFill>
                          <a:effectLst/>
                          <a:latin typeface="Garamond" panose="02020404030301010803" pitchFamily="18" charset="0"/>
                        </a:rPr>
                        <a:t>91%</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a:solidFill>
                            <a:srgbClr val="000000"/>
                          </a:solidFill>
                          <a:effectLst/>
                          <a:latin typeface="Garamond" panose="02020404030301010803"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days the Harness Track facilities are reserved</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125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a:solidFill>
                            <a:srgbClr val="000000"/>
                          </a:solidFill>
                          <a:effectLst/>
                          <a:latin typeface="Garamond" panose="02020404030301010803" pitchFamily="18" charset="0"/>
                        </a:rPr>
                        <a:t>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customers satisfied with Harness Track facilities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days the facilities are reserved for non-equestrian uses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Garamond" panose="02020404030301010803" pitchFamily="18" charset="0"/>
                        </a:rPr>
                        <a:t>n/a</a:t>
                      </a:r>
                      <a:r>
                        <a:rPr lang="en-US" sz="1400" b="1" i="0" u="none" strike="noStrike" dirty="0">
                          <a:solidFill>
                            <a:srgbClr val="000000"/>
                          </a:solidFill>
                          <a:effectLst/>
                          <a:latin typeface="Garamond" panose="02020404030301010803"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a:solidFill>
                            <a:srgbClr val="000000"/>
                          </a:solidFill>
                          <a:effectLst/>
                          <a:latin typeface="Garamond" panose="02020404030301010803" pitchFamily="18" charset="0"/>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a:solidFill>
                            <a:srgbClr val="000000"/>
                          </a:solidFill>
                          <a:effectLst/>
                          <a:latin typeface="Garamond" panose="02020404030301010803" pitchFamily="18" charset="0"/>
                        </a:rPr>
                        <a:t>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weekdays the Fair Barn is used</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a:solidFill>
                            <a:srgbClr val="000000"/>
                          </a:solidFill>
                          <a:effectLst/>
                          <a:latin typeface="Garamond" panose="02020404030301010803" pitchFamily="18" charset="0"/>
                        </a:rPr>
                        <a:t>107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available days the Fair Barn is reserved</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Garamond" panose="02020404030301010803" pitchFamily="18" charset="0"/>
                        </a:rPr>
                        <a:t>55%</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dirty="0" smtClean="0">
                          <a:solidFill>
                            <a:srgbClr val="000000"/>
                          </a:solidFill>
                          <a:effectLst/>
                          <a:latin typeface="Garamond" panose="02020404030301010803" pitchFamily="18" charset="0"/>
                        </a:rPr>
                        <a:t>56%</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customers satisfied with the overall rental experience at the Fair Barn</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 </a:t>
                      </a:r>
                      <a:r>
                        <a:rPr lang="en-US" sz="1400" b="1" i="0" u="none" strike="noStrike" dirty="0" smtClean="0">
                          <a:solidFill>
                            <a:srgbClr val="000000"/>
                          </a:solidFill>
                          <a:effectLst/>
                          <a:latin typeface="Garamond" panose="02020404030301010803" pitchFamily="18" charset="0"/>
                        </a:rPr>
                        <a:t>n/a</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smtClean="0">
                          <a:solidFill>
                            <a:srgbClr val="000000"/>
                          </a:solidFill>
                          <a:effectLst/>
                          <a:latin typeface="Garamond" panose="02020404030301010803" pitchFamily="18" charset="0"/>
                        </a:rPr>
                        <a:t>95%</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b"/>
                      <a:r>
                        <a:rPr lang="en-US" sz="1400" b="1" i="0" u="none" strike="noStrike">
                          <a:solidFill>
                            <a:srgbClr val="000000"/>
                          </a:solidFill>
                          <a:effectLst/>
                          <a:latin typeface="Garamond" panose="02020404030301010803" pitchFamily="18" charset="0"/>
                        </a:rPr>
                        <a:t>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the quality of outdoor athletic fields and facilities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dirty="0">
                          <a:solidFill>
                            <a:srgbClr val="000000"/>
                          </a:solidFill>
                          <a:effectLst/>
                          <a:latin typeface="Garamond" panose="02020404030301010803" pitchFamily="18" charset="0"/>
                        </a:rPr>
                        <a:t>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dirty="0">
                          <a:solidFill>
                            <a:srgbClr val="000000"/>
                          </a:solidFill>
                          <a:effectLst/>
                          <a:latin typeface="Garamond" panose="02020404030301010803" pitchFamily="18" charset="0"/>
                        </a:rPr>
                        <a:t>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the availability of outdoor athletic fields and facilities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aramond" panose="02020404030301010803" pitchFamily="18" charset="0"/>
                        </a:rPr>
                        <a:t>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dirty="0">
                          <a:solidFill>
                            <a:srgbClr val="000000"/>
                          </a:solidFill>
                          <a:effectLst/>
                          <a:latin typeface="Garamond" panose="02020404030301010803" pitchFamily="18"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400" b="1" i="0" u="none" strike="noStrike" dirty="0">
                          <a:solidFill>
                            <a:srgbClr val="000000"/>
                          </a:solidFill>
                          <a:effectLst/>
                          <a:latin typeface="Garamond" panose="02020404030301010803" pitchFamily="18" charset="0"/>
                        </a:rPr>
                        <a:t>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8" name="TextBox 7"/>
          <p:cNvSpPr txBox="1"/>
          <p:nvPr/>
        </p:nvSpPr>
        <p:spPr>
          <a:xfrm>
            <a:off x="8625588" y="2845917"/>
            <a:ext cx="3207224" cy="3539430"/>
          </a:xfrm>
          <a:prstGeom prst="rect">
            <a:avLst/>
          </a:prstGeom>
          <a:noFill/>
        </p:spPr>
        <p:txBody>
          <a:bodyPr wrap="square" rtlCol="0">
            <a:spAutoFit/>
          </a:bodyPr>
          <a:lstStyle/>
          <a:p>
            <a:r>
              <a:rPr lang="en-US" sz="1400" dirty="0" smtClean="0">
                <a:latin typeface="Garamond" panose="02020404030301010803" pitchFamily="18" charset="0"/>
              </a:rPr>
              <a:t>The 2015 Community Survey satisfaction levels for several recreation KPIs were below the goals established.  However, in all cases a large % of residents were neutral.  There were actually low levels of dissatisfaction with Village sponsored cultural arts events (9%), P&amp;R facilities (7%), youth recreation programs (10%), adult recreation programs (11%), quality of athletic fields and facilities (5%), and availability of athletic fields and facilities (8%).  In 2015, we expected the HT facilities to be used for soccer and lacrosse practices, which did not transpire and resulted in not reaching the goal for the # of days the facility is reserved. </a:t>
            </a:r>
            <a:endParaRPr lang="en-US" sz="1400" b="1" i="1" dirty="0">
              <a:latin typeface="Garamond" panose="02020404030301010803" pitchFamily="18" charset="0"/>
            </a:endParaRPr>
          </a:p>
        </p:txBody>
      </p:sp>
      <p:pic>
        <p:nvPicPr>
          <p:cNvPr id="10" name="Picture 9"/>
          <p:cNvPicPr>
            <a:picLocks noChangeAspect="1"/>
          </p:cNvPicPr>
          <p:nvPr/>
        </p:nvPicPr>
        <p:blipFill>
          <a:blip r:embed="rId3"/>
          <a:stretch>
            <a:fillRect/>
          </a:stretch>
        </p:blipFill>
        <p:spPr>
          <a:xfrm>
            <a:off x="9467134" y="1355258"/>
            <a:ext cx="1524132" cy="938865"/>
          </a:xfrm>
          <a:prstGeom prst="rect">
            <a:avLst/>
          </a:prstGeom>
        </p:spPr>
      </p:pic>
    </p:spTree>
    <p:extLst>
      <p:ext uri="{BB962C8B-B14F-4D97-AF65-F5344CB8AC3E}">
        <p14:creationId xmlns:p14="http://schemas.microsoft.com/office/powerpoint/2010/main" val="1357472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8" y="225287"/>
            <a:ext cx="8799444" cy="461665"/>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p:txBody>
      </p:sp>
      <p:sp>
        <p:nvSpPr>
          <p:cNvPr id="4" name="TextBox 3"/>
          <p:cNvSpPr txBox="1"/>
          <p:nvPr/>
        </p:nvSpPr>
        <p:spPr>
          <a:xfrm>
            <a:off x="619724" y="1847087"/>
            <a:ext cx="5961380" cy="2123658"/>
          </a:xfrm>
          <a:prstGeom prst="rect">
            <a:avLst/>
          </a:prstGeom>
          <a:noFill/>
        </p:spPr>
        <p:txBody>
          <a:bodyPr wrap="square" rtlCol="0">
            <a:spAutoFit/>
          </a:bodyPr>
          <a:lstStyle/>
          <a:p>
            <a:pPr algn="ctr"/>
            <a:r>
              <a:rPr lang="en-US" sz="6600" dirty="0" smtClean="0">
                <a:solidFill>
                  <a:schemeClr val="accent3"/>
                </a:solidFill>
                <a:latin typeface="Lucida Bright" panose="02040602050505020304" pitchFamily="18" charset="0"/>
              </a:rPr>
              <a:t>Internal </a:t>
            </a:r>
          </a:p>
          <a:p>
            <a:pPr algn="ctr"/>
            <a:r>
              <a:rPr lang="en-US" sz="6600" dirty="0" smtClean="0">
                <a:solidFill>
                  <a:schemeClr val="accent3"/>
                </a:solidFill>
                <a:latin typeface="Lucida Bright" panose="02040602050505020304" pitchFamily="18" charset="0"/>
              </a:rPr>
              <a:t>Perspective</a:t>
            </a:r>
            <a:endParaRPr lang="en-US" sz="6600" dirty="0">
              <a:solidFill>
                <a:schemeClr val="accent3"/>
              </a:solidFill>
              <a:latin typeface="Lucida Bright" panose="02040602050505020304" pitchFamily="18" charset="0"/>
            </a:endParaRPr>
          </a:p>
        </p:txBody>
      </p:sp>
      <p:sp>
        <p:nvSpPr>
          <p:cNvPr id="8" name="Text Box 7"/>
          <p:cNvSpPr txBox="1">
            <a:spLocks noChangeArrowheads="1"/>
          </p:cNvSpPr>
          <p:nvPr/>
        </p:nvSpPr>
        <p:spPr bwMode="auto">
          <a:xfrm>
            <a:off x="8060233" y="3114441"/>
            <a:ext cx="338464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a:lnSpc>
                <a:spcPct val="75000"/>
              </a:lnSpc>
            </a:pPr>
            <a:r>
              <a:rPr lang="en-US" altLang="en-US" sz="2400" b="1" dirty="0" smtClean="0">
                <a:solidFill>
                  <a:schemeClr val="accent3"/>
                </a:solidFill>
                <a:latin typeface="Garamond" panose="02020404030301010803" pitchFamily="18" charset="0"/>
              </a:rPr>
              <a:t>Internal Perspective</a:t>
            </a:r>
            <a:endParaRPr lang="en-US" altLang="en-US" sz="2400" b="1" dirty="0">
              <a:solidFill>
                <a:schemeClr val="accent3"/>
              </a:solidFill>
              <a:latin typeface="Garamond" panose="02020404030301010803" pitchFamily="18" charset="0"/>
            </a:endParaRPr>
          </a:p>
          <a:p>
            <a:pPr algn="ctr">
              <a:lnSpc>
                <a:spcPct val="75000"/>
              </a:lnSpc>
            </a:pPr>
            <a:r>
              <a:rPr lang="en-US" altLang="en-US" sz="2400" b="1" dirty="0" smtClean="0">
                <a:solidFill>
                  <a:schemeClr val="accent3"/>
                </a:solidFill>
                <a:latin typeface="Garamond" panose="02020404030301010803" pitchFamily="18" charset="0"/>
              </a:rPr>
              <a:t>Composite Score</a:t>
            </a:r>
            <a:r>
              <a:rPr lang="en-US" altLang="en-US" sz="2400" b="1" dirty="0">
                <a:solidFill>
                  <a:schemeClr val="accent3"/>
                </a:solidFill>
                <a:latin typeface="Garamond" panose="02020404030301010803" pitchFamily="18" charset="0"/>
              </a:rPr>
              <a:t>:  </a:t>
            </a:r>
            <a:r>
              <a:rPr lang="en-US" altLang="en-US" sz="2400" b="1" dirty="0" smtClean="0">
                <a:solidFill>
                  <a:schemeClr val="accent3"/>
                </a:solidFill>
                <a:latin typeface="Garamond" panose="02020404030301010803" pitchFamily="18" charset="0"/>
              </a:rPr>
              <a:t>6.88</a:t>
            </a:r>
            <a:endParaRPr lang="en-US" altLang="en-US" sz="2400" b="1" dirty="0">
              <a:solidFill>
                <a:schemeClr val="accent3"/>
              </a:solidFill>
              <a:latin typeface="Garamond" panose="02020404030301010803" pitchFamily="18" charset="0"/>
            </a:endParaRPr>
          </a:p>
        </p:txBody>
      </p:sp>
      <p:sp>
        <p:nvSpPr>
          <p:cNvPr id="9" name="TextBox 8"/>
          <p:cNvSpPr txBox="1"/>
          <p:nvPr/>
        </p:nvSpPr>
        <p:spPr>
          <a:xfrm>
            <a:off x="1173100" y="4722087"/>
            <a:ext cx="9753600" cy="646331"/>
          </a:xfrm>
          <a:prstGeom prst="rect">
            <a:avLst/>
          </a:prstGeom>
          <a:noFill/>
        </p:spPr>
        <p:txBody>
          <a:bodyPr wrap="square" rtlCol="0">
            <a:spAutoFit/>
          </a:bodyPr>
          <a:lstStyle/>
          <a:p>
            <a:pPr algn="ctr"/>
            <a:r>
              <a:rPr lang="en-US" dirty="0" smtClean="0">
                <a:solidFill>
                  <a:schemeClr val="accent3"/>
                </a:solidFill>
                <a:latin typeface="Lucida Bright" panose="02040602050505020304" pitchFamily="18" charset="0"/>
              </a:rPr>
              <a:t>The FY 2015 composite score for the Interna</a:t>
            </a:r>
            <a:r>
              <a:rPr lang="en-US" dirty="0">
                <a:solidFill>
                  <a:schemeClr val="accent3"/>
                </a:solidFill>
                <a:latin typeface="Lucida Bright" panose="02040602050505020304" pitchFamily="18" charset="0"/>
              </a:rPr>
              <a:t>l</a:t>
            </a:r>
            <a:r>
              <a:rPr lang="en-US" dirty="0" smtClean="0">
                <a:solidFill>
                  <a:schemeClr val="accent3"/>
                </a:solidFill>
                <a:latin typeface="Lucida Bright" panose="02040602050505020304" pitchFamily="18" charset="0"/>
              </a:rPr>
              <a:t> Perspective includes all performance measures for the four Council Goals in this BSC perspective.</a:t>
            </a:r>
            <a:endParaRPr lang="en-US" dirty="0">
              <a:solidFill>
                <a:schemeClr val="accent3"/>
              </a:solidFill>
              <a:latin typeface="Lucida Bright" panose="02040602050505020304" pitchFamily="18" charset="0"/>
            </a:endParaRPr>
          </a:p>
        </p:txBody>
      </p:sp>
      <p:pic>
        <p:nvPicPr>
          <p:cNvPr id="2" name="Picture 1"/>
          <p:cNvPicPr>
            <a:picLocks noChangeAspect="1"/>
          </p:cNvPicPr>
          <p:nvPr/>
        </p:nvPicPr>
        <p:blipFill>
          <a:blip r:embed="rId2"/>
          <a:stretch>
            <a:fillRect/>
          </a:stretch>
        </p:blipFill>
        <p:spPr>
          <a:xfrm>
            <a:off x="8641559" y="1740600"/>
            <a:ext cx="2221992" cy="1368747"/>
          </a:xfrm>
          <a:prstGeom prst="rect">
            <a:avLst/>
          </a:prstGeom>
        </p:spPr>
      </p:pic>
    </p:spTree>
    <p:extLst>
      <p:ext uri="{BB962C8B-B14F-4D97-AF65-F5344CB8AC3E}">
        <p14:creationId xmlns:p14="http://schemas.microsoft.com/office/powerpoint/2010/main" val="993596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8501" y="1524000"/>
            <a:ext cx="11111578" cy="4625009"/>
          </a:xfrm>
        </p:spPr>
        <p:txBody>
          <a:bodyPr>
            <a:normAutofit/>
          </a:bodyPr>
          <a:lstStyle/>
          <a:p>
            <a:pPr marL="0" indent="0">
              <a:buNone/>
            </a:pPr>
            <a:endParaRPr lang="en-US" sz="600" b="1" i="1" dirty="0" smtClean="0">
              <a:solidFill>
                <a:schemeClr val="accent3"/>
              </a:solidFill>
            </a:endParaRPr>
          </a:p>
          <a:p>
            <a:pPr marL="0" indent="0">
              <a:buNone/>
            </a:pPr>
            <a:endParaRPr lang="en-US" sz="600" b="1" i="1" dirty="0">
              <a:solidFill>
                <a:schemeClr val="accent3"/>
              </a:solidFill>
            </a:endParaRPr>
          </a:p>
          <a:p>
            <a:pPr marL="0" indent="0">
              <a:buNone/>
            </a:pPr>
            <a:endParaRPr lang="en-US" sz="3200" b="1" i="1" dirty="0" smtClean="0">
              <a:solidFill>
                <a:schemeClr val="accent3"/>
              </a:solidFill>
            </a:endParaRPr>
          </a:p>
          <a:p>
            <a:pPr marL="0" indent="0">
              <a:buNone/>
            </a:pPr>
            <a:endParaRPr lang="en-US" sz="3200" b="1" i="1" dirty="0">
              <a:solidFill>
                <a:schemeClr val="accent3"/>
              </a:solidFill>
            </a:endParaRPr>
          </a:p>
          <a:p>
            <a:pPr marL="0" indent="0">
              <a:buNone/>
              <a:tabLst>
                <a:tab pos="10972800" algn="r"/>
              </a:tabLst>
            </a:pPr>
            <a:endParaRPr lang="en-US" sz="3200" b="1" i="1" dirty="0">
              <a:solidFill>
                <a:schemeClr val="accent3"/>
              </a:solidFill>
            </a:endParaRPr>
          </a:p>
          <a:p>
            <a:pPr marL="0" indent="0">
              <a:buNone/>
            </a:pPr>
            <a:endParaRPr lang="en-US" sz="11500" dirty="0">
              <a:solidFill>
                <a:schemeClr val="accent3"/>
              </a:solidFill>
            </a:endParaRPr>
          </a:p>
          <a:p>
            <a:pPr marL="0" indent="0">
              <a:buNone/>
            </a:pPr>
            <a:endParaRPr lang="en-US" b="1" i="1" dirty="0" smtClean="0">
              <a:solidFill>
                <a:schemeClr val="accent3"/>
              </a:solidFill>
            </a:endParaRPr>
          </a:p>
        </p:txBody>
      </p:sp>
      <p:sp>
        <p:nvSpPr>
          <p:cNvPr id="6" name="TextBox 5"/>
          <p:cNvSpPr txBox="1"/>
          <p:nvPr/>
        </p:nvSpPr>
        <p:spPr>
          <a:xfrm>
            <a:off x="477078" y="225287"/>
            <a:ext cx="112378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Enhance Customer Service</a:t>
            </a:r>
            <a:endParaRPr lang="en-US" sz="2400" i="1" dirty="0">
              <a:solidFill>
                <a:schemeClr val="accent6"/>
              </a:solidFill>
              <a:latin typeface="Lucida Bright" panose="02040602050505020304" pitchFamily="18" charset="0"/>
            </a:endParaRPr>
          </a:p>
        </p:txBody>
      </p:sp>
      <p:sp>
        <p:nvSpPr>
          <p:cNvPr id="7" name="Text Box 5"/>
          <p:cNvSpPr txBox="1">
            <a:spLocks noChangeArrowheads="1"/>
          </p:cNvSpPr>
          <p:nvPr/>
        </p:nvSpPr>
        <p:spPr bwMode="auto">
          <a:xfrm>
            <a:off x="8774220" y="2660944"/>
            <a:ext cx="290996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eaLnBrk="1" hangingPunct="1">
              <a:lnSpc>
                <a:spcPct val="75000"/>
              </a:lnSpc>
            </a:pPr>
            <a:r>
              <a:rPr lang="en-US" altLang="en-US" sz="1400" b="1" dirty="0" smtClean="0">
                <a:latin typeface="Garamond" panose="02020404030301010803" pitchFamily="18" charset="0"/>
              </a:rPr>
              <a:t>Enhance Customer Service</a:t>
            </a:r>
          </a:p>
          <a:p>
            <a:pPr algn="ctr" eaLnBrk="1" hangingPunct="1">
              <a:lnSpc>
                <a:spcPct val="75000"/>
              </a:lnSpc>
            </a:pPr>
            <a:r>
              <a:rPr lang="en-US" altLang="en-US" sz="1400" b="1" dirty="0" smtClean="0">
                <a:latin typeface="Garamond" panose="02020404030301010803" pitchFamily="18" charset="0"/>
              </a:rPr>
              <a:t>Composite Score:  5.19</a:t>
            </a:r>
            <a:endParaRPr lang="en-US" altLang="en-US" sz="1400" b="1" dirty="0">
              <a:latin typeface="Garamond" panose="02020404030301010803"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33099870"/>
              </p:ext>
            </p:extLst>
          </p:nvPr>
        </p:nvGraphicFramePr>
        <p:xfrm>
          <a:off x="477078" y="1524000"/>
          <a:ext cx="8083296" cy="4482465"/>
        </p:xfrm>
        <a:graphic>
          <a:graphicData uri="http://schemas.openxmlformats.org/drawingml/2006/table">
            <a:tbl>
              <a:tblPr/>
              <a:tblGrid>
                <a:gridCol w="5943600"/>
                <a:gridCol w="713232"/>
                <a:gridCol w="713232"/>
                <a:gridCol w="713232"/>
              </a:tblGrid>
              <a:tr h="384048">
                <a:tc>
                  <a:txBody>
                    <a:bodyPr/>
                    <a:lstStyle/>
                    <a:p>
                      <a:pPr algn="ctr" fontAlgn="b"/>
                      <a:r>
                        <a:rPr lang="en-US" sz="1400" b="1" i="0" u="none" strike="noStrike" dirty="0" smtClean="0">
                          <a:solidFill>
                            <a:srgbClr val="262626"/>
                          </a:solidFill>
                          <a:effectLst/>
                          <a:latin typeface="Garamond" panose="02020404030301010803" pitchFamily="18" charset="0"/>
                        </a:rPr>
                        <a:t>Enhance Customer</a:t>
                      </a:r>
                      <a:r>
                        <a:rPr lang="en-US" sz="1400" b="1" i="0" u="none" strike="noStrike" baseline="0" dirty="0" smtClean="0">
                          <a:solidFill>
                            <a:srgbClr val="262626"/>
                          </a:solidFill>
                          <a:effectLst/>
                          <a:latin typeface="Garamond" panose="02020404030301010803" pitchFamily="18" charset="0"/>
                        </a:rPr>
                        <a:t> Service </a:t>
                      </a:r>
                    </a:p>
                    <a:p>
                      <a:pPr algn="ctr" fontAlgn="b"/>
                      <a:r>
                        <a:rPr lang="en-US" sz="1400" b="1" i="0" u="none" strike="noStrike" dirty="0" smtClean="0">
                          <a:solidFill>
                            <a:srgbClr val="262626"/>
                          </a:solidFill>
                          <a:effectLst/>
                          <a:latin typeface="Garamond"/>
                        </a:rPr>
                        <a:t>Key Performance</a:t>
                      </a:r>
                      <a:r>
                        <a:rPr lang="en-US" sz="1400" b="1" i="0" u="none" strike="noStrike" baseline="0" dirty="0" smtClean="0">
                          <a:solidFill>
                            <a:srgbClr val="262626"/>
                          </a:solidFill>
                          <a:effectLst/>
                          <a:latin typeface="Garamond"/>
                        </a:rPr>
                        <a:t> Indicators (</a:t>
                      </a:r>
                      <a:r>
                        <a:rPr lang="en-US" sz="1400" b="1" i="0" u="none" strike="noStrike" dirty="0" smtClean="0">
                          <a:solidFill>
                            <a:srgbClr val="262626"/>
                          </a:solidFill>
                          <a:effectLst/>
                          <a:latin typeface="Garamond"/>
                        </a:rPr>
                        <a:t>KPIs) </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solidFill>
                            <a:srgbClr val="262626"/>
                          </a:solidFill>
                          <a:effectLst/>
                          <a:latin typeface="Garamond"/>
                        </a:rPr>
                        <a:t>FY 14 Actual</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Actual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Goal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customer service provided by Village employees</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a:solidFill>
                            <a:srgbClr val="000000"/>
                          </a:solidFill>
                          <a:effectLst/>
                          <a:latin typeface="Garamond" panose="02020404030301010803" pitchFamily="18" charset="0"/>
                        </a:rPr>
                        <a:t>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access to the Mayor/Village Council</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dirty="0">
                          <a:solidFill>
                            <a:srgbClr val="000000"/>
                          </a:solidFill>
                          <a:effectLst/>
                          <a:latin typeface="Garamond" panose="02020404030301010803" pitchFamily="18" charset="0"/>
                        </a:rPr>
                        <a:t>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a:solidFill>
                            <a:srgbClr val="000000"/>
                          </a:solidFill>
                          <a:effectLst/>
                          <a:latin typeface="Garamond" panose="02020404030301010803" pitchFamily="18" charset="0"/>
                        </a:rPr>
                        <a: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the effectiveness of appointed </a:t>
                      </a:r>
                      <a:r>
                        <a:rPr lang="en-US" sz="1400" b="1" i="0" u="none" strike="noStrike" dirty="0" smtClean="0">
                          <a:effectLst/>
                          <a:latin typeface="Garamond" panose="02020404030301010803" pitchFamily="18" charset="0"/>
                        </a:rPr>
                        <a:t>boards/commissions</a:t>
                      </a:r>
                      <a:endParaRPr lang="en-US" sz="1400" b="1" i="0" u="none" strike="noStrike" dirty="0">
                        <a:effectLst/>
                        <a:latin typeface="Garamond" panose="02020404030301010803" pitchFamily="18" charset="0"/>
                      </a:endParaRP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64%</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a:solidFill>
                            <a:srgbClr val="000000"/>
                          </a:solidFill>
                          <a:effectLst/>
                          <a:latin typeface="Garamond" panose="02020404030301010803" pitchFamily="18"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levels of public involvement in decision making</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dirty="0">
                          <a:solidFill>
                            <a:srgbClr val="000000"/>
                          </a:solidFill>
                          <a:effectLst/>
                          <a:latin typeface="Garamond" panose="02020404030301010803" pitchFamily="18" charset="0"/>
                        </a:rPr>
                        <a:t>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a:solidFill>
                            <a:srgbClr val="000000"/>
                          </a:solidFill>
                          <a:effectLst/>
                          <a:latin typeface="Garamond" panose="02020404030301010803" pitchFamily="18" charset="0"/>
                        </a:rPr>
                        <a: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Village Hall reception desk service</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00"/>
                          </a:solidFill>
                          <a:effectLst/>
                          <a:latin typeface="Garamond" panose="02020404030301010803" pitchFamily="18" charset="0"/>
                        </a:rPr>
                        <a:t>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Village communication with residents</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a:solidFill>
                            <a:srgbClr val="000000"/>
                          </a:solidFill>
                          <a:effectLst/>
                          <a:latin typeface="Garamond" panose="02020404030301010803" pitchFamily="18" charset="0"/>
                        </a:rPr>
                        <a:t>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agendas with supporting materials posted to the VOP website 5 days in advance of the meetings</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61%</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dirty="0">
                          <a:solidFill>
                            <a:srgbClr val="000000"/>
                          </a:solidFill>
                          <a:effectLst/>
                          <a:latin typeface="Garamond" panose="02020404030301010803"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a:solidFill>
                            <a:srgbClr val="000000"/>
                          </a:solidFill>
                          <a:effectLst/>
                          <a:latin typeface="Garamond" panose="02020404030301010803"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Village efforts to keep residents informed about local issues</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00"/>
                          </a:solidFill>
                          <a:effectLst/>
                          <a:latin typeface="Garamond" panose="02020404030301010803" pitchFamily="18" charset="0"/>
                        </a:rPr>
                        <a:t>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employees who rate the quality of procurement services as excellent or good</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Garamond" panose="02020404030301010803" pitchFamily="18" charset="0"/>
                        </a:rPr>
                        <a:t>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a:solidFill>
                            <a:srgbClr val="000000"/>
                          </a:solidFill>
                          <a:effectLst/>
                          <a:latin typeface="Garamond" panose="02020404030301010803" pitchFamily="18" charset="0"/>
                        </a:rPr>
                        <a:t>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employees who rate the timeliness of procurement services as excellent or good</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Garamond" panose="02020404030301010803" pitchFamily="18" charset="0"/>
                        </a:rPr>
                        <a:t>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a:solidFill>
                            <a:srgbClr val="000000"/>
                          </a:solidFill>
                          <a:effectLst/>
                          <a:latin typeface="Garamond" panose="02020404030301010803" pitchFamily="18" charset="0"/>
                        </a:rPr>
                        <a:t>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employees who rate the timeliness of HR services as excellent or good</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dirty="0">
                          <a:solidFill>
                            <a:srgbClr val="000000"/>
                          </a:solidFill>
                          <a:effectLst/>
                          <a:latin typeface="Garamond" panose="02020404030301010803" pitchFamily="18" charset="0"/>
                        </a:rPr>
                        <a:t>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dirty="0">
                          <a:solidFill>
                            <a:srgbClr val="000000"/>
                          </a:solidFill>
                          <a:effectLst/>
                          <a:latin typeface="Garamond" panose="02020404030301010803" pitchFamily="18" charset="0"/>
                        </a:rPr>
                        <a:t>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businesses satisfied with fire prevention inspection services</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95%</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93%</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inspections completed within one business day</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95%</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99%</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8" name="TextBox 7"/>
          <p:cNvSpPr txBox="1"/>
          <p:nvPr/>
        </p:nvSpPr>
        <p:spPr>
          <a:xfrm>
            <a:off x="8714488" y="3046181"/>
            <a:ext cx="3207224" cy="2462213"/>
          </a:xfrm>
          <a:prstGeom prst="rect">
            <a:avLst/>
          </a:prstGeom>
          <a:noFill/>
        </p:spPr>
        <p:txBody>
          <a:bodyPr wrap="square" rtlCol="0">
            <a:spAutoFit/>
          </a:bodyPr>
          <a:lstStyle/>
          <a:p>
            <a:r>
              <a:rPr lang="en-US" sz="1400" dirty="0" smtClean="0">
                <a:latin typeface="Garamond" panose="02020404030301010803" pitchFamily="18" charset="0"/>
              </a:rPr>
              <a:t>While satisfaction levels with access to the Council and levels of public involvement were below targeted levels, there were only 14% dissatisfied (with 42% neutral).  Lower employee satisfaction with the quality and timeliness of procurement services is likely due to new contract management procedures instituted this year that have somewhat slowed the process, but provides for more effective overall contract management.</a:t>
            </a:r>
            <a:endParaRPr lang="en-US" sz="1400" dirty="0">
              <a:latin typeface="Garamond" panose="02020404030301010803" pitchFamily="18" charset="0"/>
            </a:endParaRPr>
          </a:p>
        </p:txBody>
      </p:sp>
      <p:pic>
        <p:nvPicPr>
          <p:cNvPr id="9" name="Picture 8"/>
          <p:cNvPicPr>
            <a:picLocks noChangeAspect="1"/>
          </p:cNvPicPr>
          <p:nvPr/>
        </p:nvPicPr>
        <p:blipFill>
          <a:blip r:embed="rId2"/>
          <a:stretch>
            <a:fillRect/>
          </a:stretch>
        </p:blipFill>
        <p:spPr>
          <a:xfrm>
            <a:off x="9467134" y="1708776"/>
            <a:ext cx="1524132" cy="938865"/>
          </a:xfrm>
          <a:prstGeom prst="rect">
            <a:avLst/>
          </a:prstGeom>
        </p:spPr>
      </p:pic>
    </p:spTree>
    <p:extLst>
      <p:ext uri="{BB962C8B-B14F-4D97-AF65-F5344CB8AC3E}">
        <p14:creationId xmlns:p14="http://schemas.microsoft.com/office/powerpoint/2010/main" val="1950335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8502" y="1524000"/>
            <a:ext cx="10515600" cy="4731708"/>
          </a:xfrm>
        </p:spPr>
        <p:txBody>
          <a:bodyPr>
            <a:normAutofit lnSpcReduction="10000"/>
          </a:bodyPr>
          <a:lstStyle/>
          <a:p>
            <a:pPr marL="0" indent="0">
              <a:buNone/>
            </a:pPr>
            <a:endParaRPr lang="en-US" sz="500" b="1" i="1" dirty="0">
              <a:solidFill>
                <a:schemeClr val="accent3"/>
              </a:solidFill>
            </a:endParaRPr>
          </a:p>
          <a:p>
            <a:pPr marL="0" indent="0">
              <a:buNone/>
              <a:tabLst>
                <a:tab pos="9202738" algn="r"/>
                <a:tab pos="10972800" algn="r"/>
              </a:tabLst>
            </a:pPr>
            <a:r>
              <a:rPr lang="en-US" sz="2400" b="1" dirty="0">
                <a:solidFill>
                  <a:schemeClr val="accent3"/>
                </a:solidFill>
              </a:rPr>
              <a:t>Village Council	3</a:t>
            </a:r>
          </a:p>
          <a:p>
            <a:pPr marL="0" indent="0">
              <a:buNone/>
              <a:tabLst>
                <a:tab pos="9202738" algn="r"/>
                <a:tab pos="10972800" algn="r"/>
              </a:tabLst>
            </a:pPr>
            <a:r>
              <a:rPr lang="en-US" sz="2400" b="1" dirty="0">
                <a:solidFill>
                  <a:schemeClr val="accent3"/>
                </a:solidFill>
              </a:rPr>
              <a:t>Message from the </a:t>
            </a:r>
            <a:r>
              <a:rPr lang="en-US" sz="2400" b="1" dirty="0" smtClean="0">
                <a:solidFill>
                  <a:schemeClr val="accent3"/>
                </a:solidFill>
              </a:rPr>
              <a:t>Office of the Village </a:t>
            </a:r>
            <a:r>
              <a:rPr lang="en-US" sz="2400" b="1" dirty="0">
                <a:solidFill>
                  <a:schemeClr val="accent3"/>
                </a:solidFill>
              </a:rPr>
              <a:t>Manager	4</a:t>
            </a:r>
          </a:p>
          <a:p>
            <a:pPr marL="0" indent="0">
              <a:buNone/>
              <a:tabLst>
                <a:tab pos="9202738" algn="r"/>
                <a:tab pos="10972800" algn="r"/>
              </a:tabLst>
            </a:pPr>
            <a:r>
              <a:rPr lang="en-US" sz="2400" b="1" dirty="0">
                <a:solidFill>
                  <a:schemeClr val="accent3"/>
                </a:solidFill>
              </a:rPr>
              <a:t>Key Terms Used in this Report	</a:t>
            </a:r>
            <a:r>
              <a:rPr lang="en-US" sz="2400" b="1" dirty="0" smtClean="0">
                <a:solidFill>
                  <a:schemeClr val="accent3"/>
                </a:solidFill>
              </a:rPr>
              <a:t>6</a:t>
            </a:r>
            <a:endParaRPr lang="en-US" sz="2400" b="1" dirty="0">
              <a:solidFill>
                <a:schemeClr val="accent3"/>
              </a:solidFill>
            </a:endParaRPr>
          </a:p>
          <a:p>
            <a:pPr marL="0" indent="0">
              <a:buNone/>
              <a:tabLst>
                <a:tab pos="9202738" algn="r"/>
                <a:tab pos="10972800" algn="r"/>
              </a:tabLst>
            </a:pPr>
            <a:r>
              <a:rPr lang="en-US" sz="2400" b="1" dirty="0">
                <a:solidFill>
                  <a:schemeClr val="accent3"/>
                </a:solidFill>
              </a:rPr>
              <a:t>Scoring of Scorecard Components	</a:t>
            </a:r>
            <a:r>
              <a:rPr lang="en-US" sz="2400" b="1" dirty="0" smtClean="0">
                <a:solidFill>
                  <a:schemeClr val="accent3"/>
                </a:solidFill>
              </a:rPr>
              <a:t>7</a:t>
            </a:r>
            <a:endParaRPr lang="en-US" sz="2400" b="1" dirty="0">
              <a:solidFill>
                <a:schemeClr val="accent3"/>
              </a:solidFill>
            </a:endParaRPr>
          </a:p>
          <a:p>
            <a:pPr marL="0" indent="0">
              <a:buNone/>
              <a:tabLst>
                <a:tab pos="9202738" algn="r"/>
                <a:tab pos="10972800" algn="r"/>
              </a:tabLst>
            </a:pPr>
            <a:r>
              <a:rPr lang="en-US" sz="2400" b="1" dirty="0" smtClean="0">
                <a:solidFill>
                  <a:schemeClr val="accent3"/>
                </a:solidFill>
              </a:rPr>
              <a:t>Council FY 2015 Goals</a:t>
            </a:r>
            <a:r>
              <a:rPr lang="en-US" sz="2400" b="1" dirty="0">
                <a:solidFill>
                  <a:schemeClr val="accent3"/>
                </a:solidFill>
              </a:rPr>
              <a:t>	</a:t>
            </a:r>
            <a:r>
              <a:rPr lang="en-US" sz="2400" b="1" dirty="0" smtClean="0">
                <a:solidFill>
                  <a:schemeClr val="accent3"/>
                </a:solidFill>
              </a:rPr>
              <a:t>9</a:t>
            </a:r>
            <a:endParaRPr lang="en-US" sz="2400" b="1" dirty="0">
              <a:solidFill>
                <a:schemeClr val="accent3"/>
              </a:solidFill>
            </a:endParaRPr>
          </a:p>
          <a:p>
            <a:pPr marL="0" indent="0">
              <a:buNone/>
              <a:tabLst>
                <a:tab pos="9202738" algn="r"/>
                <a:tab pos="10972800" algn="r"/>
              </a:tabLst>
            </a:pPr>
            <a:r>
              <a:rPr lang="en-US" sz="2400" b="1" dirty="0">
                <a:solidFill>
                  <a:schemeClr val="accent3"/>
                </a:solidFill>
              </a:rPr>
              <a:t>Composite </a:t>
            </a:r>
            <a:r>
              <a:rPr lang="en-US" sz="2400" b="1" dirty="0" smtClean="0">
                <a:solidFill>
                  <a:schemeClr val="accent3"/>
                </a:solidFill>
              </a:rPr>
              <a:t>Results by Balanced Scorecard Perspective:</a:t>
            </a:r>
            <a:endParaRPr lang="en-US" sz="2400" b="1" dirty="0">
              <a:solidFill>
                <a:schemeClr val="accent3"/>
              </a:solidFill>
            </a:endParaRPr>
          </a:p>
          <a:p>
            <a:pPr marL="457200" lvl="1" indent="0">
              <a:buNone/>
              <a:tabLst>
                <a:tab pos="9202738" algn="r"/>
                <a:tab pos="10972800" algn="r"/>
              </a:tabLst>
            </a:pPr>
            <a:r>
              <a:rPr lang="en-US" sz="2000" dirty="0">
                <a:solidFill>
                  <a:schemeClr val="accent3"/>
                </a:solidFill>
              </a:rPr>
              <a:t>Customer	</a:t>
            </a:r>
            <a:r>
              <a:rPr lang="en-US" b="1" dirty="0" smtClean="0">
                <a:solidFill>
                  <a:schemeClr val="accent3"/>
                </a:solidFill>
              </a:rPr>
              <a:t>11</a:t>
            </a:r>
            <a:endParaRPr lang="en-US" sz="2000" b="1" dirty="0">
              <a:solidFill>
                <a:schemeClr val="accent3"/>
              </a:solidFill>
            </a:endParaRPr>
          </a:p>
          <a:p>
            <a:pPr marL="457200" lvl="1" indent="0">
              <a:buNone/>
              <a:tabLst>
                <a:tab pos="9202738" algn="r"/>
                <a:tab pos="10972800" algn="r"/>
              </a:tabLst>
            </a:pPr>
            <a:r>
              <a:rPr lang="en-US" sz="2000" dirty="0">
                <a:solidFill>
                  <a:schemeClr val="accent3"/>
                </a:solidFill>
              </a:rPr>
              <a:t>Internal	</a:t>
            </a:r>
            <a:r>
              <a:rPr lang="en-US" b="1" dirty="0" smtClean="0">
                <a:solidFill>
                  <a:schemeClr val="accent3"/>
                </a:solidFill>
              </a:rPr>
              <a:t>18</a:t>
            </a:r>
            <a:endParaRPr lang="en-US" b="1" dirty="0">
              <a:solidFill>
                <a:schemeClr val="accent3"/>
              </a:solidFill>
            </a:endParaRPr>
          </a:p>
          <a:p>
            <a:pPr marL="457200" lvl="1" indent="0">
              <a:buNone/>
              <a:tabLst>
                <a:tab pos="9202738" algn="r"/>
                <a:tab pos="10972800" algn="r"/>
              </a:tabLst>
            </a:pPr>
            <a:r>
              <a:rPr lang="en-US" sz="2000" dirty="0" smtClean="0">
                <a:solidFill>
                  <a:schemeClr val="accent3"/>
                </a:solidFill>
              </a:rPr>
              <a:t>Workforce</a:t>
            </a:r>
            <a:r>
              <a:rPr lang="en-US" sz="2000" dirty="0">
                <a:solidFill>
                  <a:schemeClr val="accent3"/>
                </a:solidFill>
              </a:rPr>
              <a:t>	</a:t>
            </a:r>
            <a:r>
              <a:rPr lang="en-US" b="1" dirty="0" smtClean="0">
                <a:solidFill>
                  <a:schemeClr val="accent3"/>
                </a:solidFill>
              </a:rPr>
              <a:t>22</a:t>
            </a:r>
            <a:endParaRPr lang="en-US" b="1" dirty="0">
              <a:solidFill>
                <a:schemeClr val="accent3"/>
              </a:solidFill>
            </a:endParaRPr>
          </a:p>
          <a:p>
            <a:pPr marL="457200" lvl="1" indent="0">
              <a:buNone/>
              <a:tabLst>
                <a:tab pos="9202738" algn="r"/>
                <a:tab pos="10972800" algn="r"/>
              </a:tabLst>
            </a:pPr>
            <a:r>
              <a:rPr lang="en-US" sz="2000" dirty="0">
                <a:solidFill>
                  <a:schemeClr val="accent3"/>
                </a:solidFill>
              </a:rPr>
              <a:t>Financial</a:t>
            </a:r>
            <a:r>
              <a:rPr lang="en-US" sz="2000" b="1" dirty="0">
                <a:solidFill>
                  <a:schemeClr val="accent3"/>
                </a:solidFill>
              </a:rPr>
              <a:t>	</a:t>
            </a:r>
            <a:r>
              <a:rPr lang="en-US" b="1" dirty="0" smtClean="0">
                <a:solidFill>
                  <a:schemeClr val="accent3"/>
                </a:solidFill>
              </a:rPr>
              <a:t>25</a:t>
            </a:r>
          </a:p>
          <a:p>
            <a:pPr marL="0" indent="0">
              <a:buNone/>
              <a:tabLst>
                <a:tab pos="9202738" algn="r"/>
                <a:tab pos="10972800" algn="r"/>
              </a:tabLst>
            </a:pPr>
            <a:r>
              <a:rPr lang="en-US" sz="2400" b="1" dirty="0">
                <a:solidFill>
                  <a:schemeClr val="accent3"/>
                </a:solidFill>
              </a:rPr>
              <a:t>FY 2015 Strategic Initiatives	29</a:t>
            </a:r>
          </a:p>
          <a:p>
            <a:pPr marL="0" indent="0">
              <a:buNone/>
              <a:tabLst>
                <a:tab pos="8693150" algn="r"/>
                <a:tab pos="10972800" algn="r"/>
              </a:tabLst>
            </a:pPr>
            <a:endParaRPr lang="en-US" sz="2400" dirty="0">
              <a:solidFill>
                <a:schemeClr val="accent3"/>
              </a:solidFill>
            </a:endParaRPr>
          </a:p>
          <a:p>
            <a:pPr marL="0" indent="0">
              <a:buNone/>
              <a:tabLst>
                <a:tab pos="10972800" algn="r"/>
              </a:tabLst>
            </a:pPr>
            <a:endParaRPr lang="en-US" sz="2400" dirty="0">
              <a:solidFill>
                <a:schemeClr val="accent3"/>
              </a:solidFill>
            </a:endParaRPr>
          </a:p>
          <a:p>
            <a:pPr marL="0" indent="0">
              <a:buNone/>
            </a:pPr>
            <a:endParaRPr lang="en-US" sz="2400" dirty="0" smtClean="0">
              <a:solidFill>
                <a:schemeClr val="accent3"/>
              </a:solidFill>
            </a:endParaRPr>
          </a:p>
          <a:p>
            <a:pPr marL="0" indent="0">
              <a:buNone/>
            </a:pPr>
            <a:endParaRPr lang="en-US" sz="500" b="1" i="1" dirty="0">
              <a:solidFill>
                <a:schemeClr val="accent3"/>
              </a:solidFill>
            </a:endParaRPr>
          </a:p>
          <a:p>
            <a:pPr marL="0" indent="0">
              <a:buNone/>
            </a:pPr>
            <a:endParaRPr lang="en-US" sz="500" b="1" i="1" dirty="0" smtClean="0">
              <a:solidFill>
                <a:schemeClr val="accent3"/>
              </a:solidFill>
            </a:endParaRPr>
          </a:p>
        </p:txBody>
      </p:sp>
      <p:sp>
        <p:nvSpPr>
          <p:cNvPr id="6" name="TextBox 5"/>
          <p:cNvSpPr txBox="1"/>
          <p:nvPr/>
        </p:nvSpPr>
        <p:spPr>
          <a:xfrm>
            <a:off x="477078" y="225287"/>
            <a:ext cx="87994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Performance Report</a:t>
            </a:r>
          </a:p>
          <a:p>
            <a:r>
              <a:rPr lang="en-US" sz="2400" i="1" dirty="0" smtClean="0">
                <a:solidFill>
                  <a:schemeClr val="accent6"/>
                </a:solidFill>
                <a:latin typeface="Lucida Bright" panose="02040602050505020304" pitchFamily="18" charset="0"/>
              </a:rPr>
              <a:t>Table of Contents</a:t>
            </a:r>
            <a:endParaRPr lang="en-US" sz="2400" i="1" dirty="0">
              <a:solidFill>
                <a:schemeClr val="accent6"/>
              </a:solidFill>
              <a:latin typeface="Lucida Bright" panose="02040602050505020304" pitchFamily="18" charset="0"/>
            </a:endParaRPr>
          </a:p>
        </p:txBody>
      </p:sp>
    </p:spTree>
    <p:extLst>
      <p:ext uri="{BB962C8B-B14F-4D97-AF65-F5344CB8AC3E}">
        <p14:creationId xmlns:p14="http://schemas.microsoft.com/office/powerpoint/2010/main" val="154363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8501" y="1524000"/>
            <a:ext cx="11111578" cy="4625009"/>
          </a:xfrm>
        </p:spPr>
        <p:txBody>
          <a:bodyPr>
            <a:normAutofit/>
          </a:bodyPr>
          <a:lstStyle/>
          <a:p>
            <a:pPr marL="0" indent="0">
              <a:buNone/>
            </a:pPr>
            <a:endParaRPr lang="en-US" sz="600" b="1" i="1" dirty="0" smtClean="0">
              <a:solidFill>
                <a:schemeClr val="accent3"/>
              </a:solidFill>
            </a:endParaRPr>
          </a:p>
          <a:p>
            <a:pPr marL="0" indent="0">
              <a:buNone/>
            </a:pPr>
            <a:endParaRPr lang="en-US" sz="600" b="1" i="1" dirty="0">
              <a:solidFill>
                <a:schemeClr val="accent3"/>
              </a:solidFill>
            </a:endParaRPr>
          </a:p>
          <a:p>
            <a:pPr marL="0" indent="0">
              <a:buNone/>
            </a:pPr>
            <a:endParaRPr lang="en-US" sz="3200" b="1" i="1" dirty="0" smtClean="0">
              <a:solidFill>
                <a:schemeClr val="accent3"/>
              </a:solidFill>
            </a:endParaRPr>
          </a:p>
          <a:p>
            <a:pPr marL="0" indent="0">
              <a:buNone/>
            </a:pPr>
            <a:endParaRPr lang="en-US" sz="3200" b="1" i="1" dirty="0">
              <a:solidFill>
                <a:schemeClr val="accent3"/>
              </a:solidFill>
            </a:endParaRPr>
          </a:p>
          <a:p>
            <a:pPr marL="0" indent="0">
              <a:buNone/>
              <a:tabLst>
                <a:tab pos="10972800" algn="r"/>
              </a:tabLst>
            </a:pPr>
            <a:endParaRPr lang="en-US" sz="3200" b="1" i="1" dirty="0">
              <a:solidFill>
                <a:schemeClr val="accent3"/>
              </a:solidFill>
            </a:endParaRPr>
          </a:p>
          <a:p>
            <a:pPr marL="0" indent="0">
              <a:buNone/>
            </a:pPr>
            <a:endParaRPr lang="en-US" sz="11500" dirty="0">
              <a:solidFill>
                <a:schemeClr val="accent3"/>
              </a:solidFill>
            </a:endParaRPr>
          </a:p>
          <a:p>
            <a:pPr marL="0" indent="0">
              <a:buNone/>
            </a:pPr>
            <a:endParaRPr lang="en-US" b="1" i="1" dirty="0" smtClean="0">
              <a:solidFill>
                <a:schemeClr val="accent3"/>
              </a:solidFill>
            </a:endParaRPr>
          </a:p>
        </p:txBody>
      </p:sp>
      <p:sp>
        <p:nvSpPr>
          <p:cNvPr id="6" name="TextBox 5"/>
          <p:cNvSpPr txBox="1"/>
          <p:nvPr/>
        </p:nvSpPr>
        <p:spPr>
          <a:xfrm>
            <a:off x="477078" y="225287"/>
            <a:ext cx="112378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Enhance Customer Service - CONTINUED</a:t>
            </a:r>
            <a:endParaRPr lang="en-US" sz="2400" i="1" dirty="0">
              <a:solidFill>
                <a:schemeClr val="accent6"/>
              </a:solidFill>
              <a:latin typeface="Lucida Bright" panose="020406020505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17491579"/>
              </p:ext>
            </p:extLst>
          </p:nvPr>
        </p:nvGraphicFramePr>
        <p:xfrm>
          <a:off x="477078" y="1659547"/>
          <a:ext cx="7991856" cy="3629025"/>
        </p:xfrm>
        <a:graphic>
          <a:graphicData uri="http://schemas.openxmlformats.org/drawingml/2006/table">
            <a:tbl>
              <a:tblPr/>
              <a:tblGrid>
                <a:gridCol w="5852160"/>
                <a:gridCol w="713232"/>
                <a:gridCol w="713232"/>
                <a:gridCol w="713232"/>
              </a:tblGrid>
              <a:tr h="384048">
                <a:tc>
                  <a:txBody>
                    <a:bodyPr/>
                    <a:lstStyle/>
                    <a:p>
                      <a:pPr algn="ctr" fontAlgn="b"/>
                      <a:r>
                        <a:rPr lang="en-US" sz="1400" b="1" i="0" u="none" strike="noStrike" dirty="0" smtClean="0">
                          <a:solidFill>
                            <a:srgbClr val="262626"/>
                          </a:solidFill>
                          <a:effectLst/>
                          <a:latin typeface="Garamond" panose="02020404030301010803" pitchFamily="18" charset="0"/>
                        </a:rPr>
                        <a:t>Enhance Customer Service </a:t>
                      </a:r>
                    </a:p>
                    <a:p>
                      <a:pPr algn="ctr" fontAlgn="b"/>
                      <a:r>
                        <a:rPr lang="en-US" sz="1400" b="1" i="0" u="none" strike="noStrike" dirty="0" smtClean="0">
                          <a:solidFill>
                            <a:srgbClr val="262626"/>
                          </a:solidFill>
                          <a:effectLst/>
                          <a:latin typeface="Garamond" panose="02020404030301010803" pitchFamily="18" charset="0"/>
                        </a:rPr>
                        <a:t>Key Performance Indicators</a:t>
                      </a:r>
                      <a:r>
                        <a:rPr lang="en-US" sz="1400" b="1" i="0" u="none" strike="noStrike" baseline="0" dirty="0" smtClean="0">
                          <a:solidFill>
                            <a:srgbClr val="262626"/>
                          </a:solidFill>
                          <a:effectLst/>
                          <a:latin typeface="Garamond" panose="02020404030301010803" pitchFamily="18" charset="0"/>
                        </a:rPr>
                        <a:t> (KPIs) - C</a:t>
                      </a:r>
                      <a:r>
                        <a:rPr lang="en-US" sz="1400" b="1" i="0" u="none" strike="noStrike" dirty="0" smtClean="0">
                          <a:solidFill>
                            <a:srgbClr val="262626"/>
                          </a:solidFill>
                          <a:effectLst/>
                          <a:latin typeface="Garamond" panose="02020404030301010803" pitchFamily="18" charset="0"/>
                        </a:rPr>
                        <a:t>ONTINUED</a:t>
                      </a:r>
                      <a:endParaRPr lang="en-US" sz="1400" b="1" i="0" u="none" strike="noStrike" dirty="0">
                        <a:solidFill>
                          <a:srgbClr val="262626"/>
                        </a:solidFill>
                        <a:effectLst/>
                        <a:latin typeface="Garamond" panose="02020404030301010803" pitchFamily="18" charset="0"/>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solidFill>
                            <a:srgbClr val="262626"/>
                          </a:solidFill>
                          <a:effectLst/>
                          <a:latin typeface="Garamond"/>
                        </a:rPr>
                        <a:t>FY 14 Actual</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Actual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Goal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businesses satisfied with building inspections</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a:solidFill>
                            <a:srgbClr val="000000"/>
                          </a:solidFill>
                          <a:effectLst/>
                          <a:latin typeface="Garamond" panose="02020404030301010803" pitchFamily="18" charset="0"/>
                        </a:rPr>
                        <a:t>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Public Services "request for service"</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a:solidFill>
                            <a:srgbClr val="000000"/>
                          </a:solidFill>
                          <a:effectLst/>
                          <a:latin typeface="Garamond" panose="02020404030301010803" pitchFamily="18" charset="0"/>
                        </a:rPr>
                        <a:t>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time the Technical Review Committee responds to comments within 3 weeks</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79%</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a:solidFill>
                            <a:srgbClr val="000000"/>
                          </a:solidFill>
                          <a:effectLst/>
                          <a:latin typeface="Garamond" panose="02020404030301010803" pitchFamily="18" charset="0"/>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facilities inspected quarterly</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87%</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64%</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a:solidFill>
                            <a:srgbClr val="000000"/>
                          </a:solidFill>
                          <a:effectLst/>
                          <a:latin typeface="Garamond" panose="02020404030301010803" pitchFamily="18" charset="0"/>
                        </a:rPr>
                        <a:t>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B&amp;G work order requests closed within 14 days</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81%</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83%</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00"/>
                          </a:solidFill>
                          <a:effectLst/>
                          <a:latin typeface="Garamond" panose="02020404030301010803" pitchFamily="18" charset="0"/>
                        </a:rPr>
                        <a:t>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fleet maintenance PMs performed on time</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74%</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86%</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00"/>
                          </a:solidFill>
                          <a:effectLst/>
                          <a:latin typeface="Garamond" panose="02020404030301010803" pitchFamily="18" charset="0"/>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work order requests completed in two days</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81%</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82%</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a:solidFill>
                            <a:srgbClr val="000000"/>
                          </a:solidFill>
                          <a:effectLst/>
                          <a:latin typeface="Garamond" panose="02020404030301010803" pitchFamily="18" charset="0"/>
                        </a:rPr>
                        <a:t>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rolling stock available</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97%</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98%</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00"/>
                          </a:solidFill>
                          <a:effectLst/>
                          <a:latin typeface="Garamond" panose="02020404030301010803" pitchFamily="18" charset="0"/>
                        </a:rPr>
                        <a:t>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failed transactions for critical Intranet/SharePoint applications</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IT help desk tickets closed within 2 days</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88%</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88%</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Garamond" panose="02020404030301010803" pitchFamily="18" charset="0"/>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Average </a:t>
                      </a:r>
                      <a:r>
                        <a:rPr lang="en-US" sz="1400" b="1" i="0" u="none" strike="noStrike" dirty="0">
                          <a:effectLst/>
                          <a:latin typeface="Garamond" panose="02020404030301010803" pitchFamily="18" charset="0"/>
                        </a:rPr>
                        <a:t># of days to close IT help desk tickets</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0.51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0.45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0.75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the Village website</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dirty="0">
                          <a:solidFill>
                            <a:srgbClr val="000000"/>
                          </a:solidFill>
                          <a:effectLst/>
                          <a:latin typeface="Garamond" panose="02020404030301010803" pitchFamily="18" charset="0"/>
                        </a:rPr>
                        <a:t>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dirty="0">
                          <a:solidFill>
                            <a:srgbClr val="000000"/>
                          </a:solidFill>
                          <a:effectLst/>
                          <a:latin typeface="Garamond" panose="02020404030301010803" pitchFamily="18" charset="0"/>
                        </a:rPr>
                        <a:t>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288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app downloads</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 </a:t>
                      </a:r>
                      <a:r>
                        <a:rPr lang="en-US" sz="1400" b="1" i="0" u="none" strike="noStrike" dirty="0" smtClean="0">
                          <a:solidFill>
                            <a:srgbClr val="000000"/>
                          </a:solidFill>
                          <a:effectLst/>
                          <a:latin typeface="Garamond" panose="02020404030301010803" pitchFamily="18" charset="0"/>
                        </a:rPr>
                        <a:t>n/a</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Garamond" panose="02020404030301010803" pitchFamily="18" charset="0"/>
                        </a:rPr>
                        <a:t>314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300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8" name="TextBox 7"/>
          <p:cNvSpPr txBox="1"/>
          <p:nvPr/>
        </p:nvSpPr>
        <p:spPr>
          <a:xfrm>
            <a:off x="8787520" y="2856813"/>
            <a:ext cx="3207224" cy="3539430"/>
          </a:xfrm>
          <a:prstGeom prst="rect">
            <a:avLst/>
          </a:prstGeom>
          <a:noFill/>
        </p:spPr>
        <p:txBody>
          <a:bodyPr wrap="square" rtlCol="0">
            <a:spAutoFit/>
          </a:bodyPr>
          <a:lstStyle/>
          <a:p>
            <a:r>
              <a:rPr lang="en-US" sz="1400" dirty="0" smtClean="0">
                <a:latin typeface="Garamond" panose="02020404030301010803" pitchFamily="18" charset="0"/>
              </a:rPr>
              <a:t>Village internal services staff in B&amp;G and Fleet worked diligently this year to improve their responsiveness to internal work order requests as shown in the improvement of their KPIs for work orders and PMs completed. While the Village did not reach target levels for a few satisfaction ratings, there was very little dissatisfaction in the following two areas: business dissatisfaction with building inspections (0%) and resident dissatisfaction with the Village website (4%).  Resident dissatisfaction with PS “request for service” is 17% and is something that we should probably evaluate and may be partially related to the “One and Done” rollout.</a:t>
            </a:r>
            <a:endParaRPr lang="en-US" sz="1400" b="1" i="1" dirty="0">
              <a:latin typeface="Garamond" panose="02020404030301010803" pitchFamily="18" charset="0"/>
            </a:endParaRPr>
          </a:p>
        </p:txBody>
      </p:sp>
      <p:sp>
        <p:nvSpPr>
          <p:cNvPr id="7" name="Text Box 5"/>
          <p:cNvSpPr txBox="1">
            <a:spLocks noChangeArrowheads="1"/>
          </p:cNvSpPr>
          <p:nvPr/>
        </p:nvSpPr>
        <p:spPr bwMode="auto">
          <a:xfrm>
            <a:off x="8841487" y="2533648"/>
            <a:ext cx="290996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eaLnBrk="1" hangingPunct="1">
              <a:lnSpc>
                <a:spcPct val="75000"/>
              </a:lnSpc>
            </a:pPr>
            <a:r>
              <a:rPr lang="en-US" altLang="en-US" sz="1400" b="1" dirty="0" smtClean="0">
                <a:latin typeface="Garamond" panose="02020404030301010803" pitchFamily="18" charset="0"/>
              </a:rPr>
              <a:t>Enhance Customer Service</a:t>
            </a:r>
          </a:p>
          <a:p>
            <a:pPr algn="ctr" eaLnBrk="1" hangingPunct="1">
              <a:lnSpc>
                <a:spcPct val="75000"/>
              </a:lnSpc>
            </a:pPr>
            <a:r>
              <a:rPr lang="en-US" altLang="en-US" sz="1400" b="1" dirty="0" smtClean="0">
                <a:latin typeface="Garamond" panose="02020404030301010803" pitchFamily="18" charset="0"/>
              </a:rPr>
              <a:t>Composite Score:  5.19</a:t>
            </a:r>
            <a:endParaRPr lang="en-US" altLang="en-US" sz="1400" b="1" dirty="0">
              <a:latin typeface="Garamond" panose="02020404030301010803" pitchFamily="18" charset="0"/>
            </a:endParaRPr>
          </a:p>
        </p:txBody>
      </p:sp>
      <p:pic>
        <p:nvPicPr>
          <p:cNvPr id="9" name="Picture 8"/>
          <p:cNvPicPr>
            <a:picLocks noChangeAspect="1"/>
          </p:cNvPicPr>
          <p:nvPr/>
        </p:nvPicPr>
        <p:blipFill>
          <a:blip r:embed="rId2"/>
          <a:stretch>
            <a:fillRect/>
          </a:stretch>
        </p:blipFill>
        <p:spPr>
          <a:xfrm>
            <a:off x="9534401" y="1488221"/>
            <a:ext cx="1524132" cy="938865"/>
          </a:xfrm>
          <a:prstGeom prst="rect">
            <a:avLst/>
          </a:prstGeom>
        </p:spPr>
      </p:pic>
    </p:spTree>
    <p:extLst>
      <p:ext uri="{BB962C8B-B14F-4D97-AF65-F5344CB8AC3E}">
        <p14:creationId xmlns:p14="http://schemas.microsoft.com/office/powerpoint/2010/main" val="3970892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8" y="225287"/>
            <a:ext cx="11237844" cy="1200329"/>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Other Internal Perspective Objectives</a:t>
            </a:r>
            <a:endParaRPr lang="en-US" sz="2400" i="1" dirty="0">
              <a:solidFill>
                <a:schemeClr val="accent6"/>
              </a:solidFill>
              <a:latin typeface="Lucida Bright" panose="02040602050505020304" pitchFamily="18" charset="0"/>
            </a:endParaRPr>
          </a:p>
          <a:p>
            <a:endParaRPr lang="en-US" sz="2400" i="1" dirty="0">
              <a:solidFill>
                <a:schemeClr val="accent6"/>
              </a:solidFill>
              <a:latin typeface="Lucida Bright" panose="02040602050505020304" pitchFamily="18" charset="0"/>
            </a:endParaRPr>
          </a:p>
        </p:txBody>
      </p:sp>
      <p:sp>
        <p:nvSpPr>
          <p:cNvPr id="10" name="Text Box 7"/>
          <p:cNvSpPr txBox="1">
            <a:spLocks noChangeArrowheads="1"/>
          </p:cNvSpPr>
          <p:nvPr/>
        </p:nvSpPr>
        <p:spPr bwMode="auto">
          <a:xfrm>
            <a:off x="7591258" y="2439400"/>
            <a:ext cx="292608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eaLnBrk="1" hangingPunct="1">
              <a:lnSpc>
                <a:spcPct val="75000"/>
              </a:lnSpc>
            </a:pPr>
            <a:r>
              <a:rPr lang="en-US" altLang="en-US" sz="1400" b="1" dirty="0" smtClean="0">
                <a:latin typeface="Garamond" panose="02020404030301010803" pitchFamily="18" charset="0"/>
              </a:rPr>
              <a:t>Continuously </a:t>
            </a:r>
            <a:r>
              <a:rPr lang="en-US" altLang="en-US" sz="1400" b="1" dirty="0">
                <a:latin typeface="Garamond" panose="02020404030301010803" pitchFamily="18" charset="0"/>
              </a:rPr>
              <a:t>Improve Processes</a:t>
            </a:r>
          </a:p>
          <a:p>
            <a:pPr algn="ctr" eaLnBrk="1" hangingPunct="1">
              <a:lnSpc>
                <a:spcPct val="75000"/>
              </a:lnSpc>
            </a:pPr>
            <a:r>
              <a:rPr lang="en-US" altLang="en-US" sz="1400" b="1" dirty="0" smtClean="0">
                <a:latin typeface="Garamond" panose="02020404030301010803" pitchFamily="18" charset="0"/>
              </a:rPr>
              <a:t>Composite Score</a:t>
            </a:r>
            <a:r>
              <a:rPr lang="en-US" altLang="en-US" sz="1400" b="1" dirty="0">
                <a:latin typeface="Garamond" panose="02020404030301010803" pitchFamily="18" charset="0"/>
              </a:rPr>
              <a:t>:  </a:t>
            </a:r>
            <a:r>
              <a:rPr lang="en-US" altLang="en-US" sz="1400" b="1" dirty="0" smtClean="0">
                <a:latin typeface="Garamond" panose="02020404030301010803" pitchFamily="18" charset="0"/>
              </a:rPr>
              <a:t>7.32</a:t>
            </a:r>
            <a:endParaRPr lang="en-US" altLang="en-US" sz="1400" b="1" dirty="0">
              <a:latin typeface="Garamond" panose="02020404030301010803"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55337"/>
              </p:ext>
            </p:extLst>
          </p:nvPr>
        </p:nvGraphicFramePr>
        <p:xfrm>
          <a:off x="620463" y="1595404"/>
          <a:ext cx="6346653" cy="773430"/>
        </p:xfrm>
        <a:graphic>
          <a:graphicData uri="http://schemas.openxmlformats.org/drawingml/2006/table">
            <a:tbl>
              <a:tblPr/>
              <a:tblGrid>
                <a:gridCol w="4206240"/>
                <a:gridCol w="713471"/>
                <a:gridCol w="713471"/>
                <a:gridCol w="713471"/>
              </a:tblGrid>
              <a:tr h="384048">
                <a:tc>
                  <a:txBody>
                    <a:bodyPr/>
                    <a:lstStyle/>
                    <a:p>
                      <a:pPr algn="ctr" fontAlgn="b"/>
                      <a:r>
                        <a:rPr lang="en-US" sz="1400" b="1" i="0" u="none" strike="noStrike" baseline="0" dirty="0" smtClean="0">
                          <a:solidFill>
                            <a:srgbClr val="262626"/>
                          </a:solidFill>
                          <a:effectLst/>
                          <a:latin typeface="Garamond"/>
                        </a:rPr>
                        <a:t>Continuously Improve Processes </a:t>
                      </a:r>
                    </a:p>
                    <a:p>
                      <a:pPr algn="ctr" fontAlgn="b"/>
                      <a:r>
                        <a:rPr lang="en-US" sz="1400" b="1" i="0" u="none" strike="noStrike" dirty="0" smtClean="0">
                          <a:solidFill>
                            <a:srgbClr val="262626"/>
                          </a:solidFill>
                          <a:effectLst/>
                          <a:latin typeface="Garamond" panose="02020404030301010803" pitchFamily="18" charset="0"/>
                        </a:rPr>
                        <a:t>Key Performance Indicators</a:t>
                      </a:r>
                      <a:r>
                        <a:rPr lang="en-US" sz="1400" b="1" i="0" u="none" strike="noStrike" baseline="0" dirty="0" smtClean="0">
                          <a:solidFill>
                            <a:srgbClr val="262626"/>
                          </a:solidFill>
                          <a:effectLst/>
                          <a:latin typeface="Garamond" panose="02020404030301010803" pitchFamily="18" charset="0"/>
                        </a:rPr>
                        <a:t> (KPIs) </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solidFill>
                            <a:srgbClr val="262626"/>
                          </a:solidFill>
                          <a:effectLst/>
                          <a:latin typeface="Garamond"/>
                        </a:rPr>
                        <a:t>FY 14 Actual</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Actual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Goal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55270">
                <a:tc>
                  <a:txBody>
                    <a:bodyPr/>
                    <a:lstStyle/>
                    <a:p>
                      <a:pPr algn="l" fontAlgn="t"/>
                      <a:r>
                        <a:rPr lang="en-US" sz="1400" b="1" i="0" u="none" strike="noStrike" dirty="0" smtClean="0">
                          <a:effectLst/>
                          <a:latin typeface="Garamond" panose="02020404030301010803" pitchFamily="18" charset="0"/>
                        </a:rPr>
                        <a:t>Full-time </a:t>
                      </a:r>
                      <a:r>
                        <a:rPr lang="en-US" sz="1400" b="1" i="0" u="none" strike="noStrike" dirty="0">
                          <a:effectLst/>
                          <a:latin typeface="Garamond" panose="02020404030301010803" pitchFamily="18" charset="0"/>
                        </a:rPr>
                        <a:t>equivalents per million $ of revenue</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Garamond" panose="02020404030301010803" pitchFamily="18" charset="0"/>
                        </a:rPr>
                        <a:t>7.79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a:solidFill>
                            <a:srgbClr val="000000"/>
                          </a:solidFill>
                          <a:effectLst/>
                          <a:latin typeface="Garamond" panose="02020404030301010803" pitchFamily="18" charset="0"/>
                        </a:rPr>
                        <a:t>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8.41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657080859"/>
              </p:ext>
            </p:extLst>
          </p:nvPr>
        </p:nvGraphicFramePr>
        <p:xfrm>
          <a:off x="621420" y="2864144"/>
          <a:ext cx="6346653" cy="773430"/>
        </p:xfrm>
        <a:graphic>
          <a:graphicData uri="http://schemas.openxmlformats.org/drawingml/2006/table">
            <a:tbl>
              <a:tblPr/>
              <a:tblGrid>
                <a:gridCol w="4206240"/>
                <a:gridCol w="713471"/>
                <a:gridCol w="713471"/>
                <a:gridCol w="713471"/>
              </a:tblGrid>
              <a:tr h="384048">
                <a:tc>
                  <a:txBody>
                    <a:bodyPr/>
                    <a:lstStyle/>
                    <a:p>
                      <a:pPr algn="ctr" fontAlgn="b"/>
                      <a:r>
                        <a:rPr lang="en-US" sz="1400" b="1" i="0" u="none" strike="noStrike" dirty="0" smtClean="0">
                          <a:solidFill>
                            <a:srgbClr val="262626"/>
                          </a:solidFill>
                          <a:effectLst/>
                          <a:latin typeface="Garamond"/>
                        </a:rPr>
                        <a:t>Develop Collaborative Solutions </a:t>
                      </a:r>
                    </a:p>
                    <a:p>
                      <a:pPr algn="ctr" fontAlgn="b"/>
                      <a:r>
                        <a:rPr lang="en-US" sz="1400" b="1" i="0" u="none" strike="noStrike" dirty="0" smtClean="0">
                          <a:solidFill>
                            <a:srgbClr val="262626"/>
                          </a:solidFill>
                          <a:effectLst/>
                          <a:latin typeface="Garamond" panose="02020404030301010803" pitchFamily="18" charset="0"/>
                        </a:rPr>
                        <a:t>Key Performance Indicators</a:t>
                      </a:r>
                      <a:r>
                        <a:rPr lang="en-US" sz="1400" b="1" i="0" u="none" strike="noStrike" baseline="0" dirty="0" smtClean="0">
                          <a:solidFill>
                            <a:srgbClr val="262626"/>
                          </a:solidFill>
                          <a:effectLst/>
                          <a:latin typeface="Garamond" panose="02020404030301010803" pitchFamily="18" charset="0"/>
                        </a:rPr>
                        <a:t> (KPIs) </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solidFill>
                            <a:srgbClr val="262626"/>
                          </a:solidFill>
                          <a:effectLst/>
                          <a:latin typeface="Garamond"/>
                        </a:rPr>
                        <a:t>FY 14 Actual</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Actual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Goal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new collaborative initiatives developed</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Garamond" panose="02020404030301010803" pitchFamily="18" charset="0"/>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a:solidFill>
                            <a:srgbClr val="000000"/>
                          </a:solidFill>
                          <a:effectLst/>
                          <a:latin typeface="Garamond" panose="02020404030301010803" pitchFamily="18" charset="0"/>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14" name="Text Box 11"/>
          <p:cNvSpPr txBox="1">
            <a:spLocks noChangeArrowheads="1"/>
          </p:cNvSpPr>
          <p:nvPr/>
        </p:nvSpPr>
        <p:spPr bwMode="auto">
          <a:xfrm>
            <a:off x="7847328" y="3879089"/>
            <a:ext cx="259307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eaLnBrk="1" hangingPunct="1">
              <a:lnSpc>
                <a:spcPct val="75000"/>
              </a:lnSpc>
            </a:pPr>
            <a:r>
              <a:rPr lang="en-US" altLang="en-US" sz="1400" b="1" dirty="0">
                <a:latin typeface="Garamond" panose="02020404030301010803" pitchFamily="18" charset="0"/>
              </a:rPr>
              <a:t>Develop Collaborative Solutions</a:t>
            </a:r>
          </a:p>
          <a:p>
            <a:pPr algn="ctr" eaLnBrk="1" hangingPunct="1">
              <a:lnSpc>
                <a:spcPct val="75000"/>
              </a:lnSpc>
            </a:pPr>
            <a:r>
              <a:rPr lang="en-US" altLang="en-US" sz="1400" b="1" dirty="0" smtClean="0">
                <a:latin typeface="Garamond" panose="02020404030301010803" pitchFamily="18" charset="0"/>
              </a:rPr>
              <a:t>Composite Score</a:t>
            </a:r>
            <a:r>
              <a:rPr lang="en-US" altLang="en-US" sz="1400" b="1" dirty="0">
                <a:latin typeface="Garamond" panose="02020404030301010803" pitchFamily="18" charset="0"/>
              </a:rPr>
              <a:t>:  10</a:t>
            </a:r>
          </a:p>
        </p:txBody>
      </p:sp>
      <p:graphicFrame>
        <p:nvGraphicFramePr>
          <p:cNvPr id="15" name="Table 14"/>
          <p:cNvGraphicFramePr>
            <a:graphicFrameLocks noGrp="1"/>
          </p:cNvGraphicFramePr>
          <p:nvPr>
            <p:extLst>
              <p:ext uri="{D42A27DB-BD31-4B8C-83A1-F6EECF244321}">
                <p14:modId xmlns:p14="http://schemas.microsoft.com/office/powerpoint/2010/main" val="1076096447"/>
              </p:ext>
            </p:extLst>
          </p:nvPr>
        </p:nvGraphicFramePr>
        <p:xfrm>
          <a:off x="621420" y="4040671"/>
          <a:ext cx="6346653" cy="1209675"/>
        </p:xfrm>
        <a:graphic>
          <a:graphicData uri="http://schemas.openxmlformats.org/drawingml/2006/table">
            <a:tbl>
              <a:tblPr/>
              <a:tblGrid>
                <a:gridCol w="4206240"/>
                <a:gridCol w="713471"/>
                <a:gridCol w="713471"/>
                <a:gridCol w="713471"/>
              </a:tblGrid>
              <a:tr h="384048">
                <a:tc>
                  <a:txBody>
                    <a:bodyPr/>
                    <a:lstStyle/>
                    <a:p>
                      <a:pPr algn="ctr" fontAlgn="b"/>
                      <a:r>
                        <a:rPr lang="en-US" sz="1400" b="1" i="0" u="none" strike="noStrike" dirty="0" smtClean="0">
                          <a:solidFill>
                            <a:srgbClr val="262626"/>
                          </a:solidFill>
                          <a:effectLst/>
                          <a:latin typeface="Garamond"/>
                        </a:rPr>
                        <a:t>Meet Legal &amp; Regulatory </a:t>
                      </a:r>
                    </a:p>
                    <a:p>
                      <a:pPr algn="ctr" fontAlgn="b"/>
                      <a:r>
                        <a:rPr lang="en-US" sz="1400" b="1" i="0" u="none" strike="noStrike" dirty="0" smtClean="0">
                          <a:solidFill>
                            <a:srgbClr val="262626"/>
                          </a:solidFill>
                          <a:effectLst/>
                          <a:latin typeface="Garamond" panose="02020404030301010803" pitchFamily="18" charset="0"/>
                        </a:rPr>
                        <a:t>Key Performance Indicators</a:t>
                      </a:r>
                      <a:r>
                        <a:rPr lang="en-US" sz="1400" b="1" i="0" u="none" strike="noStrike" baseline="0" dirty="0" smtClean="0">
                          <a:solidFill>
                            <a:srgbClr val="262626"/>
                          </a:solidFill>
                          <a:effectLst/>
                          <a:latin typeface="Garamond" panose="02020404030301010803" pitchFamily="18" charset="0"/>
                        </a:rPr>
                        <a:t> (KPIs) </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solidFill>
                            <a:srgbClr val="262626"/>
                          </a:solidFill>
                          <a:effectLst/>
                          <a:latin typeface="Garamond"/>
                        </a:rPr>
                        <a:t>FY 14 Actual</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Actual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Goal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compliance with the NC Local Government Budget and Fiscal Control Act</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a:solidFill>
                            <a:srgbClr val="000000"/>
                          </a:solidFill>
                          <a:effectLst/>
                          <a:latin typeface="Garamond" panose="02020404030301010803"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CJIS compliance issues addressed</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 </a:t>
                      </a:r>
                      <a:r>
                        <a:rPr lang="en-US" sz="1400" b="1" i="0" u="none" strike="noStrike" dirty="0" smtClean="0">
                          <a:solidFill>
                            <a:srgbClr val="000000"/>
                          </a:solidFill>
                          <a:effectLst/>
                          <a:latin typeface="Garamond" panose="02020404030301010803" pitchFamily="18" charset="0"/>
                        </a:rPr>
                        <a:t>n/a</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Garamond" panose="02020404030301010803" pitchFamily="18" charset="0"/>
                        </a:rPr>
                        <a:t>35.71%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dirty="0">
                          <a:solidFill>
                            <a:srgbClr val="000000"/>
                          </a:solidFill>
                          <a:effectLst/>
                          <a:latin typeface="Garamond" panose="02020404030301010803"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18" name="Text Box 9"/>
          <p:cNvSpPr txBox="1">
            <a:spLocks noChangeArrowheads="1"/>
          </p:cNvSpPr>
          <p:nvPr/>
        </p:nvSpPr>
        <p:spPr bwMode="auto">
          <a:xfrm>
            <a:off x="7499713" y="5379033"/>
            <a:ext cx="310917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eaLnBrk="1" hangingPunct="1">
              <a:lnSpc>
                <a:spcPct val="75000"/>
              </a:lnSpc>
            </a:pPr>
            <a:r>
              <a:rPr lang="en-US" altLang="en-US" sz="1400" b="1" dirty="0">
                <a:latin typeface="Garamond" panose="02020404030301010803" pitchFamily="18" charset="0"/>
              </a:rPr>
              <a:t>Meet Legal &amp; Regulatory Requirements</a:t>
            </a:r>
          </a:p>
          <a:p>
            <a:pPr algn="ctr" eaLnBrk="1" hangingPunct="1">
              <a:lnSpc>
                <a:spcPct val="75000"/>
              </a:lnSpc>
            </a:pPr>
            <a:r>
              <a:rPr lang="en-US" altLang="en-US" sz="1400" b="1" dirty="0" smtClean="0">
                <a:latin typeface="Garamond" panose="02020404030301010803" pitchFamily="18" charset="0"/>
              </a:rPr>
              <a:t>Composite Score</a:t>
            </a:r>
            <a:r>
              <a:rPr lang="en-US" altLang="en-US" sz="1400" b="1" dirty="0">
                <a:latin typeface="Garamond" panose="02020404030301010803" pitchFamily="18" charset="0"/>
              </a:rPr>
              <a:t>:  5</a:t>
            </a:r>
          </a:p>
        </p:txBody>
      </p:sp>
      <p:pic>
        <p:nvPicPr>
          <p:cNvPr id="5" name="Picture 4"/>
          <p:cNvPicPr>
            <a:picLocks noChangeAspect="1"/>
          </p:cNvPicPr>
          <p:nvPr/>
        </p:nvPicPr>
        <p:blipFill>
          <a:blip r:embed="rId3"/>
          <a:stretch>
            <a:fillRect/>
          </a:stretch>
        </p:blipFill>
        <p:spPr>
          <a:xfrm>
            <a:off x="8292232" y="1511703"/>
            <a:ext cx="1524132" cy="938865"/>
          </a:xfrm>
          <a:prstGeom prst="rect">
            <a:avLst/>
          </a:prstGeom>
        </p:spPr>
      </p:pic>
      <p:pic>
        <p:nvPicPr>
          <p:cNvPr id="19" name="Picture 18"/>
          <p:cNvPicPr>
            <a:picLocks noChangeAspect="1"/>
          </p:cNvPicPr>
          <p:nvPr/>
        </p:nvPicPr>
        <p:blipFill>
          <a:blip r:embed="rId4"/>
          <a:stretch>
            <a:fillRect/>
          </a:stretch>
        </p:blipFill>
        <p:spPr>
          <a:xfrm>
            <a:off x="8381799" y="4440168"/>
            <a:ext cx="1524132" cy="938865"/>
          </a:xfrm>
          <a:prstGeom prst="rect">
            <a:avLst/>
          </a:prstGeom>
        </p:spPr>
      </p:pic>
      <p:pic>
        <p:nvPicPr>
          <p:cNvPr id="8" name="Picture 7"/>
          <p:cNvPicPr>
            <a:picLocks noChangeAspect="1"/>
          </p:cNvPicPr>
          <p:nvPr/>
        </p:nvPicPr>
        <p:blipFill>
          <a:blip r:embed="rId5"/>
          <a:stretch>
            <a:fillRect/>
          </a:stretch>
        </p:blipFill>
        <p:spPr>
          <a:xfrm>
            <a:off x="8381799" y="2896535"/>
            <a:ext cx="1524132" cy="938865"/>
          </a:xfrm>
          <a:prstGeom prst="rect">
            <a:avLst/>
          </a:prstGeom>
        </p:spPr>
      </p:pic>
      <p:sp>
        <p:nvSpPr>
          <p:cNvPr id="13" name="TextBox 12"/>
          <p:cNvSpPr txBox="1"/>
          <p:nvPr/>
        </p:nvSpPr>
        <p:spPr>
          <a:xfrm>
            <a:off x="621420" y="5395148"/>
            <a:ext cx="6325480" cy="1169551"/>
          </a:xfrm>
          <a:prstGeom prst="rect">
            <a:avLst/>
          </a:prstGeom>
          <a:noFill/>
        </p:spPr>
        <p:txBody>
          <a:bodyPr wrap="square" rtlCol="0">
            <a:spAutoFit/>
          </a:bodyPr>
          <a:lstStyle/>
          <a:p>
            <a:r>
              <a:rPr lang="en-US" sz="1400" dirty="0" smtClean="0">
                <a:latin typeface="Garamond" panose="02020404030301010803" pitchFamily="18" charset="0"/>
              </a:rPr>
              <a:t>This year, the IT department worked diligently to address the Criminal Justice Information Services(CJIS) compliance areas that the Village is required to address.  Due to staff turnover, additional changes to the federal mandates, and a better understanding of the complexity and extent of the requirements, only 5 of the 14 issues were addressed prior to year end.</a:t>
            </a:r>
            <a:endParaRPr lang="en-US" sz="1400" b="1" i="1" dirty="0">
              <a:latin typeface="Garamond" panose="02020404030301010803" pitchFamily="18" charset="0"/>
            </a:endParaRPr>
          </a:p>
        </p:txBody>
      </p:sp>
    </p:spTree>
    <p:extLst>
      <p:ext uri="{BB962C8B-B14F-4D97-AF65-F5344CB8AC3E}">
        <p14:creationId xmlns:p14="http://schemas.microsoft.com/office/powerpoint/2010/main" val="2482340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9724" y="1633565"/>
            <a:ext cx="11111578" cy="2745989"/>
          </a:xfrm>
        </p:spPr>
        <p:txBody>
          <a:bodyPr>
            <a:normAutofit/>
          </a:bodyPr>
          <a:lstStyle/>
          <a:p>
            <a:pPr marL="0" indent="0">
              <a:buNone/>
            </a:pPr>
            <a:endParaRPr lang="en-US" sz="600" b="1" i="1" dirty="0">
              <a:solidFill>
                <a:schemeClr val="accent3"/>
              </a:solidFill>
            </a:endParaRPr>
          </a:p>
          <a:p>
            <a:pPr marL="0" indent="0">
              <a:buNone/>
              <a:tabLst>
                <a:tab pos="10972800" algn="r"/>
              </a:tabLst>
            </a:pPr>
            <a:endParaRPr lang="en-US" sz="600" b="1" i="1" dirty="0">
              <a:solidFill>
                <a:schemeClr val="accent3"/>
              </a:solidFill>
            </a:endParaRPr>
          </a:p>
          <a:p>
            <a:pPr marL="0" indent="0">
              <a:buNone/>
            </a:pPr>
            <a:endParaRPr lang="en-US" sz="2400" dirty="0">
              <a:solidFill>
                <a:schemeClr val="accent3"/>
              </a:solidFill>
            </a:endParaRPr>
          </a:p>
          <a:p>
            <a:pPr marL="0" indent="0">
              <a:buNone/>
            </a:pPr>
            <a:endParaRPr lang="en-US" sz="500" b="1" i="1" dirty="0" smtClean="0">
              <a:solidFill>
                <a:schemeClr val="accent3"/>
              </a:solidFill>
            </a:endParaRPr>
          </a:p>
        </p:txBody>
      </p:sp>
      <p:sp>
        <p:nvSpPr>
          <p:cNvPr id="6" name="TextBox 5"/>
          <p:cNvSpPr txBox="1"/>
          <p:nvPr/>
        </p:nvSpPr>
        <p:spPr>
          <a:xfrm>
            <a:off x="477078" y="225287"/>
            <a:ext cx="8799444" cy="461665"/>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p:txBody>
      </p:sp>
      <p:sp>
        <p:nvSpPr>
          <p:cNvPr id="4" name="TextBox 3"/>
          <p:cNvSpPr txBox="1"/>
          <p:nvPr/>
        </p:nvSpPr>
        <p:spPr>
          <a:xfrm>
            <a:off x="619724" y="1756934"/>
            <a:ext cx="6386383" cy="2308324"/>
          </a:xfrm>
          <a:prstGeom prst="rect">
            <a:avLst/>
          </a:prstGeom>
          <a:noFill/>
        </p:spPr>
        <p:txBody>
          <a:bodyPr wrap="square" rtlCol="0">
            <a:spAutoFit/>
          </a:bodyPr>
          <a:lstStyle/>
          <a:p>
            <a:pPr algn="ctr"/>
            <a:r>
              <a:rPr lang="en-US" sz="7200" dirty="0" smtClean="0">
                <a:solidFill>
                  <a:schemeClr val="accent3"/>
                </a:solidFill>
                <a:latin typeface="Lucida Bright" panose="02040602050505020304" pitchFamily="18" charset="0"/>
              </a:rPr>
              <a:t>Workforce</a:t>
            </a:r>
          </a:p>
          <a:p>
            <a:pPr algn="ctr"/>
            <a:r>
              <a:rPr lang="en-US" sz="7200" dirty="0" smtClean="0">
                <a:solidFill>
                  <a:schemeClr val="accent3"/>
                </a:solidFill>
                <a:latin typeface="Lucida Bright" panose="02040602050505020304" pitchFamily="18" charset="0"/>
              </a:rPr>
              <a:t>Perspective</a:t>
            </a:r>
            <a:endParaRPr lang="en-US" sz="7200" dirty="0">
              <a:solidFill>
                <a:schemeClr val="accent3"/>
              </a:solidFill>
              <a:latin typeface="Lucida Bright" panose="02040602050505020304" pitchFamily="18" charset="0"/>
            </a:endParaRPr>
          </a:p>
        </p:txBody>
      </p:sp>
      <p:grpSp>
        <p:nvGrpSpPr>
          <p:cNvPr id="5" name="Group 4"/>
          <p:cNvGrpSpPr/>
          <p:nvPr/>
        </p:nvGrpSpPr>
        <p:grpSpPr>
          <a:xfrm>
            <a:off x="8261853" y="1729638"/>
            <a:ext cx="2975018" cy="1956366"/>
            <a:chOff x="-242802" y="2462515"/>
            <a:chExt cx="2975018" cy="1956366"/>
          </a:xfrm>
        </p:grpSpPr>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04" y="2462515"/>
              <a:ext cx="2224216"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8" name="Text Box 9"/>
            <p:cNvSpPr txBox="1">
              <a:spLocks noChangeArrowheads="1"/>
            </p:cNvSpPr>
            <p:nvPr/>
          </p:nvSpPr>
          <p:spPr bwMode="auto">
            <a:xfrm>
              <a:off x="-242802" y="3847763"/>
              <a:ext cx="2975018" cy="57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eaLnBrk="1" hangingPunct="1">
                <a:lnSpc>
                  <a:spcPct val="75000"/>
                </a:lnSpc>
              </a:pPr>
              <a:r>
                <a:rPr lang="en-US" altLang="en-US" sz="2400" b="1" dirty="0" smtClean="0">
                  <a:solidFill>
                    <a:schemeClr val="accent3"/>
                  </a:solidFill>
                  <a:latin typeface="Garamond" panose="02020404030301010803" pitchFamily="18" charset="0"/>
                </a:rPr>
                <a:t>Workforce Perspective</a:t>
              </a:r>
              <a:endParaRPr lang="en-US" altLang="en-US" sz="2400" b="1" dirty="0">
                <a:solidFill>
                  <a:schemeClr val="accent3"/>
                </a:solidFill>
                <a:latin typeface="Garamond" panose="02020404030301010803" pitchFamily="18" charset="0"/>
              </a:endParaRPr>
            </a:p>
            <a:p>
              <a:pPr algn="ctr" eaLnBrk="1" hangingPunct="1">
                <a:lnSpc>
                  <a:spcPct val="75000"/>
                </a:lnSpc>
              </a:pPr>
              <a:r>
                <a:rPr lang="en-US" altLang="en-US" sz="2400" b="1" dirty="0" smtClean="0">
                  <a:solidFill>
                    <a:schemeClr val="accent3"/>
                  </a:solidFill>
                  <a:latin typeface="Garamond" panose="02020404030301010803" pitchFamily="18" charset="0"/>
                </a:rPr>
                <a:t>Composite Score: 4.31</a:t>
              </a:r>
              <a:endParaRPr lang="en-US" altLang="en-US" sz="2400" b="1" dirty="0">
                <a:solidFill>
                  <a:schemeClr val="accent3"/>
                </a:solidFill>
                <a:latin typeface="Garamond" panose="02020404030301010803" pitchFamily="18" charset="0"/>
              </a:endParaRPr>
            </a:p>
          </p:txBody>
        </p:sp>
      </p:grpSp>
      <p:sp>
        <p:nvSpPr>
          <p:cNvPr id="9" name="TextBox 8"/>
          <p:cNvSpPr txBox="1"/>
          <p:nvPr/>
        </p:nvSpPr>
        <p:spPr>
          <a:xfrm>
            <a:off x="1173100" y="4722087"/>
            <a:ext cx="9753600" cy="646331"/>
          </a:xfrm>
          <a:prstGeom prst="rect">
            <a:avLst/>
          </a:prstGeom>
          <a:noFill/>
        </p:spPr>
        <p:txBody>
          <a:bodyPr wrap="square" rtlCol="0">
            <a:spAutoFit/>
          </a:bodyPr>
          <a:lstStyle/>
          <a:p>
            <a:pPr algn="ctr"/>
            <a:r>
              <a:rPr lang="en-US" dirty="0" smtClean="0">
                <a:solidFill>
                  <a:schemeClr val="accent3"/>
                </a:solidFill>
                <a:latin typeface="Lucida Bright" panose="02040602050505020304" pitchFamily="18" charset="0"/>
              </a:rPr>
              <a:t>The FY 2015 composite score for the Workforce Perspective includes all performance measures for the two Council Goals in this BSC perspective.</a:t>
            </a:r>
            <a:endParaRPr lang="en-US" dirty="0">
              <a:solidFill>
                <a:schemeClr val="accent3"/>
              </a:solidFill>
              <a:latin typeface="Lucida Bright" panose="02040602050505020304" pitchFamily="18" charset="0"/>
            </a:endParaRPr>
          </a:p>
        </p:txBody>
      </p:sp>
    </p:spTree>
    <p:extLst>
      <p:ext uri="{BB962C8B-B14F-4D97-AF65-F5344CB8AC3E}">
        <p14:creationId xmlns:p14="http://schemas.microsoft.com/office/powerpoint/2010/main" val="1098217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8501" y="1524000"/>
            <a:ext cx="11111578" cy="4625009"/>
          </a:xfrm>
        </p:spPr>
        <p:txBody>
          <a:bodyPr>
            <a:normAutofit/>
          </a:bodyPr>
          <a:lstStyle/>
          <a:p>
            <a:pPr marL="0" indent="0">
              <a:buNone/>
            </a:pPr>
            <a:endParaRPr lang="en-US" sz="600" b="1" i="1" dirty="0" smtClean="0">
              <a:solidFill>
                <a:schemeClr val="accent3"/>
              </a:solidFill>
            </a:endParaRPr>
          </a:p>
          <a:p>
            <a:pPr marL="0" indent="0">
              <a:buNone/>
            </a:pPr>
            <a:endParaRPr lang="en-US" sz="600" b="1" i="1" dirty="0">
              <a:solidFill>
                <a:schemeClr val="accent3"/>
              </a:solidFill>
            </a:endParaRPr>
          </a:p>
          <a:p>
            <a:pPr marL="0" indent="0">
              <a:buNone/>
            </a:pPr>
            <a:endParaRPr lang="en-US" sz="3200" b="1" i="1" dirty="0" smtClean="0">
              <a:solidFill>
                <a:schemeClr val="accent3"/>
              </a:solidFill>
            </a:endParaRPr>
          </a:p>
          <a:p>
            <a:pPr marL="0" indent="0">
              <a:buNone/>
            </a:pPr>
            <a:endParaRPr lang="en-US" sz="3200" b="1" i="1" dirty="0">
              <a:solidFill>
                <a:schemeClr val="accent3"/>
              </a:solidFill>
            </a:endParaRPr>
          </a:p>
          <a:p>
            <a:pPr marL="0" indent="0">
              <a:buNone/>
              <a:tabLst>
                <a:tab pos="10972800" algn="r"/>
              </a:tabLst>
            </a:pPr>
            <a:endParaRPr lang="en-US" sz="3200" b="1" i="1" dirty="0">
              <a:solidFill>
                <a:schemeClr val="accent3"/>
              </a:solidFill>
            </a:endParaRPr>
          </a:p>
          <a:p>
            <a:pPr marL="0" indent="0">
              <a:buNone/>
            </a:pPr>
            <a:endParaRPr lang="en-US" sz="11500" dirty="0">
              <a:solidFill>
                <a:schemeClr val="accent3"/>
              </a:solidFill>
            </a:endParaRPr>
          </a:p>
          <a:p>
            <a:pPr marL="0" indent="0">
              <a:buNone/>
            </a:pPr>
            <a:endParaRPr lang="en-US" b="1" i="1" dirty="0" smtClean="0">
              <a:solidFill>
                <a:schemeClr val="accent3"/>
              </a:solidFill>
            </a:endParaRPr>
          </a:p>
        </p:txBody>
      </p:sp>
      <p:sp>
        <p:nvSpPr>
          <p:cNvPr id="6" name="TextBox 5"/>
          <p:cNvSpPr txBox="1"/>
          <p:nvPr/>
        </p:nvSpPr>
        <p:spPr>
          <a:xfrm>
            <a:off x="477078" y="225287"/>
            <a:ext cx="112378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Increase Volunteer Engagement</a:t>
            </a:r>
            <a:endParaRPr lang="en-US" sz="2400" i="1" dirty="0">
              <a:solidFill>
                <a:schemeClr val="accent6"/>
              </a:solidFill>
              <a:latin typeface="Lucida Bright" panose="020406020505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29057722"/>
              </p:ext>
            </p:extLst>
          </p:nvPr>
        </p:nvGraphicFramePr>
        <p:xfrm>
          <a:off x="588845" y="1628269"/>
          <a:ext cx="7518400" cy="1950720"/>
        </p:xfrm>
        <a:graphic>
          <a:graphicData uri="http://schemas.openxmlformats.org/drawingml/2006/table">
            <a:tbl>
              <a:tblPr/>
              <a:tblGrid>
                <a:gridCol w="5377987"/>
                <a:gridCol w="713471"/>
                <a:gridCol w="713471"/>
                <a:gridCol w="713471"/>
              </a:tblGrid>
              <a:tr h="384048">
                <a:tc>
                  <a:txBody>
                    <a:bodyPr/>
                    <a:lstStyle/>
                    <a:p>
                      <a:pPr algn="ctr" fontAlgn="b"/>
                      <a:r>
                        <a:rPr lang="en-US" sz="1400" b="1" i="0" u="none" strike="noStrike" baseline="0" dirty="0" smtClean="0">
                          <a:solidFill>
                            <a:srgbClr val="262626"/>
                          </a:solidFill>
                          <a:effectLst/>
                          <a:latin typeface="Garamond"/>
                        </a:rPr>
                        <a:t>Optimize Volunteer Engagement </a:t>
                      </a:r>
                    </a:p>
                    <a:p>
                      <a:pPr algn="ctr" fontAlgn="b"/>
                      <a:r>
                        <a:rPr lang="en-US" sz="1400" b="1" i="0" u="none" strike="noStrike" dirty="0" smtClean="0">
                          <a:solidFill>
                            <a:srgbClr val="262626"/>
                          </a:solidFill>
                          <a:effectLst/>
                          <a:latin typeface="Garamond" panose="02020404030301010803" pitchFamily="18" charset="0"/>
                        </a:rPr>
                        <a:t>Key Performance Indicators</a:t>
                      </a:r>
                      <a:r>
                        <a:rPr lang="en-US" sz="1400" b="1" i="0" u="none" strike="noStrike" baseline="0" dirty="0" smtClean="0">
                          <a:solidFill>
                            <a:srgbClr val="262626"/>
                          </a:solidFill>
                          <a:effectLst/>
                          <a:latin typeface="Garamond" panose="02020404030301010803" pitchFamily="18" charset="0"/>
                        </a:rPr>
                        <a:t> (KPIs) </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solidFill>
                            <a:srgbClr val="262626"/>
                          </a:solidFill>
                          <a:effectLst/>
                          <a:latin typeface="Garamond"/>
                        </a:rPr>
                        <a:t>FY 14 Actual</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Actual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Goal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55270">
                <a:tc>
                  <a:txBody>
                    <a:bodyPr/>
                    <a:lstStyle/>
                    <a:p>
                      <a:pPr algn="l" fontAlgn="t"/>
                      <a:r>
                        <a:rPr lang="en-US" sz="1400" b="1" i="0" u="none" strike="noStrike" dirty="0" smtClean="0">
                          <a:effectLst/>
                          <a:latin typeface="Garamond"/>
                        </a:rPr>
                        <a:t>% </a:t>
                      </a:r>
                      <a:r>
                        <a:rPr lang="en-US" sz="1400" b="1" i="0" u="none" strike="noStrike" dirty="0">
                          <a:effectLst/>
                          <a:latin typeface="Garamond"/>
                        </a:rPr>
                        <a:t>of volunteers satisfied with the volunteer experience</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Garamond" panose="02020404030301010803" pitchFamily="18" charset="0"/>
                        </a:rPr>
                        <a:t>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a:rPr>
                        <a:t># </a:t>
                      </a:r>
                      <a:r>
                        <a:rPr lang="en-US" sz="1400" b="1" i="0" u="none" strike="noStrike" dirty="0">
                          <a:effectLst/>
                          <a:latin typeface="Garamond"/>
                        </a:rPr>
                        <a:t>of volunteer applications received</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dirty="0">
                          <a:solidFill>
                            <a:srgbClr val="000000"/>
                          </a:solidFill>
                          <a:effectLst/>
                          <a:latin typeface="Garamond" panose="02020404030301010803" pitchFamily="18" charset="0"/>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1000">
                <a:tc>
                  <a:txBody>
                    <a:bodyPr/>
                    <a:lstStyle/>
                    <a:p>
                      <a:pPr algn="l" fontAlgn="b"/>
                      <a:r>
                        <a:rPr lang="en-US" sz="1400" b="1" i="0" u="none" strike="noStrike" dirty="0" smtClean="0">
                          <a:effectLst/>
                          <a:latin typeface="Garamond"/>
                        </a:rPr>
                        <a:t>% </a:t>
                      </a:r>
                      <a:r>
                        <a:rPr lang="en-US" sz="1400" b="1" i="0" u="none" strike="noStrike" dirty="0">
                          <a:effectLst/>
                          <a:latin typeface="Garamond"/>
                        </a:rPr>
                        <a:t>of volunteers who agree they are offered training and development to enhance their skills</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dirty="0">
                          <a:solidFill>
                            <a:srgbClr val="000000"/>
                          </a:solidFill>
                          <a:effectLst/>
                          <a:latin typeface="Garamond" panose="02020404030301010803" pitchFamily="18" charset="0"/>
                        </a:rPr>
                        <a:t>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b"/>
                      <a:r>
                        <a:rPr lang="en-US" sz="1400" b="1" i="0" u="none" strike="noStrike" dirty="0" smtClean="0">
                          <a:effectLst/>
                          <a:latin typeface="Garamond"/>
                        </a:rPr>
                        <a:t># </a:t>
                      </a:r>
                      <a:r>
                        <a:rPr lang="en-US" sz="1400" b="1" i="0" u="none" strike="noStrike" dirty="0">
                          <a:effectLst/>
                          <a:latin typeface="Garamond"/>
                        </a:rPr>
                        <a:t>of Citizen on Patrol </a:t>
                      </a:r>
                      <a:r>
                        <a:rPr lang="en-US" sz="1400" b="1" i="0" u="none" strike="noStrike" dirty="0" smtClean="0">
                          <a:effectLst/>
                          <a:latin typeface="Garamond"/>
                        </a:rPr>
                        <a:t>(COP) volunteer </a:t>
                      </a:r>
                      <a:r>
                        <a:rPr lang="en-US" sz="1400" b="1" i="0" u="none" strike="noStrike" dirty="0">
                          <a:effectLst/>
                          <a:latin typeface="Garamond"/>
                        </a:rPr>
                        <a:t>hours</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3,722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2,319</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dirty="0">
                          <a:solidFill>
                            <a:srgbClr val="000000"/>
                          </a:solidFill>
                          <a:effectLst/>
                          <a:latin typeface="Garamond" panose="02020404030301010803" pitchFamily="18" charset="0"/>
                        </a:rPr>
                        <a:t>2,700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14" name="Text Box 5"/>
          <p:cNvSpPr txBox="1">
            <a:spLocks noChangeArrowheads="1"/>
          </p:cNvSpPr>
          <p:nvPr/>
        </p:nvSpPr>
        <p:spPr bwMode="auto">
          <a:xfrm>
            <a:off x="9041298" y="2603629"/>
            <a:ext cx="2375801"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eaLnBrk="1" hangingPunct="1">
              <a:lnSpc>
                <a:spcPct val="75000"/>
              </a:lnSpc>
            </a:pPr>
            <a:r>
              <a:rPr lang="en-US" altLang="en-US" sz="1400" b="1" dirty="0" smtClean="0">
                <a:latin typeface="Garamond" panose="02020404030301010803" pitchFamily="18" charset="0"/>
              </a:rPr>
              <a:t>Optimize </a:t>
            </a:r>
            <a:r>
              <a:rPr lang="en-US" altLang="en-US" sz="1400" b="1" dirty="0">
                <a:latin typeface="Garamond" panose="02020404030301010803" pitchFamily="18" charset="0"/>
              </a:rPr>
              <a:t>Volunteer Engagement</a:t>
            </a:r>
          </a:p>
          <a:p>
            <a:pPr algn="ctr" eaLnBrk="1" hangingPunct="1">
              <a:lnSpc>
                <a:spcPct val="75000"/>
              </a:lnSpc>
            </a:pPr>
            <a:r>
              <a:rPr lang="en-US" altLang="en-US" sz="1400" b="1" dirty="0" smtClean="0">
                <a:latin typeface="Garamond" panose="02020404030301010803" pitchFamily="18" charset="0"/>
              </a:rPr>
              <a:t>Composite Score</a:t>
            </a:r>
            <a:r>
              <a:rPr lang="en-US" altLang="en-US" sz="1400" b="1" dirty="0">
                <a:latin typeface="Garamond" panose="02020404030301010803" pitchFamily="18" charset="0"/>
              </a:rPr>
              <a:t>:  </a:t>
            </a:r>
            <a:r>
              <a:rPr lang="en-US" altLang="en-US" sz="1400" b="1" dirty="0" smtClean="0">
                <a:latin typeface="Garamond" panose="02020404030301010803" pitchFamily="18" charset="0"/>
              </a:rPr>
              <a:t>3.58</a:t>
            </a:r>
            <a:endParaRPr lang="en-US" altLang="en-US" sz="1400" b="1" dirty="0">
              <a:latin typeface="Garamond" panose="02020404030301010803" pitchFamily="18" charset="0"/>
            </a:endParaRPr>
          </a:p>
        </p:txBody>
      </p:sp>
      <p:sp>
        <p:nvSpPr>
          <p:cNvPr id="11" name="TextBox 10"/>
          <p:cNvSpPr txBox="1"/>
          <p:nvPr/>
        </p:nvSpPr>
        <p:spPr>
          <a:xfrm>
            <a:off x="8625587" y="3157967"/>
            <a:ext cx="3207224" cy="3108543"/>
          </a:xfrm>
          <a:prstGeom prst="rect">
            <a:avLst/>
          </a:prstGeom>
          <a:noFill/>
        </p:spPr>
        <p:txBody>
          <a:bodyPr wrap="square" rtlCol="0">
            <a:spAutoFit/>
          </a:bodyPr>
          <a:lstStyle/>
          <a:p>
            <a:r>
              <a:rPr lang="en-US" sz="1400" dirty="0" smtClean="0">
                <a:latin typeface="Garamond" panose="02020404030301010803" pitchFamily="18" charset="0"/>
              </a:rPr>
              <a:t>In 2015, the % of volunteers satisfied with the volunteer experience increased considerably and exceeded the goal.  However, the Village did not receive as many volunteer applications as expected.  The large # of applications received in FY 2014 is due to the recruitment of new volunteers for the Welcome Center when it relocated to the Theatre Building.  In addition, the COP volunteers didn’t work as many hours as projected.  The COP volunteer time is the equivalent of a full time position and equates to nearly $42,000.</a:t>
            </a:r>
            <a:endParaRPr lang="en-US" sz="1400" b="1" i="1" dirty="0">
              <a:latin typeface="Garamond" panose="020204040303010108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3184" y="3836504"/>
            <a:ext cx="2706087" cy="1712236"/>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196457" y="5681734"/>
            <a:ext cx="3899543" cy="307777"/>
          </a:xfrm>
          <a:prstGeom prst="rect">
            <a:avLst/>
          </a:prstGeom>
          <a:noFill/>
        </p:spPr>
        <p:txBody>
          <a:bodyPr wrap="square" rtlCol="0">
            <a:spAutoFit/>
          </a:bodyPr>
          <a:lstStyle/>
          <a:p>
            <a:pPr algn="ctr"/>
            <a:r>
              <a:rPr lang="en-US" sz="1400" b="1" dirty="0" smtClean="0">
                <a:latin typeface="Garamond" panose="02020404030301010803" pitchFamily="18" charset="0"/>
              </a:rPr>
              <a:t>Volunteers at the Volunteer Luncheon</a:t>
            </a:r>
            <a:endParaRPr lang="en-US" sz="1400" b="1" dirty="0">
              <a:latin typeface="Garamond" panose="02020404030301010803" pitchFamily="18" charset="0"/>
            </a:endParaRPr>
          </a:p>
        </p:txBody>
      </p:sp>
      <p:pic>
        <p:nvPicPr>
          <p:cNvPr id="5" name="Picture 4"/>
          <p:cNvPicPr>
            <a:picLocks noChangeAspect="1"/>
          </p:cNvPicPr>
          <p:nvPr/>
        </p:nvPicPr>
        <p:blipFill>
          <a:blip r:embed="rId3"/>
          <a:stretch>
            <a:fillRect/>
          </a:stretch>
        </p:blipFill>
        <p:spPr>
          <a:xfrm>
            <a:off x="9467133" y="1519557"/>
            <a:ext cx="1524132" cy="938865"/>
          </a:xfrm>
          <a:prstGeom prst="rect">
            <a:avLst/>
          </a:prstGeom>
        </p:spPr>
      </p:pic>
    </p:spTree>
    <p:extLst>
      <p:ext uri="{BB962C8B-B14F-4D97-AF65-F5344CB8AC3E}">
        <p14:creationId xmlns:p14="http://schemas.microsoft.com/office/powerpoint/2010/main" val="1108132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8501" y="1524000"/>
            <a:ext cx="11111578" cy="4625009"/>
          </a:xfrm>
        </p:spPr>
        <p:txBody>
          <a:bodyPr>
            <a:normAutofit/>
          </a:bodyPr>
          <a:lstStyle/>
          <a:p>
            <a:pPr marL="0" indent="0">
              <a:buNone/>
            </a:pPr>
            <a:endParaRPr lang="en-US" sz="600" b="1" i="1" dirty="0" smtClean="0">
              <a:solidFill>
                <a:schemeClr val="accent3"/>
              </a:solidFill>
            </a:endParaRPr>
          </a:p>
          <a:p>
            <a:pPr marL="0" indent="0">
              <a:buNone/>
            </a:pPr>
            <a:endParaRPr lang="en-US" sz="600" b="1" i="1" dirty="0">
              <a:solidFill>
                <a:schemeClr val="accent3"/>
              </a:solidFill>
            </a:endParaRPr>
          </a:p>
          <a:p>
            <a:pPr marL="0" indent="0">
              <a:buNone/>
            </a:pPr>
            <a:endParaRPr lang="en-US" sz="3200" b="1" i="1" dirty="0" smtClean="0">
              <a:solidFill>
                <a:schemeClr val="accent3"/>
              </a:solidFill>
            </a:endParaRPr>
          </a:p>
          <a:p>
            <a:pPr marL="0" indent="0">
              <a:buNone/>
            </a:pPr>
            <a:endParaRPr lang="en-US" sz="3200" b="1" i="1" dirty="0">
              <a:solidFill>
                <a:schemeClr val="accent3"/>
              </a:solidFill>
            </a:endParaRPr>
          </a:p>
          <a:p>
            <a:pPr marL="0" indent="0">
              <a:buNone/>
              <a:tabLst>
                <a:tab pos="10972800" algn="r"/>
              </a:tabLst>
            </a:pPr>
            <a:endParaRPr lang="en-US" sz="3200" b="1" i="1" dirty="0">
              <a:solidFill>
                <a:schemeClr val="accent3"/>
              </a:solidFill>
            </a:endParaRPr>
          </a:p>
          <a:p>
            <a:pPr marL="0" indent="0">
              <a:buNone/>
            </a:pPr>
            <a:endParaRPr lang="en-US" sz="11500" dirty="0">
              <a:solidFill>
                <a:schemeClr val="accent3"/>
              </a:solidFill>
            </a:endParaRPr>
          </a:p>
          <a:p>
            <a:pPr marL="0" indent="0">
              <a:buNone/>
            </a:pPr>
            <a:endParaRPr lang="en-US" b="1" i="1" dirty="0" smtClean="0">
              <a:solidFill>
                <a:schemeClr val="accent3"/>
              </a:solidFill>
            </a:endParaRPr>
          </a:p>
        </p:txBody>
      </p:sp>
      <p:sp>
        <p:nvSpPr>
          <p:cNvPr id="6" name="TextBox 5"/>
          <p:cNvSpPr txBox="1"/>
          <p:nvPr/>
        </p:nvSpPr>
        <p:spPr>
          <a:xfrm>
            <a:off x="477078" y="225287"/>
            <a:ext cx="112378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Recruit &amp; Retain a Skilled &amp; Diverse Workforce</a:t>
            </a:r>
            <a:endParaRPr lang="en-US" sz="2400" i="1" dirty="0">
              <a:solidFill>
                <a:schemeClr val="accent6"/>
              </a:solidFill>
              <a:latin typeface="Lucida Bright" panose="02040602050505020304" pitchFamily="18" charset="0"/>
            </a:endParaRPr>
          </a:p>
        </p:txBody>
      </p:sp>
      <p:sp>
        <p:nvSpPr>
          <p:cNvPr id="7" name="Text Box 9"/>
          <p:cNvSpPr txBox="1">
            <a:spLocks noChangeArrowheads="1"/>
          </p:cNvSpPr>
          <p:nvPr/>
        </p:nvSpPr>
        <p:spPr bwMode="auto">
          <a:xfrm>
            <a:off x="9018920" y="2537368"/>
            <a:ext cx="242056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eaLnBrk="1" hangingPunct="1">
              <a:lnSpc>
                <a:spcPct val="75000"/>
              </a:lnSpc>
            </a:pPr>
            <a:r>
              <a:rPr lang="en-US" altLang="en-US" sz="1400" b="1" dirty="0">
                <a:latin typeface="Garamond" panose="02020404030301010803" pitchFamily="18" charset="0"/>
              </a:rPr>
              <a:t>Recruit &amp; Retain a Skilled &amp; Diverse Workforce</a:t>
            </a:r>
          </a:p>
          <a:p>
            <a:pPr algn="ctr" eaLnBrk="1" hangingPunct="1">
              <a:lnSpc>
                <a:spcPct val="75000"/>
              </a:lnSpc>
            </a:pPr>
            <a:r>
              <a:rPr lang="en-US" altLang="en-US" sz="1400" b="1" dirty="0" smtClean="0">
                <a:latin typeface="Garamond" panose="02020404030301010803" pitchFamily="18" charset="0"/>
              </a:rPr>
              <a:t>Composite Score</a:t>
            </a:r>
            <a:r>
              <a:rPr lang="en-US" altLang="en-US" sz="1400" b="1" dirty="0">
                <a:latin typeface="Garamond" panose="02020404030301010803" pitchFamily="18" charset="0"/>
              </a:rPr>
              <a:t>:  </a:t>
            </a:r>
            <a:r>
              <a:rPr lang="en-US" altLang="en-US" sz="1400" b="1" dirty="0" smtClean="0">
                <a:latin typeface="Garamond" panose="02020404030301010803" pitchFamily="18" charset="0"/>
              </a:rPr>
              <a:t>5.04</a:t>
            </a:r>
            <a:endParaRPr lang="en-US" altLang="en-US" sz="1400" b="1" dirty="0">
              <a:latin typeface="Garamond" panose="02020404030301010803"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63709306"/>
              </p:ext>
            </p:extLst>
          </p:nvPr>
        </p:nvGraphicFramePr>
        <p:xfrm>
          <a:off x="664353" y="1870285"/>
          <a:ext cx="7518400" cy="3358515"/>
        </p:xfrm>
        <a:graphic>
          <a:graphicData uri="http://schemas.openxmlformats.org/drawingml/2006/table">
            <a:tbl>
              <a:tblPr/>
              <a:tblGrid>
                <a:gridCol w="5377987"/>
                <a:gridCol w="713471"/>
                <a:gridCol w="713471"/>
                <a:gridCol w="713471"/>
              </a:tblGrid>
              <a:tr h="384048">
                <a:tc>
                  <a:txBody>
                    <a:bodyPr/>
                    <a:lstStyle/>
                    <a:p>
                      <a:pPr algn="ctr" fontAlgn="b"/>
                      <a:r>
                        <a:rPr lang="en-US" sz="1400" b="1" i="0" u="none" strike="noStrike" dirty="0" smtClean="0">
                          <a:solidFill>
                            <a:srgbClr val="262626"/>
                          </a:solidFill>
                          <a:effectLst/>
                          <a:latin typeface="Garamond"/>
                        </a:rPr>
                        <a:t>Recruit &amp; Retain</a:t>
                      </a:r>
                      <a:r>
                        <a:rPr lang="en-US" sz="1400" b="1" i="0" u="none" strike="noStrike" baseline="0" dirty="0" smtClean="0">
                          <a:solidFill>
                            <a:srgbClr val="262626"/>
                          </a:solidFill>
                          <a:effectLst/>
                          <a:latin typeface="Garamond"/>
                        </a:rPr>
                        <a:t> a Skilled and Diverse Workforce</a:t>
                      </a:r>
                    </a:p>
                    <a:p>
                      <a:pPr algn="ctr" fontAlgn="b"/>
                      <a:r>
                        <a:rPr lang="en-US" sz="1400" b="1" i="0" u="none" strike="noStrike" dirty="0" smtClean="0">
                          <a:solidFill>
                            <a:srgbClr val="262626"/>
                          </a:solidFill>
                          <a:effectLst/>
                          <a:latin typeface="Garamond" panose="02020404030301010803" pitchFamily="18" charset="0"/>
                        </a:rPr>
                        <a:t>Key Performance Indicators</a:t>
                      </a:r>
                      <a:r>
                        <a:rPr lang="en-US" sz="1400" b="1" i="0" u="none" strike="noStrike" baseline="0" dirty="0" smtClean="0">
                          <a:solidFill>
                            <a:srgbClr val="262626"/>
                          </a:solidFill>
                          <a:effectLst/>
                          <a:latin typeface="Garamond" panose="02020404030301010803" pitchFamily="18" charset="0"/>
                        </a:rPr>
                        <a:t> (KPIs) </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solidFill>
                            <a:srgbClr val="262626"/>
                          </a:solidFill>
                          <a:effectLst/>
                          <a:latin typeface="Garamond"/>
                        </a:rPr>
                        <a:t>FY 14 Actual</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Actual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Goal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EEs who are satisfied with their job</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Garamond" panose="02020404030301010803" pitchFamily="18" charset="0"/>
                        </a:rPr>
                        <a:t>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a:solidFill>
                            <a:srgbClr val="000000"/>
                          </a:solidFill>
                          <a:effectLst/>
                          <a:latin typeface="Garamond" panose="02020404030301010803" pitchFamily="18" charset="0"/>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Employee </a:t>
                      </a:r>
                      <a:r>
                        <a:rPr lang="en-US" sz="1400" b="1" i="0" u="none" strike="noStrike" dirty="0">
                          <a:effectLst/>
                          <a:latin typeface="Garamond" panose="02020404030301010803" pitchFamily="18" charset="0"/>
                        </a:rPr>
                        <a:t>turnover rate</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8%</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14%</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a:solidFill>
                            <a:srgbClr val="000000"/>
                          </a:solidFill>
                          <a:effectLst/>
                          <a:latin typeface="Garamond" panose="02020404030301010803" pitchFamily="18"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employees who agree they are recognized for contributing to the VOP Mission</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a:solidFill>
                            <a:srgbClr val="000000"/>
                          </a:solidFill>
                          <a:effectLst/>
                          <a:latin typeface="Garamond" panose="02020404030301010803" pitchFamily="18" charset="0"/>
                        </a:rPr>
                        <a:t>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lost time workers’ compensation claims</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dirty="0">
                          <a:solidFill>
                            <a:srgbClr val="000000"/>
                          </a:solidFill>
                          <a:effectLst/>
                          <a:latin typeface="Garamond" panose="02020404030301010803"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employees who agree they are paid fairly</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a:solidFill>
                            <a:srgbClr val="000000"/>
                          </a:solidFill>
                          <a:effectLst/>
                          <a:latin typeface="Garamond" panose="02020404030301010803" pitchFamily="18" charset="0"/>
                        </a:rPr>
                        <a:t>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Average </a:t>
                      </a:r>
                      <a:r>
                        <a:rPr lang="en-US" sz="1400" b="1" i="0" u="none" strike="noStrike" dirty="0">
                          <a:effectLst/>
                          <a:latin typeface="Garamond" panose="02020404030301010803" pitchFamily="18" charset="0"/>
                        </a:rPr>
                        <a:t># of days to recruit from requisition to start date</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70</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75</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a:solidFill>
                            <a:srgbClr val="000000"/>
                          </a:solidFill>
                          <a:effectLst/>
                          <a:latin typeface="Garamond" panose="02020404030301010803" pitchFamily="18" charset="0"/>
                        </a:rPr>
                        <a:t>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positions reviewed for salary range competiveness</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86%</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36%</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a:solidFill>
                            <a:srgbClr val="000000"/>
                          </a:solidFill>
                          <a:effectLst/>
                          <a:latin typeface="Garamond" panose="02020404030301010803" pitchFamily="18" charset="0"/>
                        </a:rPr>
                        <a:t>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EEs who agree they are offered training and development to enhance their skills</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Garamond" panose="02020404030301010803" pitchFamily="18" charset="0"/>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Fire Department employees who complete advanced training programs of 30 or more hours per year</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30%</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8" name="TextBox 7"/>
          <p:cNvSpPr txBox="1"/>
          <p:nvPr/>
        </p:nvSpPr>
        <p:spPr>
          <a:xfrm>
            <a:off x="8625588" y="3046181"/>
            <a:ext cx="3207224" cy="3108543"/>
          </a:xfrm>
          <a:prstGeom prst="rect">
            <a:avLst/>
          </a:prstGeom>
          <a:noFill/>
        </p:spPr>
        <p:txBody>
          <a:bodyPr wrap="square" rtlCol="0">
            <a:spAutoFit/>
          </a:bodyPr>
          <a:lstStyle/>
          <a:p>
            <a:r>
              <a:rPr lang="en-US" sz="1400" dirty="0" smtClean="0">
                <a:latin typeface="Garamond" panose="02020404030301010803" pitchFamily="18" charset="0"/>
              </a:rPr>
              <a:t>Employee job satisfaction improved in FY 2015 and exceeded the Village’s goal.  However other employee agreement ratings fell below target levels.  The turnover rate also increased considerably in FY 2015, due to planned retirements (which the Village expects to see continue in FY 2016).  Excluding these, the turnover rate would have been 8%.  The average # of days to recruit exceeded last year and the target due to a few positions taking longer to fill that included the Planning Director, a solid waste equipment operator, and a few police positions.</a:t>
            </a:r>
            <a:endParaRPr lang="en-US" sz="1400" dirty="0">
              <a:latin typeface="Garamond" panose="02020404030301010803" pitchFamily="18" charset="0"/>
            </a:endParaRPr>
          </a:p>
        </p:txBody>
      </p:sp>
      <p:pic>
        <p:nvPicPr>
          <p:cNvPr id="9" name="Picture 8"/>
          <p:cNvPicPr>
            <a:picLocks noChangeAspect="1"/>
          </p:cNvPicPr>
          <p:nvPr/>
        </p:nvPicPr>
        <p:blipFill>
          <a:blip r:embed="rId2"/>
          <a:stretch>
            <a:fillRect/>
          </a:stretch>
        </p:blipFill>
        <p:spPr>
          <a:xfrm>
            <a:off x="9467134" y="1524000"/>
            <a:ext cx="1524132" cy="938865"/>
          </a:xfrm>
          <a:prstGeom prst="rect">
            <a:avLst/>
          </a:prstGeom>
        </p:spPr>
      </p:pic>
    </p:spTree>
    <p:extLst>
      <p:ext uri="{BB962C8B-B14F-4D97-AF65-F5344CB8AC3E}">
        <p14:creationId xmlns:p14="http://schemas.microsoft.com/office/powerpoint/2010/main" val="3878011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9724" y="1633565"/>
            <a:ext cx="11111578" cy="2745989"/>
          </a:xfrm>
        </p:spPr>
        <p:txBody>
          <a:bodyPr>
            <a:normAutofit/>
          </a:bodyPr>
          <a:lstStyle/>
          <a:p>
            <a:pPr marL="0" indent="0">
              <a:buNone/>
            </a:pPr>
            <a:endParaRPr lang="en-US" sz="600" b="1" i="1" dirty="0">
              <a:solidFill>
                <a:schemeClr val="accent3"/>
              </a:solidFill>
            </a:endParaRPr>
          </a:p>
          <a:p>
            <a:pPr marL="0" indent="0">
              <a:buNone/>
              <a:tabLst>
                <a:tab pos="10972800" algn="r"/>
              </a:tabLst>
            </a:pPr>
            <a:endParaRPr lang="en-US" sz="600" b="1" i="1" dirty="0">
              <a:solidFill>
                <a:schemeClr val="accent3"/>
              </a:solidFill>
            </a:endParaRPr>
          </a:p>
          <a:p>
            <a:pPr marL="0" indent="0">
              <a:buNone/>
            </a:pPr>
            <a:endParaRPr lang="en-US" sz="2400" dirty="0">
              <a:solidFill>
                <a:schemeClr val="accent3"/>
              </a:solidFill>
            </a:endParaRPr>
          </a:p>
          <a:p>
            <a:pPr marL="0" indent="0">
              <a:buNone/>
            </a:pPr>
            <a:endParaRPr lang="en-US" sz="500" b="1" i="1" dirty="0" smtClean="0">
              <a:solidFill>
                <a:schemeClr val="accent3"/>
              </a:solidFill>
            </a:endParaRPr>
          </a:p>
        </p:txBody>
      </p:sp>
      <p:sp>
        <p:nvSpPr>
          <p:cNvPr id="6" name="TextBox 5"/>
          <p:cNvSpPr txBox="1"/>
          <p:nvPr/>
        </p:nvSpPr>
        <p:spPr>
          <a:xfrm>
            <a:off x="477078" y="225287"/>
            <a:ext cx="8799444" cy="461665"/>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Performance </a:t>
            </a:r>
            <a:r>
              <a:rPr lang="en-US" sz="2400" i="1" dirty="0">
                <a:solidFill>
                  <a:schemeClr val="accent6"/>
                </a:solidFill>
                <a:latin typeface="Lucida Bright" panose="02040602050505020304" pitchFamily="18" charset="0"/>
              </a:rPr>
              <a:t>Report</a:t>
            </a:r>
            <a:endParaRPr lang="en-US" sz="2400" i="1" dirty="0" smtClean="0">
              <a:solidFill>
                <a:schemeClr val="accent6"/>
              </a:solidFill>
              <a:latin typeface="Lucida Bright" panose="02040602050505020304" pitchFamily="18" charset="0"/>
            </a:endParaRPr>
          </a:p>
        </p:txBody>
      </p:sp>
      <p:sp>
        <p:nvSpPr>
          <p:cNvPr id="4" name="TextBox 3"/>
          <p:cNvSpPr txBox="1"/>
          <p:nvPr/>
        </p:nvSpPr>
        <p:spPr>
          <a:xfrm>
            <a:off x="619724" y="1821329"/>
            <a:ext cx="5858349" cy="2308324"/>
          </a:xfrm>
          <a:prstGeom prst="rect">
            <a:avLst/>
          </a:prstGeom>
          <a:noFill/>
        </p:spPr>
        <p:txBody>
          <a:bodyPr wrap="square" rtlCol="0">
            <a:spAutoFit/>
          </a:bodyPr>
          <a:lstStyle/>
          <a:p>
            <a:pPr algn="ctr"/>
            <a:r>
              <a:rPr lang="en-US" sz="7200" dirty="0" smtClean="0">
                <a:solidFill>
                  <a:schemeClr val="accent3"/>
                </a:solidFill>
                <a:latin typeface="Lucida Bright" panose="02040602050505020304" pitchFamily="18" charset="0"/>
              </a:rPr>
              <a:t>Financial </a:t>
            </a:r>
          </a:p>
          <a:p>
            <a:pPr algn="ctr"/>
            <a:r>
              <a:rPr lang="en-US" sz="7200" dirty="0" smtClean="0">
                <a:solidFill>
                  <a:schemeClr val="accent3"/>
                </a:solidFill>
                <a:latin typeface="Lucida Bright" panose="02040602050505020304" pitchFamily="18" charset="0"/>
              </a:rPr>
              <a:t>Perspective</a:t>
            </a:r>
            <a:endParaRPr lang="en-US" sz="7200" dirty="0">
              <a:solidFill>
                <a:schemeClr val="accent3"/>
              </a:solidFill>
              <a:latin typeface="Lucida Bright" panose="02040602050505020304" pitchFamily="18" charset="0"/>
            </a:endParaRPr>
          </a:p>
        </p:txBody>
      </p:sp>
      <p:sp>
        <p:nvSpPr>
          <p:cNvPr id="9" name="TextBox 8"/>
          <p:cNvSpPr txBox="1"/>
          <p:nvPr/>
        </p:nvSpPr>
        <p:spPr>
          <a:xfrm>
            <a:off x="1173100" y="4722087"/>
            <a:ext cx="9753600" cy="646331"/>
          </a:xfrm>
          <a:prstGeom prst="rect">
            <a:avLst/>
          </a:prstGeom>
          <a:noFill/>
        </p:spPr>
        <p:txBody>
          <a:bodyPr wrap="square" rtlCol="0">
            <a:spAutoFit/>
          </a:bodyPr>
          <a:lstStyle/>
          <a:p>
            <a:pPr algn="ctr"/>
            <a:r>
              <a:rPr lang="en-US" dirty="0" smtClean="0">
                <a:solidFill>
                  <a:schemeClr val="accent3"/>
                </a:solidFill>
                <a:latin typeface="Lucida Bright" panose="02040602050505020304" pitchFamily="18" charset="0"/>
              </a:rPr>
              <a:t>The FY 2015 composite score for the Financial Perspective includes all performance measures for the three Council Goals in this BSC perspective.</a:t>
            </a:r>
            <a:endParaRPr lang="en-US" dirty="0">
              <a:solidFill>
                <a:schemeClr val="accent3"/>
              </a:solidFill>
              <a:latin typeface="Lucida Bright" panose="02040602050505020304" pitchFamily="18" charset="0"/>
            </a:endParaRPr>
          </a:p>
        </p:txBody>
      </p:sp>
      <p:sp>
        <p:nvSpPr>
          <p:cNvPr id="15" name="Text Box 11"/>
          <p:cNvSpPr txBox="1">
            <a:spLocks noChangeArrowheads="1"/>
          </p:cNvSpPr>
          <p:nvPr/>
        </p:nvSpPr>
        <p:spPr bwMode="auto">
          <a:xfrm>
            <a:off x="8161020" y="3322855"/>
            <a:ext cx="317754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a:lnSpc>
                <a:spcPct val="75000"/>
              </a:lnSpc>
            </a:pPr>
            <a:r>
              <a:rPr lang="en-US" altLang="en-US" sz="2400" b="1" dirty="0" smtClean="0">
                <a:solidFill>
                  <a:schemeClr val="accent3"/>
                </a:solidFill>
                <a:latin typeface="Garamond" panose="02020404030301010803" pitchFamily="18" charset="0"/>
              </a:rPr>
              <a:t>Financial Perspective</a:t>
            </a:r>
            <a:endParaRPr lang="en-US" altLang="en-US" sz="2400" b="1" dirty="0">
              <a:solidFill>
                <a:schemeClr val="accent3"/>
              </a:solidFill>
              <a:latin typeface="Garamond" panose="02020404030301010803" pitchFamily="18" charset="0"/>
            </a:endParaRPr>
          </a:p>
          <a:p>
            <a:pPr algn="ctr">
              <a:lnSpc>
                <a:spcPct val="75000"/>
              </a:lnSpc>
            </a:pPr>
            <a:r>
              <a:rPr lang="en-US" altLang="en-US" sz="2400" b="1" dirty="0" smtClean="0">
                <a:solidFill>
                  <a:schemeClr val="accent3"/>
                </a:solidFill>
                <a:latin typeface="Garamond" panose="02020404030301010803" pitchFamily="18" charset="0"/>
              </a:rPr>
              <a:t>Composite Score</a:t>
            </a:r>
            <a:r>
              <a:rPr lang="en-US" altLang="en-US" sz="2400" b="1" dirty="0">
                <a:solidFill>
                  <a:schemeClr val="accent3"/>
                </a:solidFill>
                <a:latin typeface="Garamond" panose="02020404030301010803" pitchFamily="18" charset="0"/>
              </a:rPr>
              <a:t>:  </a:t>
            </a:r>
            <a:r>
              <a:rPr lang="en-US" altLang="en-US" sz="2400" b="1" dirty="0" smtClean="0">
                <a:solidFill>
                  <a:schemeClr val="accent3"/>
                </a:solidFill>
                <a:latin typeface="Garamond" panose="02020404030301010803" pitchFamily="18" charset="0"/>
              </a:rPr>
              <a:t>6.25</a:t>
            </a:r>
            <a:endParaRPr lang="en-US" altLang="en-US" sz="2400" b="1" dirty="0">
              <a:solidFill>
                <a:schemeClr val="accent3"/>
              </a:solidFill>
              <a:latin typeface="Garamond" panose="02020404030301010803" pitchFamily="18" charset="0"/>
            </a:endParaRPr>
          </a:p>
        </p:txBody>
      </p:sp>
      <p:pic>
        <p:nvPicPr>
          <p:cNvPr id="5" name="Picture 4"/>
          <p:cNvPicPr>
            <a:picLocks noChangeAspect="1"/>
          </p:cNvPicPr>
          <p:nvPr/>
        </p:nvPicPr>
        <p:blipFill>
          <a:blip r:embed="rId2"/>
          <a:stretch>
            <a:fillRect/>
          </a:stretch>
        </p:blipFill>
        <p:spPr>
          <a:xfrm>
            <a:off x="8638794" y="1954108"/>
            <a:ext cx="2221992" cy="1368747"/>
          </a:xfrm>
          <a:prstGeom prst="rect">
            <a:avLst/>
          </a:prstGeom>
        </p:spPr>
      </p:pic>
    </p:spTree>
    <p:extLst>
      <p:ext uri="{BB962C8B-B14F-4D97-AF65-F5344CB8AC3E}">
        <p14:creationId xmlns:p14="http://schemas.microsoft.com/office/powerpoint/2010/main" val="116022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8" y="225287"/>
            <a:ext cx="112378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Provide Value for Tax Dollars</a:t>
            </a:r>
            <a:endParaRPr lang="en-US" sz="2400" i="1" dirty="0">
              <a:solidFill>
                <a:schemeClr val="accent6"/>
              </a:solidFill>
              <a:latin typeface="Lucida Bright" panose="02040602050505020304" pitchFamily="18" charset="0"/>
            </a:endParaRPr>
          </a:p>
        </p:txBody>
      </p:sp>
      <p:sp>
        <p:nvSpPr>
          <p:cNvPr id="7" name="Text Box 9"/>
          <p:cNvSpPr txBox="1">
            <a:spLocks noChangeArrowheads="1"/>
          </p:cNvSpPr>
          <p:nvPr/>
        </p:nvSpPr>
        <p:spPr bwMode="auto">
          <a:xfrm>
            <a:off x="9045376" y="2680960"/>
            <a:ext cx="236764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eaLnBrk="1" hangingPunct="1">
              <a:lnSpc>
                <a:spcPct val="75000"/>
              </a:lnSpc>
            </a:pPr>
            <a:r>
              <a:rPr lang="en-US" altLang="en-US" sz="1400" b="1" dirty="0">
                <a:latin typeface="Garamond" panose="02020404030301010803" pitchFamily="18" charset="0"/>
              </a:rPr>
              <a:t>Provide Value for Tax Dollars</a:t>
            </a:r>
          </a:p>
          <a:p>
            <a:pPr algn="ctr" eaLnBrk="1" hangingPunct="1">
              <a:lnSpc>
                <a:spcPct val="75000"/>
              </a:lnSpc>
            </a:pPr>
            <a:r>
              <a:rPr lang="en-US" altLang="en-US" sz="1400" b="1" dirty="0" smtClean="0">
                <a:latin typeface="Garamond" panose="02020404030301010803" pitchFamily="18" charset="0"/>
              </a:rPr>
              <a:t>Composite Score</a:t>
            </a:r>
            <a:r>
              <a:rPr lang="en-US" altLang="en-US" sz="1400" b="1" dirty="0">
                <a:latin typeface="Garamond" panose="02020404030301010803" pitchFamily="18" charset="0"/>
              </a:rPr>
              <a:t>:  </a:t>
            </a:r>
            <a:r>
              <a:rPr lang="en-US" altLang="en-US" sz="1400" b="1" dirty="0" smtClean="0">
                <a:latin typeface="Garamond" panose="02020404030301010803" pitchFamily="18" charset="0"/>
              </a:rPr>
              <a:t>6.6</a:t>
            </a:r>
            <a:endParaRPr lang="en-US" altLang="en-US" sz="1400" b="1" dirty="0">
              <a:latin typeface="Garamond" panose="02020404030301010803"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97727309"/>
              </p:ext>
            </p:extLst>
          </p:nvPr>
        </p:nvGraphicFramePr>
        <p:xfrm>
          <a:off x="477078" y="1775117"/>
          <a:ext cx="7518400" cy="3943350"/>
        </p:xfrm>
        <a:graphic>
          <a:graphicData uri="http://schemas.openxmlformats.org/drawingml/2006/table">
            <a:tbl>
              <a:tblPr/>
              <a:tblGrid>
                <a:gridCol w="5377987"/>
                <a:gridCol w="713471"/>
                <a:gridCol w="713471"/>
                <a:gridCol w="713471"/>
              </a:tblGrid>
              <a:tr h="384048">
                <a:tc>
                  <a:txBody>
                    <a:bodyPr/>
                    <a:lstStyle/>
                    <a:p>
                      <a:pPr algn="ctr" fontAlgn="b"/>
                      <a:r>
                        <a:rPr lang="en-US" sz="1400" b="1" i="0" u="none" strike="noStrike" dirty="0" smtClean="0">
                          <a:solidFill>
                            <a:srgbClr val="262626"/>
                          </a:solidFill>
                          <a:effectLst/>
                          <a:latin typeface="Garamond"/>
                        </a:rPr>
                        <a:t>Provide Value for Tax Dollars </a:t>
                      </a:r>
                    </a:p>
                    <a:p>
                      <a:pPr algn="ctr" fontAlgn="b"/>
                      <a:r>
                        <a:rPr lang="en-US" sz="1400" b="1" i="0" u="none" strike="noStrike" dirty="0" smtClean="0">
                          <a:solidFill>
                            <a:srgbClr val="262626"/>
                          </a:solidFill>
                          <a:effectLst/>
                          <a:latin typeface="Garamond" panose="02020404030301010803" pitchFamily="18" charset="0"/>
                        </a:rPr>
                        <a:t>Key Performance Indicators</a:t>
                      </a:r>
                      <a:r>
                        <a:rPr lang="en-US" sz="1400" b="1" i="0" u="none" strike="noStrike" baseline="0" dirty="0" smtClean="0">
                          <a:solidFill>
                            <a:srgbClr val="262626"/>
                          </a:solidFill>
                          <a:effectLst/>
                          <a:latin typeface="Garamond" panose="02020404030301010803" pitchFamily="18" charset="0"/>
                        </a:rPr>
                        <a:t> (KPIs) </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solidFill>
                            <a:srgbClr val="262626"/>
                          </a:solidFill>
                          <a:effectLst/>
                          <a:latin typeface="Garamond"/>
                        </a:rPr>
                        <a:t>FY 14 Actual</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Actual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Goal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residents satisfied with the value received for taxes paid</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a:solidFill>
                            <a:srgbClr val="000000"/>
                          </a:solidFill>
                          <a:effectLst/>
                          <a:latin typeface="Garamond" panose="02020404030301010803" pitchFamily="18" charset="0"/>
                        </a:rPr>
                        <a:t>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General </a:t>
                      </a:r>
                      <a:r>
                        <a:rPr lang="en-US" sz="1400" b="1" i="0" u="none" strike="noStrike" dirty="0">
                          <a:effectLst/>
                          <a:latin typeface="Garamond" panose="02020404030301010803" pitchFamily="18" charset="0"/>
                        </a:rPr>
                        <a:t>Fund operating expenditures as a % of operating revenues</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87%</a:t>
                      </a:r>
                      <a:r>
                        <a:rPr lang="en-US" sz="1400" b="1" i="0" u="none" strike="noStrike" dirty="0">
                          <a:solidFill>
                            <a:srgbClr val="000000"/>
                          </a:solidFill>
                          <a:effectLst/>
                          <a:latin typeface="Garamond" panose="02020404030301010803"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88%</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a:solidFill>
                            <a:srgbClr val="000000"/>
                          </a:solidFill>
                          <a:effectLst/>
                          <a:latin typeface="Garamond" panose="02020404030301010803" pitchFamily="18" charset="0"/>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financial transactions processed per Finance Technician FTE per month</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942</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1,322</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a:solidFill>
                            <a:srgbClr val="000000"/>
                          </a:solidFill>
                          <a:effectLst/>
                          <a:latin typeface="Garamond" panose="02020404030301010803" pitchFamily="18" charset="0"/>
                        </a:rPr>
                        <a:t>950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Ratio </a:t>
                      </a:r>
                      <a:r>
                        <a:rPr lang="en-US" sz="1400" b="1" i="0" u="none" strike="noStrike" dirty="0">
                          <a:effectLst/>
                          <a:latin typeface="Garamond" panose="02020404030301010803" pitchFamily="18" charset="0"/>
                        </a:rPr>
                        <a:t>of HR staff per 100 employees</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1.90</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1.90</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a:solidFill>
                            <a:srgbClr val="000000"/>
                          </a:solidFill>
                          <a:effectLst/>
                          <a:latin typeface="Garamond" panose="02020404030301010803" pitchFamily="18" charset="0"/>
                        </a:rPr>
                        <a:t>1.89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calls dispatched per sworn police officer</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552</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532</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initial fire inspections completed per inspector per month</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12</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19</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a:solidFill>
                            <a:srgbClr val="000000"/>
                          </a:solidFill>
                          <a:effectLst/>
                          <a:latin typeface="Garamond" panose="02020404030301010803" pitchFamily="18"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Building </a:t>
                      </a:r>
                      <a:r>
                        <a:rPr lang="en-US" sz="1400" b="1" i="0" u="none" strike="noStrike" dirty="0">
                          <a:effectLst/>
                          <a:latin typeface="Garamond" panose="02020404030301010803" pitchFamily="18" charset="0"/>
                        </a:rPr>
                        <a:t>inspections completed per inspector FTE per day</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11</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12</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a:solidFill>
                            <a:srgbClr val="000000"/>
                          </a:solidFill>
                          <a:effectLst/>
                          <a:latin typeface="Garamond" panose="02020404030301010803" pitchFamily="18" charset="0"/>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roadways rated 85 or better</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Garamond" panose="02020404030301010803" pitchFamily="18"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a:solidFill>
                            <a:srgbClr val="000000"/>
                          </a:solidFill>
                          <a:effectLst/>
                          <a:latin typeface="Garamond" panose="02020404030301010803" pitchFamily="18"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solidFill>
                            <a:schemeClr val="tx1"/>
                          </a:solidFill>
                          <a:effectLst/>
                          <a:latin typeface="Garamond" panose="02020404030301010803" pitchFamily="18" charset="0"/>
                        </a:rPr>
                        <a:t>Yard </a:t>
                      </a:r>
                      <a:r>
                        <a:rPr lang="en-US" sz="1400" b="1" i="0" u="none" strike="noStrike" dirty="0">
                          <a:solidFill>
                            <a:schemeClr val="tx1"/>
                          </a:solidFill>
                          <a:effectLst/>
                          <a:latin typeface="Garamond" panose="02020404030301010803" pitchFamily="18" charset="0"/>
                        </a:rPr>
                        <a:t>waste tons collected per FTE</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Garamond" panose="02020404030301010803" pitchFamily="18" charset="0"/>
                        </a:rPr>
                        <a:t>416</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488</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633</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program and athletics participants per Recreation Coordinator FTE</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1,615</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Garamond" panose="02020404030301010803" pitchFamily="18" charset="0"/>
                        </a:rPr>
                        <a:t>1,861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Garamond" panose="02020404030301010803" pitchFamily="18" charset="0"/>
                        </a:rPr>
                        <a:t>2,100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PMs completed per fleet FTE per month</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5.29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Garamond" panose="02020404030301010803" pitchFamily="18" charset="0"/>
                        </a:rPr>
                        <a:t>3.78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Garamond" panose="02020404030301010803"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IT work orders completed per FTE per month</a:t>
                      </a:r>
                    </a:p>
                  </a:txBody>
                  <a:tcPr marL="114300"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31</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23</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dirty="0">
                          <a:solidFill>
                            <a:srgbClr val="000000"/>
                          </a:solidFill>
                          <a:effectLst/>
                          <a:latin typeface="Garamond" panose="02020404030301010803" pitchFamily="18" charset="0"/>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8" name="TextBox 7"/>
          <p:cNvSpPr txBox="1"/>
          <p:nvPr/>
        </p:nvSpPr>
        <p:spPr>
          <a:xfrm>
            <a:off x="8625588" y="3136493"/>
            <a:ext cx="3207224" cy="2462213"/>
          </a:xfrm>
          <a:prstGeom prst="rect">
            <a:avLst/>
          </a:prstGeom>
          <a:noFill/>
        </p:spPr>
        <p:txBody>
          <a:bodyPr wrap="square" rtlCol="0">
            <a:spAutoFit/>
          </a:bodyPr>
          <a:lstStyle/>
          <a:p>
            <a:r>
              <a:rPr lang="en-US" sz="1400" dirty="0" smtClean="0">
                <a:latin typeface="Garamond" panose="02020404030301010803" pitchFamily="18" charset="0"/>
              </a:rPr>
              <a:t>The 2015 Community Survey indicated declining satisfaction with the value of tax dollars, however only 7% were dissatisfied with the remaining either neutral or expressed no opinion.  While the yard waste tons collected per FTE were higher in FY 2015 due to “One and Done,” it did not reach the levels anticipated.  The IT work orders completed per FTE per month were below anticipated levels due to fewer work orders being completed.</a:t>
            </a:r>
            <a:endParaRPr lang="en-US" sz="1400" b="1" i="1" dirty="0">
              <a:latin typeface="Garamond" panose="02020404030301010803" pitchFamily="18" charset="0"/>
            </a:endParaRPr>
          </a:p>
        </p:txBody>
      </p:sp>
      <p:pic>
        <p:nvPicPr>
          <p:cNvPr id="4" name="Picture 3"/>
          <p:cNvPicPr>
            <a:picLocks noChangeAspect="1"/>
          </p:cNvPicPr>
          <p:nvPr/>
        </p:nvPicPr>
        <p:blipFill>
          <a:blip r:embed="rId3"/>
          <a:stretch>
            <a:fillRect/>
          </a:stretch>
        </p:blipFill>
        <p:spPr>
          <a:xfrm>
            <a:off x="9460610" y="1626956"/>
            <a:ext cx="1524132" cy="938865"/>
          </a:xfrm>
          <a:prstGeom prst="rect">
            <a:avLst/>
          </a:prstGeom>
        </p:spPr>
      </p:pic>
    </p:spTree>
    <p:extLst>
      <p:ext uri="{BB962C8B-B14F-4D97-AF65-F5344CB8AC3E}">
        <p14:creationId xmlns:p14="http://schemas.microsoft.com/office/powerpoint/2010/main" val="4243540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8" y="225287"/>
            <a:ext cx="112378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Maintain a Strong Financial Condition</a:t>
            </a:r>
            <a:endParaRPr lang="en-US" sz="2400" i="1" dirty="0">
              <a:solidFill>
                <a:schemeClr val="accent6"/>
              </a:solidFill>
              <a:latin typeface="Lucida Bright" panose="020406020505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46752766"/>
              </p:ext>
            </p:extLst>
          </p:nvPr>
        </p:nvGraphicFramePr>
        <p:xfrm>
          <a:off x="733833" y="1556400"/>
          <a:ext cx="7518400" cy="4686300"/>
        </p:xfrm>
        <a:graphic>
          <a:graphicData uri="http://schemas.openxmlformats.org/drawingml/2006/table">
            <a:tbl>
              <a:tblPr/>
              <a:tblGrid>
                <a:gridCol w="5377987"/>
                <a:gridCol w="713471"/>
                <a:gridCol w="713471"/>
                <a:gridCol w="713471"/>
              </a:tblGrid>
              <a:tr h="384048">
                <a:tc>
                  <a:txBody>
                    <a:bodyPr/>
                    <a:lstStyle/>
                    <a:p>
                      <a:pPr algn="ctr" fontAlgn="b"/>
                      <a:r>
                        <a:rPr lang="en-US" sz="1400" b="1" i="0" u="none" strike="noStrike" dirty="0" smtClean="0">
                          <a:solidFill>
                            <a:srgbClr val="262626"/>
                          </a:solidFill>
                          <a:effectLst/>
                          <a:latin typeface="Garamond"/>
                        </a:rPr>
                        <a:t>Maintain</a:t>
                      </a:r>
                      <a:r>
                        <a:rPr lang="en-US" sz="1400" b="1" i="0" u="none" strike="noStrike" baseline="0" dirty="0" smtClean="0">
                          <a:solidFill>
                            <a:srgbClr val="262626"/>
                          </a:solidFill>
                          <a:effectLst/>
                          <a:latin typeface="Garamond"/>
                        </a:rPr>
                        <a:t> a Strong Financial Condition </a:t>
                      </a:r>
                    </a:p>
                    <a:p>
                      <a:pPr algn="ctr" fontAlgn="b"/>
                      <a:r>
                        <a:rPr lang="en-US" sz="1400" b="1" i="0" u="none" strike="noStrike" dirty="0" smtClean="0">
                          <a:solidFill>
                            <a:srgbClr val="262626"/>
                          </a:solidFill>
                          <a:effectLst/>
                          <a:latin typeface="Garamond" panose="02020404030301010803" pitchFamily="18" charset="0"/>
                        </a:rPr>
                        <a:t>Key Performance Indicators</a:t>
                      </a:r>
                      <a:r>
                        <a:rPr lang="en-US" sz="1400" b="1" i="0" u="none" strike="noStrike" baseline="0" dirty="0" smtClean="0">
                          <a:solidFill>
                            <a:srgbClr val="262626"/>
                          </a:solidFill>
                          <a:effectLst/>
                          <a:latin typeface="Garamond" panose="02020404030301010803" pitchFamily="18" charset="0"/>
                        </a:rPr>
                        <a:t> (KPIs) </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solidFill>
                            <a:srgbClr val="262626"/>
                          </a:solidFill>
                          <a:effectLst/>
                          <a:latin typeface="Garamond"/>
                        </a:rPr>
                        <a:t>FY 14 Actual</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Actual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Goal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55270">
                <a:tc>
                  <a:txBody>
                    <a:bodyPr/>
                    <a:lstStyle/>
                    <a:p>
                      <a:pPr algn="l" fontAlgn="t"/>
                      <a:r>
                        <a:rPr lang="en-US" sz="1400" b="1" i="0" u="none" strike="noStrike" dirty="0" smtClean="0">
                          <a:effectLst/>
                          <a:latin typeface="Garamond" panose="02020404030301010803" pitchFamily="18" charset="0"/>
                        </a:rPr>
                        <a:t>Bond </a:t>
                      </a:r>
                      <a:r>
                        <a:rPr lang="en-US" sz="1400" b="1" i="0" u="none" strike="noStrike" dirty="0">
                          <a:effectLst/>
                          <a:latin typeface="Garamond" panose="02020404030301010803" pitchFamily="18" charset="0"/>
                        </a:rPr>
                        <a:t>rating</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a:solidFill>
                            <a:srgbClr val="000000"/>
                          </a:solidFill>
                          <a:effectLst/>
                          <a:latin typeface="Garamond" panose="02020404030301010803" pitchFamily="18" charset="0"/>
                        </a:rPr>
                        <a:t>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5270">
                <a:tc>
                  <a:txBody>
                    <a:bodyPr/>
                    <a:lstStyle/>
                    <a:p>
                      <a:pPr algn="l" fontAlgn="t"/>
                      <a:r>
                        <a:rPr lang="en-US" sz="1400" b="1" i="0" u="none" strike="noStrike" dirty="0" smtClean="0">
                          <a:effectLst/>
                          <a:latin typeface="Garamond" panose="02020404030301010803" pitchFamily="18" charset="0"/>
                        </a:rPr>
                        <a:t>Debt </a:t>
                      </a:r>
                      <a:r>
                        <a:rPr lang="en-US" sz="1400" b="1" i="0" u="none" strike="noStrike" dirty="0">
                          <a:effectLst/>
                          <a:latin typeface="Garamond" panose="02020404030301010803" pitchFamily="18" charset="0"/>
                        </a:rPr>
                        <a:t>service expenditures as a % of total budgeted expenditures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2.7%</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2.8%</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3.0%</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57200">
                <a:tc>
                  <a:txBody>
                    <a:bodyPr/>
                    <a:lstStyle/>
                    <a:p>
                      <a:pPr algn="l" fontAlgn="t"/>
                      <a:r>
                        <a:rPr lang="en-US" sz="1400" b="1" i="0" u="none" strike="noStrike" dirty="0" smtClean="0">
                          <a:effectLst/>
                          <a:latin typeface="Garamond" panose="02020404030301010803" pitchFamily="18" charset="0"/>
                        </a:rPr>
                        <a:t>Unassigned </a:t>
                      </a:r>
                      <a:r>
                        <a:rPr lang="en-US" sz="1400" b="1" i="0" u="none" strike="noStrike" dirty="0">
                          <a:effectLst/>
                          <a:latin typeface="Garamond" panose="02020404030301010803" pitchFamily="18" charset="0"/>
                        </a:rPr>
                        <a:t>GF fund balance as a % of actual expenditures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26%</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31%</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57200">
                <a:tc>
                  <a:txBody>
                    <a:bodyPr/>
                    <a:lstStyle/>
                    <a:p>
                      <a:pPr algn="l" fontAlgn="t"/>
                      <a:r>
                        <a:rPr lang="en-US" sz="1400" b="1" i="0" u="none" strike="noStrike" dirty="0" smtClean="0">
                          <a:effectLst/>
                          <a:latin typeface="Garamond" panose="02020404030301010803" pitchFamily="18" charset="0"/>
                        </a:rPr>
                        <a:t>Fund </a:t>
                      </a:r>
                      <a:r>
                        <a:rPr lang="en-US" sz="1400" b="1" i="0" u="none" strike="noStrike" dirty="0">
                          <a:effectLst/>
                          <a:latin typeface="Garamond" panose="02020404030301010803" pitchFamily="18" charset="0"/>
                        </a:rPr>
                        <a:t>Balance Appropriated during the year (less the </a:t>
                      </a:r>
                      <a:r>
                        <a:rPr lang="en-US" sz="1400" b="1" i="0" u="none" strike="noStrike" dirty="0" err="1">
                          <a:effectLst/>
                          <a:latin typeface="Garamond" panose="02020404030301010803" pitchFamily="18" charset="0"/>
                        </a:rPr>
                        <a:t>rollforward</a:t>
                      </a:r>
                      <a:r>
                        <a:rPr lang="en-US" sz="1400" b="1" i="0" u="none" strike="noStrike" dirty="0">
                          <a:effectLst/>
                          <a:latin typeface="Garamond" panose="02020404030301010803" pitchFamily="18" charset="0"/>
                        </a:rPr>
                        <a:t>) as a % of original budget</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4.67%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0.06%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3.00%</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57200">
                <a:tc>
                  <a:txBody>
                    <a:bodyPr/>
                    <a:lstStyle/>
                    <a:p>
                      <a:pPr algn="l" fontAlgn="t"/>
                      <a:r>
                        <a:rPr lang="en-US" sz="1400" b="1" i="0" u="none" strike="noStrike" dirty="0" smtClean="0">
                          <a:effectLst/>
                          <a:latin typeface="Garamond" panose="02020404030301010803" pitchFamily="18" charset="0"/>
                        </a:rPr>
                        <a:t>Cumulative </a:t>
                      </a:r>
                      <a:r>
                        <a:rPr lang="en-US" sz="1400" b="1" i="0" u="none" strike="noStrike" dirty="0">
                          <a:effectLst/>
                          <a:latin typeface="Garamond" panose="02020404030301010803" pitchFamily="18" charset="0"/>
                        </a:rPr>
                        <a:t># of enrolled ACH vendors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125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130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a:solidFill>
                            <a:srgbClr val="000000"/>
                          </a:solidFill>
                          <a:effectLst/>
                          <a:latin typeface="Garamond" panose="02020404030301010803" pitchFamily="18" charset="0"/>
                        </a:rPr>
                        <a:t>125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57200">
                <a:tc>
                  <a:txBody>
                    <a:bodyPr/>
                    <a:lstStyle/>
                    <a:p>
                      <a:pPr algn="l" fontAlgn="t"/>
                      <a:r>
                        <a:rPr lang="en-US" sz="1400" b="1" i="0" u="none" strike="noStrike" dirty="0" smtClean="0">
                          <a:effectLst/>
                          <a:latin typeface="Garamond" panose="02020404030301010803" pitchFamily="18" charset="0"/>
                        </a:rPr>
                        <a:t>% </a:t>
                      </a:r>
                      <a:r>
                        <a:rPr lang="en-US" sz="1400" b="1" i="0" u="none" strike="noStrike" dirty="0">
                          <a:effectLst/>
                          <a:latin typeface="Garamond" panose="02020404030301010803" pitchFamily="18" charset="0"/>
                        </a:rPr>
                        <a:t>of total purchases made using p-cards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15%</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16%</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a:solidFill>
                            <a:srgbClr val="000000"/>
                          </a:solidFill>
                          <a:effectLst/>
                          <a:latin typeface="Garamond" panose="02020404030301010803" pitchFamily="18"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57200">
                <a:tc>
                  <a:txBody>
                    <a:bodyPr/>
                    <a:lstStyle/>
                    <a:p>
                      <a:pPr algn="l" fontAlgn="t"/>
                      <a:r>
                        <a:rPr lang="en-US" sz="1400" b="1" i="0" u="none" strike="noStrike" dirty="0" smtClean="0">
                          <a:effectLst/>
                          <a:latin typeface="Garamond" panose="02020404030301010803" pitchFamily="18" charset="0"/>
                        </a:rPr>
                        <a:t>Estimated </a:t>
                      </a:r>
                      <a:r>
                        <a:rPr lang="en-US" sz="1400" b="1" i="0" u="none" strike="noStrike" dirty="0">
                          <a:effectLst/>
                          <a:latin typeface="Garamond" panose="02020404030301010803" pitchFamily="18" charset="0"/>
                        </a:rPr>
                        <a:t>average cost per building inspection</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$41.86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$40.23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a:solidFill>
                            <a:srgbClr val="000000"/>
                          </a:solidFill>
                          <a:effectLst/>
                          <a:latin typeface="Garamond" panose="02020404030301010803" pitchFamily="18" charset="0"/>
                        </a:rPr>
                        <a:t>$51.00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57200">
                <a:tc>
                  <a:txBody>
                    <a:bodyPr/>
                    <a:lstStyle/>
                    <a:p>
                      <a:pPr algn="l" fontAlgn="t"/>
                      <a:r>
                        <a:rPr lang="en-US" sz="1400" b="1" i="0" u="none" strike="noStrike" dirty="0" smtClean="0">
                          <a:effectLst/>
                          <a:latin typeface="Garamond" panose="02020404030301010803" pitchFamily="18" charset="0"/>
                        </a:rPr>
                        <a:t>Household </a:t>
                      </a:r>
                      <a:r>
                        <a:rPr lang="en-US" sz="1400" b="1" i="0" u="none" strike="noStrike" dirty="0">
                          <a:effectLst/>
                          <a:latin typeface="Garamond" panose="02020404030301010803" pitchFamily="18" charset="0"/>
                        </a:rPr>
                        <a:t>refuse collection cost per household per year</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Garamond" panose="02020404030301010803" pitchFamily="18" charset="0"/>
                        </a:rPr>
                        <a:t>$189.79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$178.11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$191.00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57200">
                <a:tc>
                  <a:txBody>
                    <a:bodyPr/>
                    <a:lstStyle/>
                    <a:p>
                      <a:pPr algn="l" fontAlgn="t"/>
                      <a:r>
                        <a:rPr lang="en-US" sz="1400" b="1" i="0" u="none" strike="noStrike" dirty="0" smtClean="0">
                          <a:effectLst/>
                          <a:latin typeface="Garamond" panose="02020404030301010803" pitchFamily="18" charset="0"/>
                        </a:rPr>
                        <a:t>Harness </a:t>
                      </a:r>
                      <a:r>
                        <a:rPr lang="en-US" sz="1400" b="1" i="0" u="none" strike="noStrike" dirty="0">
                          <a:effectLst/>
                          <a:latin typeface="Garamond" panose="02020404030301010803" pitchFamily="18" charset="0"/>
                        </a:rPr>
                        <a:t>Track operating revenues as a % of operating expenditures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52%</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54%</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57200">
                <a:tc>
                  <a:txBody>
                    <a:bodyPr/>
                    <a:lstStyle/>
                    <a:p>
                      <a:pPr algn="l" fontAlgn="t"/>
                      <a:r>
                        <a:rPr lang="en-US" sz="1400" b="1" i="0" u="none" strike="noStrike" dirty="0" smtClean="0">
                          <a:effectLst/>
                          <a:latin typeface="Garamond" panose="02020404030301010803" pitchFamily="18" charset="0"/>
                        </a:rPr>
                        <a:t>Fair </a:t>
                      </a:r>
                      <a:r>
                        <a:rPr lang="en-US" sz="1400" b="1" i="0" u="none" strike="noStrike" dirty="0">
                          <a:effectLst/>
                          <a:latin typeface="Garamond" panose="02020404030301010803" pitchFamily="18" charset="0"/>
                        </a:rPr>
                        <a:t>Barn operating revenues as a % of operating expenditures</a:t>
                      </a:r>
                    </a:p>
                  </a:txBody>
                  <a:tcPr marL="1143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94%</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92%</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Garamond" panose="02020404030301010803" pitchFamily="18" charset="0"/>
                        </a:rPr>
                        <a:t>102%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8" name="TextBox 7"/>
          <p:cNvSpPr txBox="1"/>
          <p:nvPr/>
        </p:nvSpPr>
        <p:spPr>
          <a:xfrm>
            <a:off x="8625588" y="3046181"/>
            <a:ext cx="3207224" cy="1815882"/>
          </a:xfrm>
          <a:prstGeom prst="rect">
            <a:avLst/>
          </a:prstGeom>
          <a:noFill/>
        </p:spPr>
        <p:txBody>
          <a:bodyPr wrap="square" rtlCol="0">
            <a:spAutoFit/>
          </a:bodyPr>
          <a:lstStyle/>
          <a:p>
            <a:r>
              <a:rPr lang="en-US" sz="1400" dirty="0" smtClean="0">
                <a:latin typeface="Garamond" panose="02020404030301010803" pitchFamily="18" charset="0"/>
              </a:rPr>
              <a:t>The Village</a:t>
            </a:r>
            <a:r>
              <a:rPr lang="en-US" sz="1400" dirty="0">
                <a:latin typeface="Garamond" panose="02020404030301010803" pitchFamily="18" charset="0"/>
              </a:rPr>
              <a:t> </a:t>
            </a:r>
            <a:r>
              <a:rPr lang="en-US" sz="1400" dirty="0" smtClean="0">
                <a:latin typeface="Garamond" panose="02020404030301010803" pitchFamily="18" charset="0"/>
              </a:rPr>
              <a:t>continued to remain in a strong financial condition in FY 2015.  Fair Barn operating revenues as a % of expenditures fell below the target level due to the $48,553 provided in event discounts.  Had the Village charged for these events, the % would have been 112% and exceeded the Council goal.</a:t>
            </a:r>
            <a:endParaRPr lang="en-US" sz="1400" b="1" i="1" dirty="0">
              <a:latin typeface="Garamond" panose="02020404030301010803" pitchFamily="18" charset="0"/>
            </a:endParaRPr>
          </a:p>
        </p:txBody>
      </p:sp>
      <p:sp>
        <p:nvSpPr>
          <p:cNvPr id="12" name="Text Box 7"/>
          <p:cNvSpPr txBox="1">
            <a:spLocks noChangeArrowheads="1"/>
          </p:cNvSpPr>
          <p:nvPr/>
        </p:nvSpPr>
        <p:spPr bwMode="auto">
          <a:xfrm>
            <a:off x="9077733" y="2495265"/>
            <a:ext cx="230293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eaLnBrk="1" hangingPunct="1">
              <a:lnSpc>
                <a:spcPct val="75000"/>
              </a:lnSpc>
            </a:pPr>
            <a:r>
              <a:rPr lang="en-US" altLang="en-US" sz="1400" b="1" dirty="0">
                <a:latin typeface="Garamond" panose="02020404030301010803" pitchFamily="18" charset="0"/>
              </a:rPr>
              <a:t>Maintain Strong Financial Condition</a:t>
            </a:r>
          </a:p>
          <a:p>
            <a:pPr algn="ctr" eaLnBrk="1" hangingPunct="1">
              <a:lnSpc>
                <a:spcPct val="75000"/>
              </a:lnSpc>
            </a:pPr>
            <a:r>
              <a:rPr lang="en-US" altLang="en-US" sz="1400" b="1" dirty="0" smtClean="0">
                <a:latin typeface="Garamond" panose="02020404030301010803" pitchFamily="18" charset="0"/>
              </a:rPr>
              <a:t>Composite Score</a:t>
            </a:r>
            <a:r>
              <a:rPr lang="en-US" altLang="en-US" sz="1400" b="1" dirty="0">
                <a:latin typeface="Garamond" panose="02020404030301010803" pitchFamily="18" charset="0"/>
              </a:rPr>
              <a:t>:  </a:t>
            </a:r>
            <a:r>
              <a:rPr lang="en-US" altLang="en-US" sz="1400" b="1" dirty="0" smtClean="0">
                <a:latin typeface="Garamond" panose="02020404030301010803" pitchFamily="18" charset="0"/>
              </a:rPr>
              <a:t>8.50</a:t>
            </a:r>
            <a:endParaRPr lang="en-US" altLang="en-US" sz="1400" b="1" dirty="0">
              <a:latin typeface="Garamond" panose="02020404030301010803" pitchFamily="18" charset="0"/>
            </a:endParaRPr>
          </a:p>
        </p:txBody>
      </p:sp>
      <p:pic>
        <p:nvPicPr>
          <p:cNvPr id="2" name="Picture 1"/>
          <p:cNvPicPr>
            <a:picLocks noChangeAspect="1"/>
          </p:cNvPicPr>
          <p:nvPr/>
        </p:nvPicPr>
        <p:blipFill>
          <a:blip r:embed="rId2"/>
          <a:stretch>
            <a:fillRect/>
          </a:stretch>
        </p:blipFill>
        <p:spPr>
          <a:xfrm>
            <a:off x="9467134" y="1556400"/>
            <a:ext cx="1524132" cy="938865"/>
          </a:xfrm>
          <a:prstGeom prst="rect">
            <a:avLst/>
          </a:prstGeom>
        </p:spPr>
      </p:pic>
    </p:spTree>
    <p:extLst>
      <p:ext uri="{BB962C8B-B14F-4D97-AF65-F5344CB8AC3E}">
        <p14:creationId xmlns:p14="http://schemas.microsoft.com/office/powerpoint/2010/main" val="3856994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8" y="225287"/>
            <a:ext cx="112378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Invest in Capital</a:t>
            </a:r>
            <a:endParaRPr lang="en-US" sz="2400" i="1" dirty="0">
              <a:solidFill>
                <a:schemeClr val="accent6"/>
              </a:solidFill>
              <a:latin typeface="Lucida Bright" panose="02040602050505020304" pitchFamily="18" charset="0"/>
            </a:endParaRPr>
          </a:p>
        </p:txBody>
      </p:sp>
      <p:sp>
        <p:nvSpPr>
          <p:cNvPr id="10" name="Text Box 11"/>
          <p:cNvSpPr txBox="1">
            <a:spLocks noChangeArrowheads="1"/>
          </p:cNvSpPr>
          <p:nvPr/>
        </p:nvSpPr>
        <p:spPr bwMode="auto">
          <a:xfrm>
            <a:off x="9266673" y="2535464"/>
            <a:ext cx="192505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eaLnBrk="1" hangingPunct="1">
              <a:lnSpc>
                <a:spcPct val="75000"/>
              </a:lnSpc>
            </a:pPr>
            <a:r>
              <a:rPr lang="en-US" altLang="en-US" sz="1400" b="1" dirty="0">
                <a:latin typeface="Garamond" panose="02020404030301010803" pitchFamily="18" charset="0"/>
              </a:rPr>
              <a:t>Invest in Capital</a:t>
            </a:r>
          </a:p>
          <a:p>
            <a:pPr algn="ctr" eaLnBrk="1" hangingPunct="1">
              <a:lnSpc>
                <a:spcPct val="75000"/>
              </a:lnSpc>
            </a:pPr>
            <a:r>
              <a:rPr lang="en-US" altLang="en-US" sz="1400" b="1" dirty="0" smtClean="0">
                <a:latin typeface="Garamond" panose="02020404030301010803" pitchFamily="18" charset="0"/>
              </a:rPr>
              <a:t>Composite Score: 3.66</a:t>
            </a:r>
            <a:endParaRPr lang="en-US" altLang="en-US" sz="1400" b="1" dirty="0">
              <a:latin typeface="Garamond" panose="02020404030301010803"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99799921"/>
              </p:ext>
            </p:extLst>
          </p:nvPr>
        </p:nvGraphicFramePr>
        <p:xfrm>
          <a:off x="477078" y="1730869"/>
          <a:ext cx="7518400" cy="1127760"/>
        </p:xfrm>
        <a:graphic>
          <a:graphicData uri="http://schemas.openxmlformats.org/drawingml/2006/table">
            <a:tbl>
              <a:tblPr/>
              <a:tblGrid>
                <a:gridCol w="5377987"/>
                <a:gridCol w="713471"/>
                <a:gridCol w="713471"/>
                <a:gridCol w="713471"/>
              </a:tblGrid>
              <a:tr h="0">
                <a:tc>
                  <a:txBody>
                    <a:bodyPr/>
                    <a:lstStyle/>
                    <a:p>
                      <a:pPr algn="ctr" fontAlgn="b"/>
                      <a:r>
                        <a:rPr lang="en-US" sz="1400" b="1" i="0" u="none" strike="noStrike" dirty="0" smtClean="0">
                          <a:solidFill>
                            <a:srgbClr val="262626"/>
                          </a:solidFill>
                          <a:effectLst/>
                          <a:latin typeface="Garamond"/>
                        </a:rPr>
                        <a:t>Invest in Capital </a:t>
                      </a:r>
                    </a:p>
                    <a:p>
                      <a:pPr algn="ctr" fontAlgn="b"/>
                      <a:r>
                        <a:rPr lang="en-US" sz="1400" b="1" i="0" u="none" strike="noStrike" dirty="0" smtClean="0">
                          <a:solidFill>
                            <a:srgbClr val="262626"/>
                          </a:solidFill>
                          <a:effectLst/>
                          <a:latin typeface="Garamond" panose="02020404030301010803" pitchFamily="18" charset="0"/>
                        </a:rPr>
                        <a:t>Key Performance Indicators</a:t>
                      </a:r>
                      <a:r>
                        <a:rPr lang="en-US" sz="1400" b="1" i="0" u="none" strike="noStrike" baseline="0" dirty="0" smtClean="0">
                          <a:solidFill>
                            <a:srgbClr val="262626"/>
                          </a:solidFill>
                          <a:effectLst/>
                          <a:latin typeface="Garamond" panose="02020404030301010803" pitchFamily="18" charset="0"/>
                        </a:rPr>
                        <a:t> (KPIs) </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solidFill>
                            <a:srgbClr val="262626"/>
                          </a:solidFill>
                          <a:effectLst/>
                          <a:latin typeface="Garamond"/>
                        </a:rPr>
                        <a:t>FY 14 Actual</a:t>
                      </a:r>
                      <a:endParaRPr lang="en-US" sz="1400" b="1" i="0" u="none" strike="noStrike" dirty="0">
                        <a:solidFill>
                          <a:srgbClr val="262626"/>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Actual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1" i="0" u="none" strike="noStrike" dirty="0" smtClean="0">
                          <a:effectLst/>
                          <a:latin typeface="Garamond"/>
                        </a:rPr>
                        <a:t>FY 15 Goal</a:t>
                      </a:r>
                      <a:endParaRPr lang="en-US" sz="1400" b="1" i="0" u="none" strike="noStrike" dirty="0">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55270">
                <a:tc>
                  <a:txBody>
                    <a:bodyPr/>
                    <a:lstStyle/>
                    <a:p>
                      <a:pPr algn="l" fontAlgn="t"/>
                      <a:r>
                        <a:rPr lang="fr-FR" sz="1400" b="1" i="0" u="none" strike="noStrike" dirty="0" smtClean="0">
                          <a:effectLst/>
                          <a:latin typeface="Garamond"/>
                        </a:rPr>
                        <a:t>Capital </a:t>
                      </a:r>
                      <a:r>
                        <a:rPr lang="fr-FR" sz="1400" b="1" i="0" u="none" strike="noStrike" dirty="0" err="1" smtClean="0">
                          <a:effectLst/>
                          <a:latin typeface="Garamond"/>
                        </a:rPr>
                        <a:t>asset</a:t>
                      </a:r>
                      <a:r>
                        <a:rPr lang="fr-FR" sz="1400" b="1" i="0" u="none" strike="noStrike" dirty="0" smtClean="0">
                          <a:effectLst/>
                          <a:latin typeface="Garamond"/>
                        </a:rPr>
                        <a:t> </a:t>
                      </a:r>
                      <a:r>
                        <a:rPr lang="fr-FR" sz="1400" b="1" i="0" u="none" strike="noStrike" dirty="0">
                          <a:effectLst/>
                          <a:latin typeface="Garamond"/>
                        </a:rPr>
                        <a:t>condition ratio</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57%</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55%</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Garamond" panose="02020404030301010803" pitchFamily="18"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5270">
                <a:tc>
                  <a:txBody>
                    <a:bodyPr/>
                    <a:lstStyle/>
                    <a:p>
                      <a:pPr algn="l" fontAlgn="t"/>
                      <a:r>
                        <a:rPr lang="en-US" sz="1400" b="1" i="0" u="none" strike="noStrike" dirty="0" smtClean="0">
                          <a:effectLst/>
                          <a:latin typeface="Garamond"/>
                        </a:rPr>
                        <a:t>% </a:t>
                      </a:r>
                      <a:r>
                        <a:rPr lang="en-US" sz="1400" b="1" i="0" u="none" strike="noStrike" dirty="0">
                          <a:effectLst/>
                          <a:latin typeface="Garamond"/>
                        </a:rPr>
                        <a:t>of computers and servers less than 5 years old</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Garamond" panose="02020404030301010803" pitchFamily="18" charset="0"/>
                        </a:rPr>
                        <a:t>98%</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smtClean="0">
                          <a:solidFill>
                            <a:srgbClr val="000000"/>
                          </a:solidFill>
                          <a:effectLst/>
                          <a:latin typeface="Garamond" panose="02020404030301010803" pitchFamily="18" charset="0"/>
                        </a:rPr>
                        <a:t>96%</a:t>
                      </a:r>
                      <a:endParaRPr lang="en-US" sz="1400" b="1"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400" b="1" i="0" u="none" strike="noStrike" dirty="0">
                          <a:solidFill>
                            <a:srgbClr val="000000"/>
                          </a:solidFill>
                          <a:effectLst/>
                          <a:latin typeface="Garamond" panose="02020404030301010803"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00"/>
                    </a:solidFill>
                  </a:tcPr>
                </a:tc>
              </a:tr>
            </a:tbl>
          </a:graphicData>
        </a:graphic>
      </p:graphicFrame>
      <p:sp>
        <p:nvSpPr>
          <p:cNvPr id="11" name="TextBox 10"/>
          <p:cNvSpPr txBox="1"/>
          <p:nvPr/>
        </p:nvSpPr>
        <p:spPr>
          <a:xfrm>
            <a:off x="8625588" y="3046181"/>
            <a:ext cx="3207224" cy="1384995"/>
          </a:xfrm>
          <a:prstGeom prst="rect">
            <a:avLst/>
          </a:prstGeom>
          <a:noFill/>
        </p:spPr>
        <p:txBody>
          <a:bodyPr wrap="square" rtlCol="0">
            <a:spAutoFit/>
          </a:bodyPr>
          <a:lstStyle/>
          <a:p>
            <a:r>
              <a:rPr lang="en-US" sz="1400" dirty="0" smtClean="0">
                <a:latin typeface="Garamond" panose="02020404030301010803" pitchFamily="18" charset="0"/>
              </a:rPr>
              <a:t>The capital asset condition ratio fell below the stated goal of 60% in FY 2015 and in FY 2014.  This indicates the Village should continue to monitor the condition of capital assets and ensure they are replaced in a timely fashion.</a:t>
            </a:r>
            <a:endParaRPr lang="en-US" sz="1400" b="1" i="1" dirty="0">
              <a:latin typeface="Garamond" panose="02020404030301010803" pitchFamily="18" charset="0"/>
            </a:endParaRPr>
          </a:p>
        </p:txBody>
      </p:sp>
      <p:pic>
        <p:nvPicPr>
          <p:cNvPr id="2" name="Picture 1"/>
          <p:cNvPicPr>
            <a:picLocks noChangeAspect="1"/>
          </p:cNvPicPr>
          <p:nvPr/>
        </p:nvPicPr>
        <p:blipFill>
          <a:blip r:embed="rId2"/>
          <a:stretch>
            <a:fillRect/>
          </a:stretch>
        </p:blipFill>
        <p:spPr>
          <a:xfrm>
            <a:off x="9467133" y="1581800"/>
            <a:ext cx="1524132" cy="938865"/>
          </a:xfrm>
          <a:prstGeom prst="rect">
            <a:avLst/>
          </a:prstGeom>
        </p:spPr>
      </p:pic>
    </p:spTree>
    <p:extLst>
      <p:ext uri="{BB962C8B-B14F-4D97-AF65-F5344CB8AC3E}">
        <p14:creationId xmlns:p14="http://schemas.microsoft.com/office/powerpoint/2010/main" val="2729336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9724" y="1633565"/>
            <a:ext cx="11111578" cy="2745989"/>
          </a:xfrm>
        </p:spPr>
        <p:txBody>
          <a:bodyPr>
            <a:normAutofit/>
          </a:bodyPr>
          <a:lstStyle/>
          <a:p>
            <a:pPr marL="0" indent="0">
              <a:buNone/>
            </a:pPr>
            <a:endParaRPr lang="en-US" sz="600" b="1" i="1" dirty="0">
              <a:solidFill>
                <a:schemeClr val="accent3"/>
              </a:solidFill>
            </a:endParaRPr>
          </a:p>
          <a:p>
            <a:pPr marL="0" indent="0">
              <a:buNone/>
              <a:tabLst>
                <a:tab pos="10972800" algn="r"/>
              </a:tabLst>
            </a:pPr>
            <a:endParaRPr lang="en-US" sz="600" b="1" i="1" dirty="0">
              <a:solidFill>
                <a:schemeClr val="accent3"/>
              </a:solidFill>
            </a:endParaRPr>
          </a:p>
          <a:p>
            <a:pPr marL="0" indent="0">
              <a:buNone/>
            </a:pPr>
            <a:endParaRPr lang="en-US" sz="2400" dirty="0">
              <a:solidFill>
                <a:schemeClr val="accent3"/>
              </a:solidFill>
            </a:endParaRPr>
          </a:p>
          <a:p>
            <a:pPr marL="0" indent="0">
              <a:buNone/>
            </a:pPr>
            <a:endParaRPr lang="en-US" sz="500" b="1" i="1" dirty="0" smtClean="0">
              <a:solidFill>
                <a:schemeClr val="accent3"/>
              </a:solidFill>
            </a:endParaRPr>
          </a:p>
        </p:txBody>
      </p:sp>
      <p:sp>
        <p:nvSpPr>
          <p:cNvPr id="6" name="TextBox 5"/>
          <p:cNvSpPr txBox="1"/>
          <p:nvPr/>
        </p:nvSpPr>
        <p:spPr>
          <a:xfrm>
            <a:off x="477078" y="225287"/>
            <a:ext cx="8799444" cy="461665"/>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Performance </a:t>
            </a:r>
            <a:r>
              <a:rPr lang="en-US" sz="2400" i="1" dirty="0">
                <a:solidFill>
                  <a:schemeClr val="accent6"/>
                </a:solidFill>
                <a:latin typeface="Lucida Bright" panose="02040602050505020304" pitchFamily="18" charset="0"/>
              </a:rPr>
              <a:t>Report</a:t>
            </a:r>
            <a:endParaRPr lang="en-US" sz="2400" i="1" dirty="0" smtClean="0">
              <a:solidFill>
                <a:schemeClr val="accent6"/>
              </a:solidFill>
              <a:latin typeface="Lucida Bright" panose="02040602050505020304" pitchFamily="18" charset="0"/>
            </a:endParaRPr>
          </a:p>
        </p:txBody>
      </p:sp>
      <p:sp>
        <p:nvSpPr>
          <p:cNvPr id="4" name="TextBox 3"/>
          <p:cNvSpPr txBox="1"/>
          <p:nvPr/>
        </p:nvSpPr>
        <p:spPr>
          <a:xfrm>
            <a:off x="948500" y="2071230"/>
            <a:ext cx="10295000" cy="2308324"/>
          </a:xfrm>
          <a:prstGeom prst="rect">
            <a:avLst/>
          </a:prstGeom>
          <a:noFill/>
        </p:spPr>
        <p:txBody>
          <a:bodyPr wrap="square" rtlCol="0">
            <a:spAutoFit/>
          </a:bodyPr>
          <a:lstStyle/>
          <a:p>
            <a:pPr algn="ctr"/>
            <a:r>
              <a:rPr lang="en-US" sz="7200" dirty="0" smtClean="0">
                <a:solidFill>
                  <a:schemeClr val="accent3"/>
                </a:solidFill>
                <a:latin typeface="Lucida Bright" panose="02040602050505020304" pitchFamily="18" charset="0"/>
              </a:rPr>
              <a:t>FY 2015</a:t>
            </a:r>
          </a:p>
          <a:p>
            <a:pPr algn="ctr"/>
            <a:r>
              <a:rPr lang="en-US" sz="7200" dirty="0" smtClean="0">
                <a:solidFill>
                  <a:schemeClr val="accent3"/>
                </a:solidFill>
                <a:latin typeface="Lucida Bright" panose="02040602050505020304" pitchFamily="18" charset="0"/>
              </a:rPr>
              <a:t> Strategic Initiatives</a:t>
            </a:r>
            <a:endParaRPr lang="en-US" sz="7200" dirty="0">
              <a:solidFill>
                <a:schemeClr val="accent3"/>
              </a:solidFill>
              <a:latin typeface="Lucida Bright" panose="02040602050505020304" pitchFamily="18" charset="0"/>
            </a:endParaRPr>
          </a:p>
        </p:txBody>
      </p:sp>
      <p:sp>
        <p:nvSpPr>
          <p:cNvPr id="9" name="TextBox 8"/>
          <p:cNvSpPr txBox="1"/>
          <p:nvPr/>
        </p:nvSpPr>
        <p:spPr>
          <a:xfrm>
            <a:off x="1173100" y="4722087"/>
            <a:ext cx="9753600" cy="923330"/>
          </a:xfrm>
          <a:prstGeom prst="rect">
            <a:avLst/>
          </a:prstGeom>
          <a:noFill/>
        </p:spPr>
        <p:txBody>
          <a:bodyPr wrap="square" rtlCol="0">
            <a:spAutoFit/>
          </a:bodyPr>
          <a:lstStyle/>
          <a:p>
            <a:pPr algn="ctr"/>
            <a:r>
              <a:rPr lang="en-US" dirty="0">
                <a:solidFill>
                  <a:schemeClr val="accent3"/>
                </a:solidFill>
                <a:latin typeface="Lucida Bright" panose="02040602050505020304" pitchFamily="18" charset="0"/>
              </a:rPr>
              <a:t>In FY 2015, Village staff completed 43 strategic initiatives, began working on 12 other initiatives that carried forward into FY 2016, and did not complete </a:t>
            </a:r>
            <a:r>
              <a:rPr lang="en-US" dirty="0" smtClean="0">
                <a:solidFill>
                  <a:schemeClr val="accent3"/>
                </a:solidFill>
                <a:latin typeface="Lucida Bright" panose="02040602050505020304" pitchFamily="18" charset="0"/>
              </a:rPr>
              <a:t>11 </a:t>
            </a:r>
            <a:r>
              <a:rPr lang="en-US" dirty="0">
                <a:solidFill>
                  <a:schemeClr val="accent3"/>
                </a:solidFill>
                <a:latin typeface="Lucida Bright" panose="02040602050505020304" pitchFamily="18" charset="0"/>
              </a:rPr>
              <a:t>initiatives that were originally planned to be completed during the year.</a:t>
            </a:r>
          </a:p>
        </p:txBody>
      </p:sp>
    </p:spTree>
    <p:extLst>
      <p:ext uri="{BB962C8B-B14F-4D97-AF65-F5344CB8AC3E}">
        <p14:creationId xmlns:p14="http://schemas.microsoft.com/office/powerpoint/2010/main" val="2067200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8502" y="1524000"/>
            <a:ext cx="10515600" cy="4731708"/>
          </a:xfrm>
        </p:spPr>
        <p:txBody>
          <a:bodyPr>
            <a:normAutofit/>
          </a:bodyPr>
          <a:lstStyle/>
          <a:p>
            <a:pPr marL="0" indent="0">
              <a:buNone/>
              <a:tabLst>
                <a:tab pos="10972800" algn="r"/>
              </a:tabLst>
            </a:pPr>
            <a:endParaRPr lang="en-US" sz="2400" dirty="0">
              <a:solidFill>
                <a:schemeClr val="accent3"/>
              </a:solidFill>
            </a:endParaRPr>
          </a:p>
          <a:p>
            <a:pPr marL="0" indent="0">
              <a:buNone/>
            </a:pPr>
            <a:endParaRPr lang="en-US" sz="2400" dirty="0" smtClean="0">
              <a:solidFill>
                <a:schemeClr val="accent3"/>
              </a:solidFill>
            </a:endParaRPr>
          </a:p>
          <a:p>
            <a:pPr marL="0" indent="0">
              <a:buNone/>
            </a:pPr>
            <a:endParaRPr lang="en-US" sz="500" b="1" i="1" dirty="0">
              <a:solidFill>
                <a:schemeClr val="accent3"/>
              </a:solidFill>
            </a:endParaRPr>
          </a:p>
          <a:p>
            <a:pPr marL="0" indent="0">
              <a:buNone/>
            </a:pPr>
            <a:endParaRPr lang="en-US" sz="500" b="1" i="1" dirty="0" smtClean="0">
              <a:solidFill>
                <a:schemeClr val="accent3"/>
              </a:solidFill>
            </a:endParaRPr>
          </a:p>
        </p:txBody>
      </p:sp>
      <p:sp>
        <p:nvSpPr>
          <p:cNvPr id="6" name="TextBox 5"/>
          <p:cNvSpPr txBox="1"/>
          <p:nvPr/>
        </p:nvSpPr>
        <p:spPr>
          <a:xfrm>
            <a:off x="477078" y="225287"/>
            <a:ext cx="87994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Performance </a:t>
            </a:r>
            <a:r>
              <a:rPr lang="en-US" sz="2400" i="1" dirty="0">
                <a:solidFill>
                  <a:schemeClr val="accent6"/>
                </a:solidFill>
                <a:latin typeface="Lucida Bright" panose="02040602050505020304" pitchFamily="18" charset="0"/>
              </a:rPr>
              <a:t>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Village Council</a:t>
            </a:r>
            <a:endParaRPr lang="en-US" sz="2400" i="1" dirty="0">
              <a:solidFill>
                <a:schemeClr val="accent6"/>
              </a:solidFill>
              <a:latin typeface="Lucida Bright" panose="02040602050505020304" pitchFamily="18" charset="0"/>
            </a:endParaRPr>
          </a:p>
        </p:txBody>
      </p:sp>
      <p:grpSp>
        <p:nvGrpSpPr>
          <p:cNvPr id="7" name="Group 6"/>
          <p:cNvGrpSpPr/>
          <p:nvPr/>
        </p:nvGrpSpPr>
        <p:grpSpPr>
          <a:xfrm>
            <a:off x="606552" y="2150204"/>
            <a:ext cx="1828799" cy="3043753"/>
            <a:chOff x="594360" y="1430876"/>
            <a:chExt cx="1828799" cy="3043753"/>
          </a:xfrm>
        </p:grpSpPr>
        <p:pic>
          <p:nvPicPr>
            <p:cNvPr id="4" name="Picture 3"/>
            <p:cNvPicPr>
              <a:picLocks/>
            </p:cNvPicPr>
            <p:nvPr/>
          </p:nvPicPr>
          <p:blipFill rotWithShape="1">
            <a:blip r:embed="rId3" cstate="print">
              <a:extLst>
                <a:ext uri="{28A0092B-C50C-407E-A947-70E740481C1C}">
                  <a14:useLocalDpi xmlns:a14="http://schemas.microsoft.com/office/drawing/2010/main" val="0"/>
                </a:ext>
              </a:extLst>
            </a:blip>
            <a:srcRect l="16639" t="13974" r="7409" b="30609"/>
            <a:stretch/>
          </p:blipFill>
          <p:spPr>
            <a:xfrm>
              <a:off x="594360" y="1430876"/>
              <a:ext cx="1828799" cy="2221992"/>
            </a:xfrm>
            <a:prstGeom prst="rect">
              <a:avLst/>
            </a:prstGeom>
          </p:spPr>
        </p:pic>
        <p:sp>
          <p:nvSpPr>
            <p:cNvPr id="3" name="TextBox 2"/>
            <p:cNvSpPr txBox="1"/>
            <p:nvPr/>
          </p:nvSpPr>
          <p:spPr>
            <a:xfrm>
              <a:off x="594360" y="3889854"/>
              <a:ext cx="1828799" cy="584775"/>
            </a:xfrm>
            <a:prstGeom prst="rect">
              <a:avLst/>
            </a:prstGeom>
            <a:noFill/>
          </p:spPr>
          <p:txBody>
            <a:bodyPr wrap="square" rtlCol="0">
              <a:spAutoFit/>
            </a:bodyPr>
            <a:lstStyle/>
            <a:p>
              <a:pPr algn="ctr"/>
              <a:r>
                <a:rPr lang="en-US" sz="1600" b="1" dirty="0" smtClean="0">
                  <a:solidFill>
                    <a:schemeClr val="accent3"/>
                  </a:solidFill>
                  <a:latin typeface="Garamond" panose="02020404030301010803" pitchFamily="18" charset="0"/>
                </a:rPr>
                <a:t>Nancy Fiorillo,</a:t>
              </a:r>
            </a:p>
            <a:p>
              <a:pPr algn="ctr"/>
              <a:r>
                <a:rPr lang="en-US" sz="1600" b="1" dirty="0" smtClean="0">
                  <a:solidFill>
                    <a:schemeClr val="accent3"/>
                  </a:solidFill>
                  <a:latin typeface="Garamond" panose="02020404030301010803" pitchFamily="18" charset="0"/>
                </a:rPr>
                <a:t>Mayor</a:t>
              </a:r>
              <a:endParaRPr lang="en-US" sz="1600" b="1" dirty="0">
                <a:solidFill>
                  <a:schemeClr val="accent3"/>
                </a:solidFill>
                <a:latin typeface="Garamond" panose="02020404030301010803" pitchFamily="18" charset="0"/>
              </a:endParaRPr>
            </a:p>
          </p:txBody>
        </p:sp>
      </p:grpSp>
      <p:grpSp>
        <p:nvGrpSpPr>
          <p:cNvPr id="15" name="Group 14"/>
          <p:cNvGrpSpPr/>
          <p:nvPr/>
        </p:nvGrpSpPr>
        <p:grpSpPr>
          <a:xfrm>
            <a:off x="2766508" y="3425034"/>
            <a:ext cx="1828800" cy="2948101"/>
            <a:chOff x="2766508" y="2778858"/>
            <a:chExt cx="1828800" cy="2948101"/>
          </a:xfrm>
        </p:grpSpPr>
        <p:pic>
          <p:nvPicPr>
            <p:cNvPr id="8" name="Picture 7"/>
            <p:cNvPicPr>
              <a:picLocks/>
            </p:cNvPicPr>
            <p:nvPr/>
          </p:nvPicPr>
          <p:blipFill rotWithShape="1">
            <a:blip r:embed="rId4" cstate="print">
              <a:extLst>
                <a:ext uri="{28A0092B-C50C-407E-A947-70E740481C1C}">
                  <a14:useLocalDpi xmlns:a14="http://schemas.microsoft.com/office/drawing/2010/main" val="0"/>
                </a:ext>
              </a:extLst>
            </a:blip>
            <a:srcRect l="12315" t="7724" r="8592" b="29360"/>
            <a:stretch/>
          </p:blipFill>
          <p:spPr>
            <a:xfrm>
              <a:off x="2766508" y="2778858"/>
              <a:ext cx="1828800" cy="2221992"/>
            </a:xfrm>
            <a:prstGeom prst="rect">
              <a:avLst/>
            </a:prstGeom>
          </p:spPr>
        </p:pic>
        <p:sp>
          <p:nvSpPr>
            <p:cNvPr id="11" name="TextBox 10"/>
            <p:cNvSpPr txBox="1"/>
            <p:nvPr/>
          </p:nvSpPr>
          <p:spPr>
            <a:xfrm>
              <a:off x="2766509" y="5142184"/>
              <a:ext cx="1828799" cy="584775"/>
            </a:xfrm>
            <a:prstGeom prst="rect">
              <a:avLst/>
            </a:prstGeom>
            <a:noFill/>
          </p:spPr>
          <p:txBody>
            <a:bodyPr wrap="square" rtlCol="0">
              <a:spAutoFit/>
            </a:bodyPr>
            <a:lstStyle/>
            <a:p>
              <a:pPr algn="ctr"/>
              <a:r>
                <a:rPr lang="en-US" sz="1600" b="1" dirty="0" smtClean="0">
                  <a:solidFill>
                    <a:schemeClr val="accent3"/>
                  </a:solidFill>
                  <a:latin typeface="Garamond" panose="02020404030301010803" pitchFamily="18" charset="0"/>
                </a:rPr>
                <a:t>Clark Campbell,</a:t>
              </a:r>
            </a:p>
            <a:p>
              <a:pPr algn="ctr"/>
              <a:r>
                <a:rPr lang="en-US" sz="1600" b="1" dirty="0" smtClean="0">
                  <a:solidFill>
                    <a:schemeClr val="accent3"/>
                  </a:solidFill>
                  <a:latin typeface="Garamond" panose="02020404030301010803" pitchFamily="18" charset="0"/>
                </a:rPr>
                <a:t>Councilmember</a:t>
              </a:r>
              <a:endParaRPr lang="en-US" sz="1600" b="1" dirty="0">
                <a:solidFill>
                  <a:schemeClr val="accent3"/>
                </a:solidFill>
                <a:latin typeface="Garamond" panose="02020404030301010803" pitchFamily="18" charset="0"/>
              </a:endParaRPr>
            </a:p>
          </p:txBody>
        </p:sp>
      </p:grpSp>
      <p:grpSp>
        <p:nvGrpSpPr>
          <p:cNvPr id="17" name="Group 16"/>
          <p:cNvGrpSpPr/>
          <p:nvPr/>
        </p:nvGrpSpPr>
        <p:grpSpPr>
          <a:xfrm>
            <a:off x="7098613" y="3425034"/>
            <a:ext cx="1828800" cy="2961817"/>
            <a:chOff x="7061248" y="2765142"/>
            <a:chExt cx="1828800" cy="2961817"/>
          </a:xfrm>
        </p:grpSpPr>
        <p:pic>
          <p:nvPicPr>
            <p:cNvPr id="5" name="Picture 4"/>
            <p:cNvPicPr>
              <a:picLocks/>
            </p:cNvPicPr>
            <p:nvPr/>
          </p:nvPicPr>
          <p:blipFill rotWithShape="1">
            <a:blip r:embed="rId5" cstate="print">
              <a:extLst>
                <a:ext uri="{28A0092B-C50C-407E-A947-70E740481C1C}">
                  <a14:useLocalDpi xmlns:a14="http://schemas.microsoft.com/office/drawing/2010/main" val="0"/>
                </a:ext>
              </a:extLst>
            </a:blip>
            <a:srcRect t="3841" r="8471" b="18243"/>
            <a:stretch/>
          </p:blipFill>
          <p:spPr>
            <a:xfrm>
              <a:off x="7061248" y="2765142"/>
              <a:ext cx="1828800" cy="2225040"/>
            </a:xfrm>
            <a:prstGeom prst="rect">
              <a:avLst/>
            </a:prstGeom>
          </p:spPr>
        </p:pic>
        <p:sp>
          <p:nvSpPr>
            <p:cNvPr id="12" name="TextBox 11"/>
            <p:cNvSpPr txBox="1"/>
            <p:nvPr/>
          </p:nvSpPr>
          <p:spPr>
            <a:xfrm>
              <a:off x="7061249" y="5142184"/>
              <a:ext cx="1828799" cy="584775"/>
            </a:xfrm>
            <a:prstGeom prst="rect">
              <a:avLst/>
            </a:prstGeom>
            <a:noFill/>
          </p:spPr>
          <p:txBody>
            <a:bodyPr wrap="square" rtlCol="0">
              <a:spAutoFit/>
            </a:bodyPr>
            <a:lstStyle/>
            <a:p>
              <a:pPr algn="ctr"/>
              <a:r>
                <a:rPr lang="en-US" sz="1600" b="1" dirty="0" smtClean="0">
                  <a:solidFill>
                    <a:schemeClr val="accent3"/>
                  </a:solidFill>
                  <a:latin typeface="Garamond" panose="02020404030301010803" pitchFamily="18" charset="0"/>
                </a:rPr>
                <a:t>Claire Phillips,</a:t>
              </a:r>
            </a:p>
            <a:p>
              <a:pPr algn="ctr"/>
              <a:r>
                <a:rPr lang="en-US" sz="1600" b="1" dirty="0" smtClean="0">
                  <a:solidFill>
                    <a:schemeClr val="accent3"/>
                  </a:solidFill>
                  <a:latin typeface="Garamond" panose="02020404030301010803" pitchFamily="18" charset="0"/>
                </a:rPr>
                <a:t>Councilmember</a:t>
              </a:r>
              <a:endParaRPr lang="en-US" sz="1600" b="1" dirty="0">
                <a:solidFill>
                  <a:schemeClr val="accent3"/>
                </a:solidFill>
                <a:latin typeface="Garamond" panose="02020404030301010803" pitchFamily="18" charset="0"/>
              </a:endParaRPr>
            </a:p>
          </p:txBody>
        </p:sp>
      </p:grpSp>
      <p:grpSp>
        <p:nvGrpSpPr>
          <p:cNvPr id="16" name="Group 15"/>
          <p:cNvGrpSpPr/>
          <p:nvPr/>
        </p:nvGrpSpPr>
        <p:grpSpPr>
          <a:xfrm>
            <a:off x="4944753" y="2150204"/>
            <a:ext cx="1828800" cy="3019772"/>
            <a:chOff x="4938657" y="1468450"/>
            <a:chExt cx="1828800" cy="3019772"/>
          </a:xfrm>
        </p:grpSpPr>
        <p:pic>
          <p:nvPicPr>
            <p:cNvPr id="9" name="Picture 8"/>
            <p:cNvPicPr>
              <a:picLocks/>
            </p:cNvPicPr>
            <p:nvPr/>
          </p:nvPicPr>
          <p:blipFill rotWithShape="1">
            <a:blip r:embed="rId6" cstate="print">
              <a:extLst>
                <a:ext uri="{28A0092B-C50C-407E-A947-70E740481C1C}">
                  <a14:useLocalDpi xmlns:a14="http://schemas.microsoft.com/office/drawing/2010/main" val="0"/>
                </a:ext>
              </a:extLst>
            </a:blip>
            <a:srcRect l="12350" t="5416" r="11708" b="35417"/>
            <a:stretch/>
          </p:blipFill>
          <p:spPr>
            <a:xfrm>
              <a:off x="4938657" y="1468450"/>
              <a:ext cx="1828800" cy="2221992"/>
            </a:xfrm>
            <a:prstGeom prst="rect">
              <a:avLst/>
            </a:prstGeom>
          </p:spPr>
        </p:pic>
        <p:sp>
          <p:nvSpPr>
            <p:cNvPr id="13" name="TextBox 12"/>
            <p:cNvSpPr txBox="1"/>
            <p:nvPr/>
          </p:nvSpPr>
          <p:spPr>
            <a:xfrm>
              <a:off x="4938658" y="3903447"/>
              <a:ext cx="1828799" cy="584775"/>
            </a:xfrm>
            <a:prstGeom prst="rect">
              <a:avLst/>
            </a:prstGeom>
            <a:noFill/>
          </p:spPr>
          <p:txBody>
            <a:bodyPr wrap="square" rtlCol="0">
              <a:spAutoFit/>
            </a:bodyPr>
            <a:lstStyle/>
            <a:p>
              <a:pPr algn="ctr"/>
              <a:r>
                <a:rPr lang="en-US" sz="1600" b="1" dirty="0" smtClean="0">
                  <a:solidFill>
                    <a:schemeClr val="accent3"/>
                  </a:solidFill>
                  <a:latin typeface="Garamond" panose="02020404030301010803" pitchFamily="18" charset="0"/>
                </a:rPr>
                <a:t>John Cashion,</a:t>
              </a:r>
            </a:p>
            <a:p>
              <a:pPr algn="ctr"/>
              <a:r>
                <a:rPr lang="en-US" sz="1600" b="1" dirty="0" smtClean="0">
                  <a:solidFill>
                    <a:schemeClr val="accent3"/>
                  </a:solidFill>
                  <a:latin typeface="Garamond" panose="02020404030301010803" pitchFamily="18" charset="0"/>
                </a:rPr>
                <a:t>Mayor </a:t>
              </a:r>
              <a:r>
                <a:rPr lang="en-US" sz="1600" b="1" dirty="0" err="1" smtClean="0">
                  <a:solidFill>
                    <a:schemeClr val="accent3"/>
                  </a:solidFill>
                  <a:latin typeface="Garamond" panose="02020404030301010803" pitchFamily="18" charset="0"/>
                </a:rPr>
                <a:t>ProTem</a:t>
              </a:r>
              <a:endParaRPr lang="en-US" sz="1600" b="1" dirty="0">
                <a:solidFill>
                  <a:schemeClr val="accent3"/>
                </a:solidFill>
                <a:latin typeface="Garamond" panose="02020404030301010803" pitchFamily="18" charset="0"/>
              </a:endParaRPr>
            </a:p>
          </p:txBody>
        </p:sp>
      </p:grpSp>
      <p:grpSp>
        <p:nvGrpSpPr>
          <p:cNvPr id="18" name="Group 17"/>
          <p:cNvGrpSpPr/>
          <p:nvPr/>
        </p:nvGrpSpPr>
        <p:grpSpPr>
          <a:xfrm>
            <a:off x="9282954" y="2150204"/>
            <a:ext cx="1831114" cy="2989974"/>
            <a:chOff x="9276522" y="1498930"/>
            <a:chExt cx="1831114" cy="2989974"/>
          </a:xfrm>
        </p:grpSpPr>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9716" t="3680" r="12445" b="33404"/>
            <a:stretch/>
          </p:blipFill>
          <p:spPr>
            <a:xfrm>
              <a:off x="9282954" y="1498930"/>
              <a:ext cx="1824682" cy="2221992"/>
            </a:xfrm>
            <a:prstGeom prst="rect">
              <a:avLst/>
            </a:prstGeom>
          </p:spPr>
        </p:pic>
        <p:sp>
          <p:nvSpPr>
            <p:cNvPr id="14" name="TextBox 13"/>
            <p:cNvSpPr txBox="1"/>
            <p:nvPr/>
          </p:nvSpPr>
          <p:spPr>
            <a:xfrm>
              <a:off x="9276522" y="3904129"/>
              <a:ext cx="1828799" cy="584775"/>
            </a:xfrm>
            <a:prstGeom prst="rect">
              <a:avLst/>
            </a:prstGeom>
            <a:noFill/>
          </p:spPr>
          <p:txBody>
            <a:bodyPr wrap="square" rtlCol="0">
              <a:spAutoFit/>
            </a:bodyPr>
            <a:lstStyle/>
            <a:p>
              <a:pPr algn="ctr"/>
              <a:r>
                <a:rPr lang="en-US" sz="1600" b="1" dirty="0" smtClean="0">
                  <a:solidFill>
                    <a:schemeClr val="accent3"/>
                  </a:solidFill>
                  <a:latin typeface="Garamond" panose="02020404030301010803" pitchFamily="18" charset="0"/>
                </a:rPr>
                <a:t>John Strickland,</a:t>
              </a:r>
            </a:p>
            <a:p>
              <a:pPr algn="ctr"/>
              <a:r>
                <a:rPr lang="en-US" sz="1600" b="1" dirty="0" smtClean="0">
                  <a:solidFill>
                    <a:schemeClr val="accent3"/>
                  </a:solidFill>
                  <a:latin typeface="Garamond" panose="02020404030301010803" pitchFamily="18" charset="0"/>
                </a:rPr>
                <a:t>Treasurer</a:t>
              </a:r>
              <a:endParaRPr lang="en-US" sz="1600" b="1" dirty="0">
                <a:solidFill>
                  <a:schemeClr val="accent3"/>
                </a:solidFill>
                <a:latin typeface="Garamond" panose="02020404030301010803" pitchFamily="18" charset="0"/>
              </a:endParaRPr>
            </a:p>
          </p:txBody>
        </p:sp>
      </p:grpSp>
    </p:spTree>
    <p:extLst>
      <p:ext uri="{BB962C8B-B14F-4D97-AF65-F5344CB8AC3E}">
        <p14:creationId xmlns:p14="http://schemas.microsoft.com/office/powerpoint/2010/main" val="3613326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8" y="225287"/>
            <a:ext cx="112378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Strategic Initiatives Completed in FY 2015</a:t>
            </a:r>
            <a:endParaRPr lang="en-US" sz="2400" i="1" dirty="0">
              <a:solidFill>
                <a:schemeClr val="accent6"/>
              </a:solidFill>
              <a:latin typeface="Lucida Bright" panose="020406020505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139476561"/>
              </p:ext>
            </p:extLst>
          </p:nvPr>
        </p:nvGraphicFramePr>
        <p:xfrm>
          <a:off x="477078" y="1497283"/>
          <a:ext cx="10566842" cy="4355592"/>
        </p:xfrm>
        <a:graphic>
          <a:graphicData uri="http://schemas.openxmlformats.org/drawingml/2006/table">
            <a:tbl>
              <a:tblPr/>
              <a:tblGrid>
                <a:gridCol w="2520122"/>
                <a:gridCol w="8046720"/>
              </a:tblGrid>
              <a:tr h="57607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accent6"/>
                          </a:solidFill>
                          <a:effectLst/>
                          <a:latin typeface="Garamond" panose="02020404030301010803" pitchFamily="18" charset="0"/>
                        </a:rPr>
                        <a:t>Council</a:t>
                      </a:r>
                      <a:r>
                        <a:rPr lang="en-US" sz="1600" b="1" i="0" u="none" strike="noStrike" baseline="0" dirty="0" smtClean="0">
                          <a:solidFill>
                            <a:schemeClr val="accent6"/>
                          </a:solidFill>
                          <a:effectLst/>
                          <a:latin typeface="Garamond" panose="02020404030301010803" pitchFamily="18" charset="0"/>
                        </a:rPr>
                        <a:t> Goal</a:t>
                      </a:r>
                      <a:endParaRPr lang="en-US" sz="1600" b="1" i="0" u="none" strike="noStrike" dirty="0">
                        <a:solidFill>
                          <a:schemeClr val="accent6"/>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accent6"/>
                          </a:solidFill>
                          <a:effectLst/>
                          <a:latin typeface="Garamond" panose="02020404030301010803" pitchFamily="18" charset="0"/>
                        </a:rPr>
                        <a:t>Completed Initiatives in FY 2015</a:t>
                      </a:r>
                      <a:endParaRPr lang="en-US" sz="1600" b="1" i="0" u="none" strike="noStrike" dirty="0">
                        <a:solidFill>
                          <a:schemeClr val="accent6"/>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r>
              <a:tr h="220997">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Garamond" panose="02020404030301010803" pitchFamily="18" charset="0"/>
                        </a:rPr>
                        <a:t>Safeguard the Community</a:t>
                      </a:r>
                      <a:endParaRPr lang="en-US" sz="1400" b="1"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Partner with others to offer public safety education programs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sz="1400"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Implement Command Central module to analyze crime data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sz="1400"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Evaluate how to proactively investigate drug and related property crimes activities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Garamond" panose="02020404030301010803" pitchFamily="18" charset="0"/>
                        </a:rPr>
                        <a:t>Preserve the Character &amp; Ambience of the Village</a:t>
                      </a:r>
                      <a:endParaRPr lang="en-US" sz="1400" b="1"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Develop a rating system for the appearance of public areas in partnership with CAC</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Garamond" panose="02020404030301010803" pitchFamily="18" charset="0"/>
                        </a:rPr>
                        <a:t>Promote Economic Opportunity</a:t>
                      </a:r>
                      <a:endParaRPr lang="en-US" sz="1400" b="1"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Garamond" panose="02020404030301010803" pitchFamily="18" charset="0"/>
                        </a:rPr>
                        <a:t>Evaluate opportunities to redesign and enhance current Public Services site</a:t>
                      </a:r>
                      <a:endParaRPr lang="en-US" sz="1400" b="0" i="0" u="none" strike="noStrike" dirty="0">
                        <a:solidFill>
                          <a:srgbClr val="000000"/>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effectLst/>
                          <a:latin typeface="Garamond" panose="02020404030301010803" pitchFamily="18" charset="0"/>
                          <a:ea typeface="+mn-ea"/>
                          <a:cs typeface="+mn-cs"/>
                        </a:rPr>
                        <a:t>Provide &amp; Promote Safe Traffic &amp; Pedestrian Mobility</a:t>
                      </a:r>
                      <a:endParaRPr lang="en-US" sz="1400" b="1" i="0" u="none" strike="noStrike" kern="1200" dirty="0">
                        <a:solidFill>
                          <a:schemeClr val="tx1"/>
                        </a:solidFill>
                        <a:effectLst/>
                        <a:latin typeface="Garamond" panose="02020404030301010803" pitchFamily="18"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kern="1200" dirty="0">
                          <a:solidFill>
                            <a:srgbClr val="000000"/>
                          </a:solidFill>
                          <a:effectLst/>
                          <a:latin typeface="Garamond" panose="02020404030301010803" pitchFamily="18" charset="0"/>
                          <a:ea typeface="+mn-ea"/>
                          <a:cs typeface="+mn-cs"/>
                        </a:rPr>
                        <a:t>Improve adequacy of street lighting in neighborhoods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sz="1400" b="0" i="0" u="none" strike="noStrike" kern="1200" dirty="0">
                        <a:solidFill>
                          <a:schemeClr val="tx1"/>
                        </a:solidFill>
                        <a:effectLst/>
                        <a:latin typeface="Garamond" panose="02020404030301010803" pitchFamily="18"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kern="1200" dirty="0">
                          <a:solidFill>
                            <a:srgbClr val="000000"/>
                          </a:solidFill>
                          <a:effectLst/>
                          <a:latin typeface="Garamond" panose="02020404030301010803" pitchFamily="18" charset="0"/>
                          <a:ea typeface="+mn-ea"/>
                          <a:cs typeface="+mn-cs"/>
                        </a:rPr>
                        <a:t>Develop an alternative transportation master plan to identify locations of greenways, sidewalks, and bike paths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sz="1400" b="0"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kern="1200" dirty="0">
                          <a:solidFill>
                            <a:srgbClr val="000000"/>
                          </a:solidFill>
                          <a:effectLst/>
                          <a:latin typeface="Garamond" panose="02020404030301010803" pitchFamily="18" charset="0"/>
                          <a:ea typeface="+mn-ea"/>
                          <a:cs typeface="+mn-cs"/>
                        </a:rPr>
                        <a:t>Conduct a Village-wide evaluation of street lighting needs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sz="1400" b="0"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kern="1200" dirty="0">
                          <a:solidFill>
                            <a:srgbClr val="000000"/>
                          </a:solidFill>
                          <a:effectLst/>
                          <a:latin typeface="Garamond" panose="02020404030301010803" pitchFamily="18" charset="0"/>
                          <a:ea typeface="+mn-ea"/>
                          <a:cs typeface="+mn-cs"/>
                        </a:rPr>
                        <a:t>Conduct the HWY5/Barrett Road Intersection Study</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sz="1400" b="0"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kern="1200" dirty="0">
                          <a:solidFill>
                            <a:srgbClr val="000000"/>
                          </a:solidFill>
                          <a:effectLst/>
                          <a:latin typeface="Garamond" panose="02020404030301010803" pitchFamily="18" charset="0"/>
                          <a:ea typeface="+mn-ea"/>
                          <a:cs typeface="+mn-cs"/>
                        </a:rPr>
                        <a:t>Install </a:t>
                      </a:r>
                      <a:r>
                        <a:rPr lang="en-US" sz="1400" b="0" i="0" u="none" strike="noStrike" kern="1200" dirty="0" err="1">
                          <a:solidFill>
                            <a:srgbClr val="000000"/>
                          </a:solidFill>
                          <a:effectLst/>
                          <a:latin typeface="Garamond" panose="02020404030301010803" pitchFamily="18" charset="0"/>
                          <a:ea typeface="+mn-ea"/>
                          <a:cs typeface="+mn-cs"/>
                        </a:rPr>
                        <a:t>Opticom</a:t>
                      </a:r>
                      <a:r>
                        <a:rPr lang="en-US" sz="1400" b="0" i="0" u="none" strike="noStrike" kern="1200" dirty="0">
                          <a:solidFill>
                            <a:srgbClr val="000000"/>
                          </a:solidFill>
                          <a:effectLst/>
                          <a:latin typeface="Garamond" panose="02020404030301010803" pitchFamily="18" charset="0"/>
                          <a:ea typeface="+mn-ea"/>
                          <a:cs typeface="+mn-cs"/>
                        </a:rPr>
                        <a:t> traffic device to improve response time and ensure safety of emergency personnel</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sz="1400" b="0"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kern="1200" dirty="0">
                          <a:solidFill>
                            <a:srgbClr val="000000"/>
                          </a:solidFill>
                          <a:effectLst/>
                          <a:latin typeface="Garamond" panose="02020404030301010803" pitchFamily="18" charset="0"/>
                          <a:ea typeface="+mn-ea"/>
                          <a:cs typeface="+mn-cs"/>
                        </a:rPr>
                        <a:t>Continue to work with NCDOT to identify a viable long-term solution for the traffic circle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bl>
          </a:graphicData>
        </a:graphic>
      </p:graphicFrame>
    </p:spTree>
    <p:extLst>
      <p:ext uri="{BB962C8B-B14F-4D97-AF65-F5344CB8AC3E}">
        <p14:creationId xmlns:p14="http://schemas.microsoft.com/office/powerpoint/2010/main" val="45911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8" y="225287"/>
            <a:ext cx="112378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Strategic Initiatives Completed in FY 2015</a:t>
            </a:r>
            <a:endParaRPr lang="en-US" sz="2400" i="1" dirty="0">
              <a:solidFill>
                <a:schemeClr val="accent6"/>
              </a:solidFill>
              <a:latin typeface="Lucida Bright" panose="020406020505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006968082"/>
              </p:ext>
            </p:extLst>
          </p:nvPr>
        </p:nvGraphicFramePr>
        <p:xfrm>
          <a:off x="477078" y="1497283"/>
          <a:ext cx="10566842" cy="4142232"/>
        </p:xfrm>
        <a:graphic>
          <a:graphicData uri="http://schemas.openxmlformats.org/drawingml/2006/table">
            <a:tbl>
              <a:tblPr/>
              <a:tblGrid>
                <a:gridCol w="2520122"/>
                <a:gridCol w="8046720"/>
              </a:tblGrid>
              <a:tr h="57607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accent6"/>
                          </a:solidFill>
                          <a:effectLst/>
                          <a:latin typeface="Garamond" panose="02020404030301010803" pitchFamily="18" charset="0"/>
                        </a:rPr>
                        <a:t>Council</a:t>
                      </a:r>
                      <a:r>
                        <a:rPr lang="en-US" sz="1600" b="1" i="0" u="none" strike="noStrike" baseline="0" dirty="0" smtClean="0">
                          <a:solidFill>
                            <a:schemeClr val="accent6"/>
                          </a:solidFill>
                          <a:effectLst/>
                          <a:latin typeface="Garamond" panose="02020404030301010803" pitchFamily="18" charset="0"/>
                        </a:rPr>
                        <a:t> Goal</a:t>
                      </a:r>
                      <a:endParaRPr lang="en-US" sz="1600" b="1" i="0" u="none" strike="noStrike" dirty="0">
                        <a:solidFill>
                          <a:schemeClr val="accent6"/>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accent6"/>
                          </a:solidFill>
                          <a:effectLst/>
                          <a:latin typeface="Garamond" panose="02020404030301010803" pitchFamily="18" charset="0"/>
                        </a:rPr>
                        <a:t>Completed Initiatives in FY 2015</a:t>
                      </a:r>
                      <a:endParaRPr lang="en-US" sz="1600" b="1" i="0" u="none" strike="noStrike" dirty="0">
                        <a:solidFill>
                          <a:schemeClr val="accent6"/>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r>
              <a:tr h="220997">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effectLst/>
                          <a:latin typeface="Garamond" panose="02020404030301010803" pitchFamily="18" charset="0"/>
                          <a:ea typeface="+mn-ea"/>
                          <a:cs typeface="+mn-cs"/>
                        </a:rPr>
                        <a:t>Provide &amp; Promote Safe Traffic &amp; Pedestrian Mobility (Continued)</a:t>
                      </a:r>
                      <a:endParaRPr lang="en-US" sz="1400" b="1" i="0" u="none" strike="noStrike" kern="1200" dirty="0">
                        <a:solidFill>
                          <a:schemeClr val="tx1"/>
                        </a:solidFill>
                        <a:effectLst/>
                        <a:latin typeface="Garamond" panose="02020404030301010803" pitchFamily="18"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Develop and implement a public education campaign for roadway safety</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sz="1400" b="0" i="0" u="none" strike="noStrike" kern="1200" dirty="0">
                        <a:solidFill>
                          <a:schemeClr val="tx1"/>
                        </a:solidFill>
                        <a:effectLst/>
                        <a:latin typeface="Garamond" panose="02020404030301010803" pitchFamily="18"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Collaborate with other jurisdictions to develop a Highway 211 corridor plan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sz="1400" b="0"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Extend sidewalk and walkway system</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sz="1400" b="0"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Implement a GPS based software solution to track and analyze data on infrastructure maintenance and route management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Garamond" panose="02020404030301010803" pitchFamily="18" charset="0"/>
                        </a:rPr>
                        <a:t>Protect the Environment</a:t>
                      </a:r>
                    </a:p>
                    <a:p>
                      <a:endParaRPr lang="en-US" sz="1400" b="1" dirty="0">
                        <a:solidFill>
                          <a:schemeClr val="tx1"/>
                        </a:solidFill>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Evaluate alternatives to reduce energy consumption for street lighting</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sz="1400" b="1" dirty="0">
                        <a:solidFill>
                          <a:schemeClr val="tx1"/>
                        </a:solidFill>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Implement single-day collection system with automated yard debris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sz="1400" b="1"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Increase public education on the benefits of recycling to encourage greater participation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Garamond" panose="02020404030301010803" pitchFamily="18" charset="0"/>
                        </a:rPr>
                        <a:t>Provide a Variety of Recreational and Cultural Opportunities </a:t>
                      </a:r>
                    </a:p>
                    <a:p>
                      <a:endParaRPr lang="en-US" sz="1400" b="1"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Expand cultural arts events in Village parks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sz="1400" b="1"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Develop park facilities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sz="1400" b="0"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Support the Given Memorial Library Expansion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sz="1400" b="0"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Evaluate the need for indoor recreation facilities (BIRDIE)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bl>
          </a:graphicData>
        </a:graphic>
      </p:graphicFrame>
    </p:spTree>
    <p:extLst>
      <p:ext uri="{BB962C8B-B14F-4D97-AF65-F5344CB8AC3E}">
        <p14:creationId xmlns:p14="http://schemas.microsoft.com/office/powerpoint/2010/main" val="2524274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8" y="225287"/>
            <a:ext cx="112378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Strategic Initiatives Completed in FY 2015</a:t>
            </a:r>
            <a:endParaRPr lang="en-US" sz="2400" i="1" dirty="0">
              <a:solidFill>
                <a:schemeClr val="accent6"/>
              </a:solidFill>
              <a:latin typeface="Lucida Bright" panose="020406020505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00861992"/>
              </p:ext>
            </p:extLst>
          </p:nvPr>
        </p:nvGraphicFramePr>
        <p:xfrm>
          <a:off x="477078" y="1497283"/>
          <a:ext cx="10566842" cy="4355592"/>
        </p:xfrm>
        <a:graphic>
          <a:graphicData uri="http://schemas.openxmlformats.org/drawingml/2006/table">
            <a:tbl>
              <a:tblPr/>
              <a:tblGrid>
                <a:gridCol w="2520122"/>
                <a:gridCol w="8046720"/>
              </a:tblGrid>
              <a:tr h="57607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accent6"/>
                          </a:solidFill>
                          <a:effectLst/>
                          <a:latin typeface="Garamond" panose="02020404030301010803" pitchFamily="18" charset="0"/>
                        </a:rPr>
                        <a:t>Council</a:t>
                      </a:r>
                      <a:r>
                        <a:rPr lang="en-US" sz="1600" b="1" i="0" u="none" strike="noStrike" baseline="0" dirty="0" smtClean="0">
                          <a:solidFill>
                            <a:schemeClr val="accent6"/>
                          </a:solidFill>
                          <a:effectLst/>
                          <a:latin typeface="Garamond" panose="02020404030301010803" pitchFamily="18" charset="0"/>
                        </a:rPr>
                        <a:t> Goal</a:t>
                      </a:r>
                      <a:endParaRPr lang="en-US" sz="1600" b="1" i="0" u="none" strike="noStrike" dirty="0">
                        <a:solidFill>
                          <a:schemeClr val="accent6"/>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accent6"/>
                          </a:solidFill>
                          <a:effectLst/>
                          <a:latin typeface="Garamond" panose="02020404030301010803" pitchFamily="18" charset="0"/>
                        </a:rPr>
                        <a:t>Completed Initiatives in FY 2015</a:t>
                      </a:r>
                      <a:endParaRPr lang="en-US" sz="1600" b="1" i="0" u="none" strike="noStrike" dirty="0">
                        <a:solidFill>
                          <a:schemeClr val="accent6"/>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r>
              <a:tr h="220997">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effectLst/>
                          <a:latin typeface="Garamond" panose="02020404030301010803" pitchFamily="18" charset="0"/>
                          <a:ea typeface="+mn-ea"/>
                          <a:cs typeface="+mn-cs"/>
                        </a:rPr>
                        <a:t>Enhance</a:t>
                      </a:r>
                      <a:r>
                        <a:rPr lang="en-US" sz="1400" b="1" i="0" u="none" strike="noStrike" kern="1200" baseline="0" dirty="0" smtClean="0">
                          <a:solidFill>
                            <a:schemeClr val="tx1"/>
                          </a:solidFill>
                          <a:effectLst/>
                          <a:latin typeface="Garamond" panose="02020404030301010803" pitchFamily="18" charset="0"/>
                          <a:ea typeface="+mn-ea"/>
                          <a:cs typeface="+mn-cs"/>
                        </a:rPr>
                        <a:t> Customer Service</a:t>
                      </a:r>
                      <a:endParaRPr lang="en-US" sz="1400" b="1" i="0" u="none" strike="noStrike" kern="1200" dirty="0">
                        <a:solidFill>
                          <a:schemeClr val="tx1"/>
                        </a:solidFill>
                        <a:effectLst/>
                        <a:latin typeface="Garamond" panose="02020404030301010803" pitchFamily="18"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Develop and implement a corporate communications strategy for keeping the public informed, considering a more frequent newsletter publication and </a:t>
                      </a:r>
                      <a:r>
                        <a:rPr lang="en-US" sz="1400" b="0" i="0" u="none" strike="noStrike" dirty="0" err="1">
                          <a:solidFill>
                            <a:srgbClr val="000000"/>
                          </a:solidFill>
                          <a:effectLst/>
                          <a:latin typeface="Garamond" panose="02020404030301010803" pitchFamily="18" charset="0"/>
                        </a:rPr>
                        <a:t>eblasts</a:t>
                      </a:r>
                      <a:r>
                        <a:rPr lang="en-US" sz="1400" b="0" i="0" u="none" strike="noStrike" dirty="0">
                          <a:solidFill>
                            <a:srgbClr val="000000"/>
                          </a:solidFill>
                          <a:effectLst/>
                          <a:latin typeface="Garamond" panose="02020404030301010803" pitchFamily="18" charset="0"/>
                        </a:rPr>
                        <a:t> post-Council meetings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sz="1400" b="0" i="0" u="none" strike="noStrike" kern="1200" dirty="0">
                        <a:solidFill>
                          <a:schemeClr val="tx1"/>
                        </a:solidFill>
                        <a:effectLst/>
                        <a:latin typeface="Garamond" panose="02020404030301010803" pitchFamily="18"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Develop post event service survey for Fair Barn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sz="1400" b="0"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Post video and/or recordings of Council meetings on the Village website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rowSpan="3">
                  <a:txBody>
                    <a:bodyPr/>
                    <a:lstStyle/>
                    <a:p>
                      <a:r>
                        <a:rPr lang="en-US" sz="1400" b="1" dirty="0" smtClean="0">
                          <a:solidFill>
                            <a:schemeClr val="tx1"/>
                          </a:solidFill>
                          <a:latin typeface="Garamond" panose="02020404030301010803" pitchFamily="18" charset="0"/>
                        </a:rPr>
                        <a:t>Continuously</a:t>
                      </a:r>
                      <a:r>
                        <a:rPr lang="en-US" sz="1400" b="1" baseline="0" dirty="0" smtClean="0">
                          <a:solidFill>
                            <a:schemeClr val="tx1"/>
                          </a:solidFill>
                          <a:latin typeface="Garamond" panose="02020404030301010803" pitchFamily="18" charset="0"/>
                        </a:rPr>
                        <a:t> Improve Processes</a:t>
                      </a:r>
                      <a:endParaRPr lang="en-US" sz="1400" b="1" dirty="0">
                        <a:solidFill>
                          <a:schemeClr val="tx1"/>
                        </a:solidFill>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Garamond" panose="02020404030301010803" pitchFamily="18" charset="0"/>
                        </a:rPr>
                        <a:t>Develop a contract management system</a:t>
                      </a:r>
                      <a:endParaRPr lang="en-US" sz="14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sz="1400" b="1" dirty="0">
                        <a:solidFill>
                          <a:schemeClr val="tx1"/>
                        </a:solidFill>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Centralize data access and promote business process analysis by </a:t>
                      </a:r>
                      <a:r>
                        <a:rPr lang="en-US" sz="1400" b="0" i="0" u="none" strike="noStrike" dirty="0" smtClean="0">
                          <a:solidFill>
                            <a:srgbClr val="000000"/>
                          </a:solidFill>
                          <a:effectLst/>
                          <a:latin typeface="Garamond" panose="02020404030301010803" pitchFamily="18" charset="0"/>
                        </a:rPr>
                        <a:t>maintaining, </a:t>
                      </a:r>
                      <a:r>
                        <a:rPr lang="en-US" sz="1400" b="0" i="0" u="none" strike="noStrike" dirty="0">
                          <a:solidFill>
                            <a:srgbClr val="000000"/>
                          </a:solidFill>
                          <a:effectLst/>
                          <a:latin typeface="Garamond" panose="02020404030301010803" pitchFamily="18" charset="0"/>
                        </a:rPr>
                        <a:t>supporting, and utilizing SharePoint more effectively</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sz="1400" b="1"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Implement an E-Crash traffic accident solution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rowSpan="3">
                  <a:txBody>
                    <a:bodyPr/>
                    <a:lstStyle/>
                    <a:p>
                      <a:r>
                        <a:rPr lang="en-US" sz="1400" b="1" dirty="0" smtClean="0">
                          <a:latin typeface="Garamond" panose="02020404030301010803" pitchFamily="18" charset="0"/>
                        </a:rPr>
                        <a:t>Develop</a:t>
                      </a:r>
                      <a:r>
                        <a:rPr lang="en-US" sz="1400" b="1" baseline="0" dirty="0" smtClean="0">
                          <a:latin typeface="Garamond" panose="02020404030301010803" pitchFamily="18" charset="0"/>
                        </a:rPr>
                        <a:t> Collaborative Solutions</a:t>
                      </a:r>
                      <a:endParaRPr lang="en-US" sz="1400" b="1"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Partner with organizations to host cultural events at the Fair Barn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sz="1400" b="1"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Implement online engagement tools to seek citizen input on Council related decisions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sz="1400" b="0"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Identify key partners and assign a Council liaison to each partner</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effectLst/>
                          <a:latin typeface="Garamond" panose="02020404030301010803" pitchFamily="18" charset="0"/>
                          <a:ea typeface="+mn-ea"/>
                          <a:cs typeface="+mn-cs"/>
                        </a:rPr>
                        <a:t>Optimize</a:t>
                      </a:r>
                      <a:r>
                        <a:rPr lang="en-US" sz="1400" b="1" i="0" u="none" strike="noStrike" kern="1200" baseline="0" dirty="0" smtClean="0">
                          <a:solidFill>
                            <a:schemeClr val="tx1"/>
                          </a:solidFill>
                          <a:effectLst/>
                          <a:latin typeface="Garamond" panose="02020404030301010803" pitchFamily="18" charset="0"/>
                          <a:ea typeface="+mn-ea"/>
                          <a:cs typeface="+mn-cs"/>
                        </a:rPr>
                        <a:t> Volunteer Engagement</a:t>
                      </a:r>
                      <a:endParaRPr lang="en-US" sz="1400" b="1"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Develop an annual training program for volunteer committees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301752">
                <a:tc vMerge="1">
                  <a:txBody>
                    <a:bodyPr/>
                    <a:lstStyle/>
                    <a:p>
                      <a:endParaRPr lang="en-US" sz="1400" b="1"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Garamond" panose="02020404030301010803" pitchFamily="18" charset="0"/>
                        </a:rPr>
                        <a:t>Develop a policy on volunteer and committee appointments</a:t>
                      </a:r>
                      <a:endParaRPr lang="en-US" sz="1400" b="0" i="0" u="none" strike="noStrike" dirty="0">
                        <a:solidFill>
                          <a:srgbClr val="000000"/>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bl>
          </a:graphicData>
        </a:graphic>
      </p:graphicFrame>
    </p:spTree>
    <p:extLst>
      <p:ext uri="{BB962C8B-B14F-4D97-AF65-F5344CB8AC3E}">
        <p14:creationId xmlns:p14="http://schemas.microsoft.com/office/powerpoint/2010/main" val="1649821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8" y="225287"/>
            <a:ext cx="112378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Strategic Initiatives Completed in FY 2015</a:t>
            </a:r>
            <a:endParaRPr lang="en-US" sz="2400" i="1" dirty="0">
              <a:solidFill>
                <a:schemeClr val="accent6"/>
              </a:solidFill>
              <a:latin typeface="Lucida Bright" panose="020406020505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864977855"/>
              </p:ext>
            </p:extLst>
          </p:nvPr>
        </p:nvGraphicFramePr>
        <p:xfrm>
          <a:off x="477078" y="1497283"/>
          <a:ext cx="10566842" cy="3624072"/>
        </p:xfrm>
        <a:graphic>
          <a:graphicData uri="http://schemas.openxmlformats.org/drawingml/2006/table">
            <a:tbl>
              <a:tblPr/>
              <a:tblGrid>
                <a:gridCol w="2520122"/>
                <a:gridCol w="8046720"/>
              </a:tblGrid>
              <a:tr h="57607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accent6"/>
                          </a:solidFill>
                          <a:effectLst/>
                          <a:latin typeface="Garamond" panose="02020404030301010803" pitchFamily="18" charset="0"/>
                        </a:rPr>
                        <a:t>Council</a:t>
                      </a:r>
                      <a:r>
                        <a:rPr lang="en-US" sz="1600" b="1" i="0" u="none" strike="noStrike" baseline="0" dirty="0" smtClean="0">
                          <a:solidFill>
                            <a:schemeClr val="accent6"/>
                          </a:solidFill>
                          <a:effectLst/>
                          <a:latin typeface="Garamond" panose="02020404030301010803" pitchFamily="18" charset="0"/>
                        </a:rPr>
                        <a:t> Goal</a:t>
                      </a:r>
                      <a:endParaRPr lang="en-US" sz="1600" b="1" i="0" u="none" strike="noStrike" dirty="0">
                        <a:solidFill>
                          <a:schemeClr val="accent6"/>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accent6"/>
                          </a:solidFill>
                          <a:effectLst/>
                          <a:latin typeface="Garamond" panose="02020404030301010803" pitchFamily="18" charset="0"/>
                        </a:rPr>
                        <a:t>Completed Initiatives in FY 2015</a:t>
                      </a:r>
                      <a:endParaRPr lang="en-US" sz="1600" b="1" i="0" u="none" strike="noStrike" dirty="0">
                        <a:solidFill>
                          <a:schemeClr val="accent6"/>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r>
              <a:tr h="220997">
                <a:tc row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Garamond" panose="02020404030301010803" pitchFamily="18" charset="0"/>
                        </a:rPr>
                        <a:t>Recruit &amp; Retain a Skilled &amp; Diverse Workforce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Perform a formal compensation study to review current practices, pay scales, &amp; position  descriptions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20997">
                <a:tc vMerge="1">
                  <a:txBody>
                    <a:bodyPr/>
                    <a:lstStyle/>
                    <a:p>
                      <a:endParaRPr 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b"/>
                      <a:r>
                        <a:rPr lang="en-US" sz="1400" b="0" i="0" u="none" strike="noStrike" dirty="0">
                          <a:solidFill>
                            <a:srgbClr val="000000"/>
                          </a:solidFill>
                          <a:effectLst/>
                          <a:latin typeface="Garamond" panose="02020404030301010803" pitchFamily="18" charset="0"/>
                        </a:rPr>
                        <a:t>Offer in-house training through the TOPS program and conduct the annual Employee Academy</a:t>
                      </a: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43840">
                <a:tc vMerge="1">
                  <a:txBody>
                    <a:bodyPr/>
                    <a:lstStyle/>
                    <a:p>
                      <a:endParaRPr lang="en-US" sz="1400" b="1" dirty="0">
                        <a:solidFill>
                          <a:schemeClr val="tx1"/>
                        </a:solidFill>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b"/>
                      <a:r>
                        <a:rPr lang="en-US" sz="1400" b="0" i="0" u="none" strike="noStrike" dirty="0">
                          <a:solidFill>
                            <a:srgbClr val="000000"/>
                          </a:solidFill>
                          <a:effectLst/>
                          <a:latin typeface="Garamond" panose="02020404030301010803" pitchFamily="18" charset="0"/>
                        </a:rPr>
                        <a:t>Implement selected recommendations from the Compensation Study</a:t>
                      </a: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438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Garamond" panose="02020404030301010803" pitchFamily="18" charset="0"/>
                        </a:rPr>
                        <a:t>Provide Value for Tax Dollars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Garamond" panose="02020404030301010803" pitchFamily="18" charset="0"/>
                        </a:rPr>
                        <a:t>Oversee the annexation of Cotswold</a:t>
                      </a: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43840">
                <a:tc row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Garamond" panose="02020404030301010803" pitchFamily="18" charset="0"/>
                        </a:rPr>
                        <a:t>Maintain a Strong Financial Condition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Develop an annual budget that meets or exceeds established financial targets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43840">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smtClean="0">
                        <a:solidFill>
                          <a:schemeClr val="tx1"/>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Maximize use of the Fair Barn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43840">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smtClean="0">
                        <a:solidFill>
                          <a:schemeClr val="tx1"/>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Evaluate alternatives to make the Harness Track financially sustainable (BIRDIE)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43840">
                <a:tc row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Garamond" panose="02020404030301010803" pitchFamily="18" charset="0"/>
                        </a:rPr>
                        <a:t>Invest in Capital</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Maintain VOP buildings and facilities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43840">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smtClean="0">
                        <a:solidFill>
                          <a:schemeClr val="tx1"/>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400" b="0" i="0" u="none" strike="noStrike" dirty="0">
                          <a:solidFill>
                            <a:srgbClr val="000000"/>
                          </a:solidFill>
                          <a:effectLst/>
                          <a:latin typeface="Garamond" panose="02020404030301010803" pitchFamily="18" charset="0"/>
                        </a:rPr>
                        <a:t>Effectively maintain current capital assets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r h="243840">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smtClean="0">
                        <a:solidFill>
                          <a:schemeClr val="tx1"/>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Garamond" panose="02020404030301010803" pitchFamily="18" charset="0"/>
                        </a:rPr>
                        <a:t>Continue to enhance the Village roadways with the Annual Street Resurfacing Program</a:t>
                      </a: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r>
            </a:tbl>
          </a:graphicData>
        </a:graphic>
      </p:graphicFrame>
    </p:spTree>
    <p:extLst>
      <p:ext uri="{BB962C8B-B14F-4D97-AF65-F5344CB8AC3E}">
        <p14:creationId xmlns:p14="http://schemas.microsoft.com/office/powerpoint/2010/main" val="20745705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8" y="225287"/>
            <a:ext cx="112378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Strategic Initiatives in Progress at Year End</a:t>
            </a:r>
            <a:endParaRPr lang="en-US" sz="2400" i="1" dirty="0">
              <a:solidFill>
                <a:schemeClr val="accent6"/>
              </a:solidFill>
              <a:latin typeface="Lucida Bright" panose="020406020505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89571909"/>
              </p:ext>
            </p:extLst>
          </p:nvPr>
        </p:nvGraphicFramePr>
        <p:xfrm>
          <a:off x="387350" y="1382983"/>
          <a:ext cx="10731501" cy="5334000"/>
        </p:xfrm>
        <a:graphic>
          <a:graphicData uri="http://schemas.openxmlformats.org/drawingml/2006/table">
            <a:tbl>
              <a:tblPr/>
              <a:tblGrid>
                <a:gridCol w="3136085"/>
                <a:gridCol w="4935697"/>
                <a:gridCol w="2659719"/>
              </a:tblGrid>
              <a:tr h="36576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accent6"/>
                          </a:solidFill>
                          <a:effectLst/>
                          <a:latin typeface="Garamond" panose="02020404030301010803" pitchFamily="18" charset="0"/>
                        </a:rPr>
                        <a:t>Council</a:t>
                      </a:r>
                      <a:r>
                        <a:rPr lang="en-US" sz="1600" b="1" i="0" u="none" strike="noStrike" baseline="0" dirty="0" smtClean="0">
                          <a:solidFill>
                            <a:schemeClr val="accent6"/>
                          </a:solidFill>
                          <a:effectLst/>
                          <a:latin typeface="Garamond" panose="02020404030301010803" pitchFamily="18" charset="0"/>
                        </a:rPr>
                        <a:t> Goal</a:t>
                      </a:r>
                      <a:endParaRPr lang="en-US" sz="1600" b="1" i="0" u="none" strike="noStrike" dirty="0">
                        <a:solidFill>
                          <a:schemeClr val="accent6"/>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accent6"/>
                          </a:solidFill>
                          <a:effectLst/>
                          <a:latin typeface="Garamond" panose="02020404030301010803" pitchFamily="18" charset="0"/>
                        </a:rPr>
                        <a:t>Initiatives in Progress</a:t>
                      </a:r>
                      <a:r>
                        <a:rPr lang="en-US" sz="1600" b="1" i="0" u="none" strike="noStrike" baseline="0" dirty="0" smtClean="0">
                          <a:solidFill>
                            <a:schemeClr val="accent6"/>
                          </a:solidFill>
                          <a:effectLst/>
                          <a:latin typeface="Garamond" panose="02020404030301010803" pitchFamily="18" charset="0"/>
                        </a:rPr>
                        <a:t> at Year End</a:t>
                      </a:r>
                      <a:endParaRPr lang="en-US" sz="1600" b="1" i="0" u="none" strike="noStrike" dirty="0">
                        <a:solidFill>
                          <a:schemeClr val="accent6"/>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accent6"/>
                          </a:solidFill>
                          <a:effectLst/>
                          <a:latin typeface="Garamond" panose="02020404030301010803" pitchFamily="18" charset="0"/>
                        </a:rPr>
                        <a:t>Status</a:t>
                      </a:r>
                      <a:r>
                        <a:rPr lang="en-US" sz="1600" b="1" i="0" u="none" strike="noStrike" baseline="0" dirty="0" smtClean="0">
                          <a:solidFill>
                            <a:schemeClr val="accent6"/>
                          </a:solidFill>
                          <a:effectLst/>
                          <a:latin typeface="Garamond" panose="02020404030301010803" pitchFamily="18" charset="0"/>
                        </a:rPr>
                        <a:t> Update</a:t>
                      </a:r>
                      <a:endParaRPr lang="en-US" sz="1600" b="1" i="0" u="none" strike="noStrike" dirty="0">
                        <a:solidFill>
                          <a:schemeClr val="accent6"/>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r>
              <a:tr h="2209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i="0" u="none" strike="noStrike" dirty="0" smtClean="0">
                          <a:solidFill>
                            <a:schemeClr val="tx1"/>
                          </a:solidFill>
                          <a:effectLst/>
                          <a:latin typeface="Garamond" panose="02020404030301010803" pitchFamily="18" charset="0"/>
                        </a:rPr>
                        <a:t>Safeguard the Community</a:t>
                      </a:r>
                      <a:endParaRPr lang="en-US" sz="1300" b="1"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fontAlgn="ctr"/>
                      <a:r>
                        <a:rPr lang="en-US" sz="1300" b="0" i="0" u="none" strike="noStrike" dirty="0">
                          <a:solidFill>
                            <a:srgbClr val="000000"/>
                          </a:solidFill>
                          <a:effectLst/>
                          <a:latin typeface="Garamond" panose="02020404030301010803" pitchFamily="18" charset="0"/>
                        </a:rPr>
                        <a:t>Achieve national accreditation in the Fire Department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0" i="0" u="none" strike="noStrike" baseline="0" dirty="0" smtClean="0">
                          <a:solidFill>
                            <a:srgbClr val="000000"/>
                          </a:solidFill>
                          <a:effectLst/>
                          <a:latin typeface="Garamond" panose="02020404030301010803" pitchFamily="18" charset="0"/>
                        </a:rPr>
                        <a:t>In progress at the end of Q1, FY 2016.</a:t>
                      </a:r>
                      <a:endParaRPr lang="en-US" sz="1300" b="0" i="0" u="none" strike="noStrike" dirty="0">
                        <a:solidFill>
                          <a:srgbClr val="000000"/>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2209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i="0" u="none" strike="noStrike" dirty="0" smtClean="0">
                          <a:solidFill>
                            <a:schemeClr val="tx1"/>
                          </a:solidFill>
                          <a:effectLst/>
                          <a:latin typeface="Garamond" panose="02020404030301010803" pitchFamily="18" charset="0"/>
                        </a:rPr>
                        <a:t>Promote Economic Opportunity</a:t>
                      </a:r>
                      <a:endParaRPr lang="en-US" sz="1300" b="1" dirty="0">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300" b="0" i="0" u="none" strike="noStrike" dirty="0">
                          <a:solidFill>
                            <a:srgbClr val="000000"/>
                          </a:solidFill>
                          <a:effectLst/>
                          <a:latin typeface="Garamond" panose="02020404030301010803" pitchFamily="18" charset="0"/>
                        </a:rPr>
                        <a:t>Incrementally expand Village Center into Village Place/Rattlesnake Corridor</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300" b="0" i="0" u="none" strike="noStrike" dirty="0" smtClean="0">
                          <a:solidFill>
                            <a:srgbClr val="000000"/>
                          </a:solidFill>
                          <a:effectLst/>
                          <a:latin typeface="Garamond" panose="02020404030301010803" pitchFamily="18" charset="0"/>
                        </a:rPr>
                        <a:t>Completed </a:t>
                      </a:r>
                      <a:r>
                        <a:rPr lang="en-US" sz="1300" b="0" i="0" u="none" strike="noStrike" baseline="0" dirty="0" smtClean="0">
                          <a:solidFill>
                            <a:srgbClr val="000000"/>
                          </a:solidFill>
                          <a:effectLst/>
                          <a:latin typeface="Garamond" panose="02020404030301010803" pitchFamily="18" charset="0"/>
                        </a:rPr>
                        <a:t>in Q1, FY 2016.</a:t>
                      </a:r>
                      <a:endParaRPr lang="en-US" sz="1300" b="0" i="0" u="none" strike="noStrike" dirty="0">
                        <a:solidFill>
                          <a:srgbClr val="000000"/>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DC00"/>
                    </a:solidFill>
                  </a:tcPr>
                </a:tc>
              </a:tr>
              <a:tr h="220997">
                <a:tc>
                  <a:txBody>
                    <a:bodyPr/>
                    <a:lstStyle/>
                    <a:p>
                      <a:pPr algn="l" fontAlgn="ctr"/>
                      <a:r>
                        <a:rPr lang="en-US" sz="1300" b="1" i="0" u="none" strike="noStrike" dirty="0">
                          <a:solidFill>
                            <a:srgbClr val="000000"/>
                          </a:solidFill>
                          <a:effectLst/>
                          <a:latin typeface="Garamond" panose="02020404030301010803" pitchFamily="18" charset="0"/>
                        </a:rPr>
                        <a:t>Preserve the Character &amp; Ambience of the Village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300" b="0" i="0" u="none" strike="noStrike" dirty="0">
                          <a:solidFill>
                            <a:srgbClr val="000000"/>
                          </a:solidFill>
                          <a:effectLst/>
                          <a:latin typeface="Garamond" panose="02020404030301010803" pitchFamily="18" charset="0"/>
                        </a:rPr>
                        <a:t>Evaluate the code enforcement process (BIRDIE)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300" b="0" i="0" u="none" strike="noStrike" dirty="0" smtClean="0">
                          <a:solidFill>
                            <a:srgbClr val="000000"/>
                          </a:solidFill>
                          <a:effectLst/>
                          <a:latin typeface="Garamond" panose="02020404030301010803" pitchFamily="18" charset="0"/>
                        </a:rPr>
                        <a:t>Completed </a:t>
                      </a:r>
                      <a:r>
                        <a:rPr lang="en-US" sz="1300" b="0" i="0" u="none" strike="noStrike" baseline="0" dirty="0" smtClean="0">
                          <a:solidFill>
                            <a:srgbClr val="000000"/>
                          </a:solidFill>
                          <a:effectLst/>
                          <a:latin typeface="Garamond" panose="02020404030301010803" pitchFamily="18" charset="0"/>
                        </a:rPr>
                        <a:t>in Q1, FY 2016.</a:t>
                      </a:r>
                      <a:endParaRPr lang="en-US" sz="1300" b="0" i="0" u="none" strike="noStrike" dirty="0">
                        <a:solidFill>
                          <a:srgbClr val="000000"/>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DC00"/>
                    </a:solidFill>
                  </a:tcPr>
                </a:tc>
              </a:tr>
              <a:tr h="2209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1" i="0" u="none" strike="noStrike" kern="1200" dirty="0" smtClean="0">
                          <a:solidFill>
                            <a:schemeClr val="tx1"/>
                          </a:solidFill>
                          <a:effectLst/>
                          <a:latin typeface="Garamond" panose="02020404030301010803" pitchFamily="18" charset="0"/>
                          <a:ea typeface="+mn-ea"/>
                          <a:cs typeface="+mn-cs"/>
                        </a:rPr>
                        <a:t>Provide &amp; Promote Safe Traffic &amp; Pedestrian Mobility</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smtClean="0">
                          <a:solidFill>
                            <a:srgbClr val="000000"/>
                          </a:solidFill>
                          <a:effectLst/>
                          <a:latin typeface="Garamond" panose="02020404030301010803" pitchFamily="18" charset="0"/>
                        </a:rPr>
                        <a:t>Conduct the Midland Road Corridor Study</a:t>
                      </a:r>
                      <a:endParaRPr lang="en-US" sz="1300" b="0" i="0" u="none" strike="noStrike" dirty="0">
                        <a:solidFill>
                          <a:srgbClr val="000000"/>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300" b="0" i="0" u="none" strike="noStrike" dirty="0" smtClean="0">
                          <a:solidFill>
                            <a:srgbClr val="000000"/>
                          </a:solidFill>
                          <a:effectLst/>
                          <a:latin typeface="Garamond" panose="02020404030301010803" pitchFamily="18" charset="0"/>
                        </a:rPr>
                        <a:t>Completed </a:t>
                      </a:r>
                      <a:r>
                        <a:rPr lang="en-US" sz="1300" b="0" i="0" u="none" strike="noStrike" baseline="0" dirty="0" smtClean="0">
                          <a:solidFill>
                            <a:srgbClr val="000000"/>
                          </a:solidFill>
                          <a:effectLst/>
                          <a:latin typeface="Garamond" panose="02020404030301010803" pitchFamily="18" charset="0"/>
                        </a:rPr>
                        <a:t>in Q1, FY 2016.</a:t>
                      </a:r>
                      <a:endParaRPr lang="en-US" sz="1300" b="0" i="0" u="none" strike="noStrike" dirty="0">
                        <a:solidFill>
                          <a:srgbClr val="000000"/>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DC00"/>
                    </a:solidFill>
                  </a:tcPr>
                </a:tc>
              </a:tr>
              <a:tr h="2209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1" i="0" u="none" strike="noStrike" kern="1200" dirty="0" smtClean="0">
                          <a:solidFill>
                            <a:schemeClr val="tx1"/>
                          </a:solidFill>
                          <a:effectLst/>
                          <a:latin typeface="Garamond" panose="02020404030301010803" pitchFamily="18" charset="0"/>
                          <a:ea typeface="+mn-ea"/>
                          <a:cs typeface="+mn-cs"/>
                        </a:rPr>
                        <a:t>Enhance Customer</a:t>
                      </a:r>
                      <a:r>
                        <a:rPr lang="en-US" sz="1300" b="1" i="0" u="none" strike="noStrike" kern="1200" baseline="0" dirty="0" smtClean="0">
                          <a:solidFill>
                            <a:schemeClr val="tx1"/>
                          </a:solidFill>
                          <a:effectLst/>
                          <a:latin typeface="Garamond" panose="02020404030301010803" pitchFamily="18" charset="0"/>
                          <a:ea typeface="+mn-ea"/>
                          <a:cs typeface="+mn-cs"/>
                        </a:rPr>
                        <a:t> Service</a:t>
                      </a:r>
                      <a:endParaRPr lang="en-US" sz="1300" b="1" i="0" u="none" strike="noStrike" kern="1200" dirty="0" smtClean="0">
                        <a:solidFill>
                          <a:schemeClr val="tx1"/>
                        </a:solidFill>
                        <a:effectLst/>
                        <a:latin typeface="Garamond" panose="02020404030301010803" pitchFamily="18"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smtClean="0">
                          <a:solidFill>
                            <a:srgbClr val="000000"/>
                          </a:solidFill>
                          <a:effectLst/>
                          <a:latin typeface="Garamond" panose="02020404030301010803" pitchFamily="18" charset="0"/>
                        </a:rPr>
                        <a:t>Redesign Village website to add more functionality and integrate it with a mobile app</a:t>
                      </a:r>
                      <a:endParaRPr lang="en-US" sz="1300" b="0" i="0" u="none" strike="noStrike" dirty="0">
                        <a:solidFill>
                          <a:srgbClr val="000000"/>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0" i="0" u="none" strike="noStrike" baseline="0" dirty="0" smtClean="0">
                          <a:solidFill>
                            <a:srgbClr val="000000"/>
                          </a:solidFill>
                          <a:effectLst/>
                          <a:latin typeface="Garamond" panose="02020404030301010803" pitchFamily="18" charset="0"/>
                        </a:rPr>
                        <a:t>In progress at the end of Q1, FY 2016.</a:t>
                      </a:r>
                      <a:endParaRPr lang="en-US" sz="1300" b="0" i="0" u="none" strike="noStrike" dirty="0">
                        <a:solidFill>
                          <a:srgbClr val="000000"/>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2209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1" i="0" u="none" strike="noStrike" kern="1200" dirty="0" smtClean="0">
                          <a:solidFill>
                            <a:schemeClr val="tx1"/>
                          </a:solidFill>
                          <a:effectLst/>
                          <a:latin typeface="Garamond" panose="02020404030301010803" pitchFamily="18" charset="0"/>
                          <a:ea typeface="+mn-ea"/>
                          <a:cs typeface="+mn-cs"/>
                        </a:rPr>
                        <a:t>Continuously Improve Processes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smtClean="0">
                          <a:solidFill>
                            <a:srgbClr val="000000"/>
                          </a:solidFill>
                          <a:effectLst/>
                          <a:latin typeface="Garamond" panose="02020404030301010803" pitchFamily="18" charset="0"/>
                        </a:rPr>
                        <a:t>Create a comprehensive orientation process for newly elected officials</a:t>
                      </a:r>
                      <a:endParaRPr lang="en-US" sz="1300" b="0" i="0" u="none" strike="noStrike" dirty="0">
                        <a:solidFill>
                          <a:srgbClr val="000000"/>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0" i="0" u="none" strike="noStrike" baseline="0" dirty="0" smtClean="0">
                          <a:solidFill>
                            <a:srgbClr val="000000"/>
                          </a:solidFill>
                          <a:effectLst/>
                          <a:latin typeface="Garamond" panose="02020404030301010803" pitchFamily="18" charset="0"/>
                        </a:rPr>
                        <a:t>In progress at the end of Q1, FY 2016.</a:t>
                      </a:r>
                      <a:endParaRPr lang="en-US" sz="1300" b="0" i="0" u="none" strike="noStrike" dirty="0">
                        <a:solidFill>
                          <a:srgbClr val="000000"/>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220997">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1" i="0" u="none" strike="noStrike" kern="1200" dirty="0" smtClean="0">
                          <a:solidFill>
                            <a:schemeClr val="tx1"/>
                          </a:solidFill>
                          <a:effectLst/>
                          <a:latin typeface="Garamond" panose="02020404030301010803" pitchFamily="18" charset="0"/>
                          <a:ea typeface="+mn-ea"/>
                          <a:cs typeface="+mn-cs"/>
                        </a:rPr>
                        <a:t>Meet Legal &amp;</a:t>
                      </a:r>
                      <a:r>
                        <a:rPr lang="en-US" sz="1300" b="1" i="0" u="none" strike="noStrike" kern="1200" baseline="0" dirty="0" smtClean="0">
                          <a:solidFill>
                            <a:schemeClr val="tx1"/>
                          </a:solidFill>
                          <a:effectLst/>
                          <a:latin typeface="Garamond" panose="02020404030301010803" pitchFamily="18" charset="0"/>
                          <a:ea typeface="+mn-ea"/>
                          <a:cs typeface="+mn-cs"/>
                        </a:rPr>
                        <a:t> Regulatory Requirements</a:t>
                      </a:r>
                      <a:endParaRPr lang="en-US" sz="1300" b="1" i="0" u="none" strike="noStrike" kern="1200" dirty="0" smtClean="0">
                        <a:solidFill>
                          <a:schemeClr val="tx1"/>
                        </a:solidFill>
                        <a:effectLst/>
                        <a:latin typeface="Garamond" panose="02020404030301010803" pitchFamily="18"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smtClean="0">
                          <a:solidFill>
                            <a:srgbClr val="000000"/>
                          </a:solidFill>
                          <a:effectLst/>
                          <a:latin typeface="Garamond" panose="02020404030301010803" pitchFamily="18" charset="0"/>
                        </a:rPr>
                        <a:t>Complete Payment Card Industry (PCI) Compliance Project</a:t>
                      </a:r>
                      <a:endParaRPr lang="en-US" sz="1300" b="0" i="0" u="none" strike="noStrike" dirty="0">
                        <a:solidFill>
                          <a:srgbClr val="000000"/>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smtClean="0">
                          <a:solidFill>
                            <a:srgbClr val="000000"/>
                          </a:solidFill>
                          <a:effectLst/>
                          <a:latin typeface="Garamond" panose="02020404030301010803" pitchFamily="18" charset="0"/>
                        </a:rPr>
                        <a:t>Completed in October 2015.</a:t>
                      </a:r>
                      <a:endParaRPr lang="en-US" sz="1300" b="0" i="0" u="none" strike="noStrike" dirty="0">
                        <a:solidFill>
                          <a:srgbClr val="000000"/>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DC00"/>
                    </a:solidFill>
                  </a:tcPr>
                </a:tc>
              </a:tr>
              <a:tr h="220997">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0" i="0" u="none" strike="noStrike" kern="1200" dirty="0" smtClean="0">
                        <a:solidFill>
                          <a:schemeClr val="tx1"/>
                        </a:solidFill>
                        <a:effectLst/>
                        <a:latin typeface="Garamond" panose="02020404030301010803" pitchFamily="18"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smtClean="0">
                          <a:solidFill>
                            <a:srgbClr val="000000"/>
                          </a:solidFill>
                          <a:effectLst/>
                          <a:latin typeface="Garamond" panose="02020404030301010803" pitchFamily="18" charset="0"/>
                        </a:rPr>
                        <a:t>Increase capability to secure and monitor the Village network for legal compliance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0" i="0" u="none" strike="noStrike" baseline="0" dirty="0" smtClean="0">
                          <a:solidFill>
                            <a:srgbClr val="000000"/>
                          </a:solidFill>
                          <a:effectLst/>
                          <a:latin typeface="Garamond" panose="02020404030301010803" pitchFamily="18" charset="0"/>
                        </a:rPr>
                        <a:t>In progress at the end of Q1, FY 2016.</a:t>
                      </a:r>
                      <a:endParaRPr lang="en-US" sz="1300" b="0" i="0" u="none" strike="noStrike" dirty="0">
                        <a:solidFill>
                          <a:srgbClr val="000000"/>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2209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1" i="0" u="none" strike="noStrike" kern="1200" dirty="0" smtClean="0">
                          <a:solidFill>
                            <a:schemeClr val="tx1"/>
                          </a:solidFill>
                          <a:effectLst/>
                          <a:latin typeface="Garamond" panose="02020404030301010803" pitchFamily="18" charset="0"/>
                          <a:ea typeface="+mn-ea"/>
                          <a:cs typeface="+mn-cs"/>
                        </a:rPr>
                        <a:t>Optimize</a:t>
                      </a:r>
                      <a:r>
                        <a:rPr lang="en-US" sz="1300" b="1" i="0" u="none" strike="noStrike" kern="1200" baseline="0" dirty="0" smtClean="0">
                          <a:solidFill>
                            <a:schemeClr val="tx1"/>
                          </a:solidFill>
                          <a:effectLst/>
                          <a:latin typeface="Garamond" panose="02020404030301010803" pitchFamily="18" charset="0"/>
                          <a:ea typeface="+mn-ea"/>
                          <a:cs typeface="+mn-cs"/>
                        </a:rPr>
                        <a:t> Volunteer Engagement</a:t>
                      </a:r>
                      <a:endParaRPr lang="en-US" sz="1300" b="1" i="0" u="none" strike="noStrike" kern="1200" dirty="0" smtClean="0">
                        <a:solidFill>
                          <a:schemeClr val="tx1"/>
                        </a:solidFill>
                        <a:effectLst/>
                        <a:latin typeface="Garamond" panose="02020404030301010803" pitchFamily="18"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smtClean="0">
                          <a:solidFill>
                            <a:srgbClr val="000000"/>
                          </a:solidFill>
                          <a:effectLst/>
                          <a:latin typeface="Garamond" panose="02020404030301010803" pitchFamily="18" charset="0"/>
                        </a:rPr>
                        <a:t>Develop a comprehensive volunteer reward and recognition program</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algn="l" fontAlgn="ctr"/>
                      <a:r>
                        <a:rPr lang="en-US" sz="1300" b="0" i="0" u="none" strike="noStrike" dirty="0" smtClean="0">
                          <a:solidFill>
                            <a:srgbClr val="000000"/>
                          </a:solidFill>
                          <a:effectLst/>
                          <a:latin typeface="Garamond" panose="02020404030301010803" pitchFamily="18" charset="0"/>
                        </a:rPr>
                        <a:t>Completed </a:t>
                      </a:r>
                      <a:r>
                        <a:rPr lang="en-US" sz="1300" b="0" i="0" u="none" strike="noStrike" baseline="0" dirty="0" smtClean="0">
                          <a:solidFill>
                            <a:srgbClr val="000000"/>
                          </a:solidFill>
                          <a:effectLst/>
                          <a:latin typeface="Garamond" panose="02020404030301010803" pitchFamily="18" charset="0"/>
                        </a:rPr>
                        <a:t>in Q1, FY 2016.</a:t>
                      </a:r>
                      <a:endParaRPr lang="en-US" sz="1300" b="0" i="0" u="none" strike="noStrike" dirty="0">
                        <a:solidFill>
                          <a:srgbClr val="000000"/>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DC00"/>
                    </a:solidFill>
                  </a:tcPr>
                </a:tc>
              </a:tr>
              <a:tr h="2209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1" i="0" u="none" strike="noStrike" kern="1200" dirty="0" smtClean="0">
                          <a:solidFill>
                            <a:schemeClr val="tx1"/>
                          </a:solidFill>
                          <a:effectLst/>
                          <a:latin typeface="Garamond" panose="02020404030301010803" pitchFamily="18" charset="0"/>
                          <a:ea typeface="+mn-ea"/>
                          <a:cs typeface="+mn-cs"/>
                        </a:rPr>
                        <a:t>Recruit</a:t>
                      </a:r>
                      <a:r>
                        <a:rPr lang="en-US" sz="1300" b="1" i="0" u="none" strike="noStrike" kern="1200" baseline="0" dirty="0" smtClean="0">
                          <a:solidFill>
                            <a:schemeClr val="tx1"/>
                          </a:solidFill>
                          <a:effectLst/>
                          <a:latin typeface="Garamond" panose="02020404030301010803" pitchFamily="18" charset="0"/>
                          <a:ea typeface="+mn-ea"/>
                          <a:cs typeface="+mn-cs"/>
                        </a:rPr>
                        <a:t> &amp; Retain a Skilled &amp; Diverse Workforce</a:t>
                      </a:r>
                      <a:endParaRPr lang="en-US" sz="1300" b="1" i="0" u="none" strike="noStrike" kern="1200" dirty="0" smtClean="0">
                        <a:solidFill>
                          <a:schemeClr val="tx1"/>
                        </a:solidFill>
                        <a:effectLst/>
                        <a:latin typeface="Garamond" panose="02020404030301010803" pitchFamily="18"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smtClean="0">
                          <a:solidFill>
                            <a:srgbClr val="000000"/>
                          </a:solidFill>
                          <a:effectLst/>
                          <a:latin typeface="Garamond" panose="02020404030301010803" pitchFamily="18" charset="0"/>
                        </a:rPr>
                        <a:t>Develop a Village wide employee recognition program</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smtClean="0">
                          <a:solidFill>
                            <a:srgbClr val="000000"/>
                          </a:solidFill>
                          <a:effectLst/>
                          <a:latin typeface="Garamond" panose="02020404030301010803" pitchFamily="18" charset="0"/>
                        </a:rPr>
                        <a:t>Completed </a:t>
                      </a:r>
                      <a:r>
                        <a:rPr lang="en-US" sz="1300" b="0" i="0" u="none" strike="noStrike" baseline="0" dirty="0" smtClean="0">
                          <a:solidFill>
                            <a:srgbClr val="000000"/>
                          </a:solidFill>
                          <a:effectLst/>
                          <a:latin typeface="Garamond" panose="02020404030301010803" pitchFamily="18" charset="0"/>
                        </a:rPr>
                        <a:t>in Q1, FY 2016.</a:t>
                      </a:r>
                      <a:endParaRPr lang="en-US" sz="1300" b="0" i="0" u="none" strike="noStrike" dirty="0" smtClean="0">
                        <a:solidFill>
                          <a:srgbClr val="000000"/>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DC00"/>
                    </a:solidFill>
                  </a:tcPr>
                </a:tc>
              </a:tr>
              <a:tr h="2209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1" i="0" u="none" strike="noStrike" kern="1200" dirty="0" smtClean="0">
                          <a:solidFill>
                            <a:schemeClr val="tx1"/>
                          </a:solidFill>
                          <a:effectLst/>
                          <a:latin typeface="Garamond" panose="02020404030301010803" pitchFamily="18" charset="0"/>
                          <a:ea typeface="+mn-ea"/>
                          <a:cs typeface="+mn-cs"/>
                        </a:rPr>
                        <a:t>Invest in Capital</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smtClean="0">
                          <a:solidFill>
                            <a:srgbClr val="000000"/>
                          </a:solidFill>
                          <a:effectLst/>
                          <a:latin typeface="Garamond" panose="02020404030301010803" pitchFamily="18" charset="0"/>
                        </a:rPr>
                        <a:t>Evaluate the sale of Village-owned land</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0" i="0" u="none" strike="noStrike" baseline="0" dirty="0" smtClean="0">
                          <a:solidFill>
                            <a:srgbClr val="000000"/>
                          </a:solidFill>
                          <a:effectLst/>
                          <a:latin typeface="Garamond" panose="02020404030301010803" pitchFamily="18" charset="0"/>
                        </a:rPr>
                        <a:t>In progress at the end of Q1, FY 2016.</a:t>
                      </a:r>
                      <a:endParaRPr lang="en-US" sz="1300" b="0" i="0" u="none" strike="noStrike" dirty="0" smtClean="0">
                        <a:solidFill>
                          <a:srgbClr val="000000"/>
                        </a:solidFill>
                        <a:effectLst/>
                        <a:latin typeface="Garamond" panose="02020404030301010803"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322111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9724" y="1633565"/>
            <a:ext cx="11111578" cy="2745989"/>
          </a:xfrm>
        </p:spPr>
        <p:txBody>
          <a:bodyPr>
            <a:normAutofit/>
          </a:bodyPr>
          <a:lstStyle/>
          <a:p>
            <a:pPr marL="0" indent="0">
              <a:buNone/>
            </a:pPr>
            <a:endParaRPr lang="en-US" sz="600" b="1" i="1" dirty="0">
              <a:solidFill>
                <a:schemeClr val="accent3"/>
              </a:solidFill>
            </a:endParaRPr>
          </a:p>
          <a:p>
            <a:pPr marL="0" indent="0">
              <a:buNone/>
              <a:tabLst>
                <a:tab pos="10972800" algn="r"/>
              </a:tabLst>
            </a:pPr>
            <a:endParaRPr lang="en-US" sz="600" b="1" i="1" dirty="0">
              <a:solidFill>
                <a:schemeClr val="accent3"/>
              </a:solidFill>
            </a:endParaRPr>
          </a:p>
          <a:p>
            <a:pPr marL="0" indent="0">
              <a:buNone/>
            </a:pPr>
            <a:endParaRPr lang="en-US" sz="2400" dirty="0">
              <a:solidFill>
                <a:schemeClr val="accent3"/>
              </a:solidFill>
            </a:endParaRPr>
          </a:p>
          <a:p>
            <a:pPr marL="0" indent="0">
              <a:buNone/>
            </a:pPr>
            <a:endParaRPr lang="en-US" sz="500" b="1" i="1" dirty="0" smtClean="0">
              <a:solidFill>
                <a:schemeClr val="accent3"/>
              </a:solidFill>
            </a:endParaRPr>
          </a:p>
        </p:txBody>
      </p:sp>
      <p:sp>
        <p:nvSpPr>
          <p:cNvPr id="6" name="TextBox 5"/>
          <p:cNvSpPr txBox="1"/>
          <p:nvPr/>
        </p:nvSpPr>
        <p:spPr>
          <a:xfrm>
            <a:off x="477078" y="225287"/>
            <a:ext cx="8799444" cy="461665"/>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Performance </a:t>
            </a:r>
            <a:r>
              <a:rPr lang="en-US" sz="2400" i="1" dirty="0">
                <a:solidFill>
                  <a:schemeClr val="accent6"/>
                </a:solidFill>
                <a:latin typeface="Lucida Bright" panose="02040602050505020304" pitchFamily="18" charset="0"/>
              </a:rPr>
              <a:t>Report</a:t>
            </a:r>
            <a:endParaRPr lang="en-US" sz="2400" i="1" dirty="0" smtClean="0">
              <a:solidFill>
                <a:schemeClr val="accent6"/>
              </a:solidFill>
              <a:latin typeface="Lucida Bright" panose="02040602050505020304" pitchFamily="18" charset="0"/>
            </a:endParaRPr>
          </a:p>
        </p:txBody>
      </p:sp>
      <p:sp>
        <p:nvSpPr>
          <p:cNvPr id="4" name="TextBox 3"/>
          <p:cNvSpPr txBox="1"/>
          <p:nvPr/>
        </p:nvSpPr>
        <p:spPr>
          <a:xfrm>
            <a:off x="848433" y="1984911"/>
            <a:ext cx="10654159" cy="4154984"/>
          </a:xfrm>
          <a:prstGeom prst="rect">
            <a:avLst/>
          </a:prstGeom>
          <a:noFill/>
        </p:spPr>
        <p:txBody>
          <a:bodyPr wrap="square" rtlCol="0">
            <a:spAutoFit/>
          </a:bodyPr>
          <a:lstStyle/>
          <a:p>
            <a:pPr algn="ctr"/>
            <a:r>
              <a:rPr lang="en-US" sz="3200" dirty="0" smtClean="0">
                <a:solidFill>
                  <a:schemeClr val="accent3"/>
                </a:solidFill>
                <a:latin typeface="Lucida Bright" panose="02040602050505020304" pitchFamily="18" charset="0"/>
              </a:rPr>
              <a:t>For more information, please contact:</a:t>
            </a:r>
          </a:p>
          <a:p>
            <a:pPr algn="ctr"/>
            <a:endParaRPr lang="en-US" sz="3200" dirty="0" smtClean="0">
              <a:solidFill>
                <a:schemeClr val="accent3"/>
              </a:solidFill>
              <a:latin typeface="Lucida Bright" panose="02040602050505020304" pitchFamily="18" charset="0"/>
            </a:endParaRPr>
          </a:p>
          <a:p>
            <a:pPr algn="ctr"/>
            <a:r>
              <a:rPr lang="en-US" sz="3200" dirty="0" smtClean="0">
                <a:solidFill>
                  <a:schemeClr val="accent3"/>
                </a:solidFill>
                <a:latin typeface="Lucida Bright" panose="02040602050505020304" pitchFamily="18" charset="0"/>
              </a:rPr>
              <a:t>Natalie Dean, Assistant Village Manager</a:t>
            </a:r>
          </a:p>
          <a:p>
            <a:pPr algn="ctr"/>
            <a:r>
              <a:rPr lang="en-US" sz="3200" dirty="0" smtClean="0">
                <a:solidFill>
                  <a:schemeClr val="accent3"/>
                </a:solidFill>
                <a:latin typeface="Lucida Bright" panose="02040602050505020304" pitchFamily="18" charset="0"/>
                <a:hlinkClick r:id="rId2"/>
              </a:rPr>
              <a:t>ndean@vopnc.org</a:t>
            </a:r>
            <a:endParaRPr lang="en-US" sz="3200" dirty="0" smtClean="0">
              <a:solidFill>
                <a:schemeClr val="accent3"/>
              </a:solidFill>
              <a:latin typeface="Lucida Bright" panose="02040602050505020304" pitchFamily="18" charset="0"/>
            </a:endParaRPr>
          </a:p>
          <a:p>
            <a:pPr algn="ctr"/>
            <a:r>
              <a:rPr lang="en-US" sz="3200" dirty="0" smtClean="0">
                <a:solidFill>
                  <a:schemeClr val="accent3"/>
                </a:solidFill>
                <a:latin typeface="Lucida Bright" panose="02040602050505020304" pitchFamily="18" charset="0"/>
              </a:rPr>
              <a:t>910-295-1900 ext. 1103</a:t>
            </a:r>
          </a:p>
          <a:p>
            <a:pPr algn="ctr"/>
            <a:endParaRPr lang="en-US" sz="3200" dirty="0">
              <a:solidFill>
                <a:schemeClr val="accent3"/>
              </a:solidFill>
              <a:latin typeface="Lucida Bright" panose="02040602050505020304" pitchFamily="18" charset="0"/>
            </a:endParaRPr>
          </a:p>
          <a:p>
            <a:pPr algn="ctr"/>
            <a:r>
              <a:rPr lang="en-US" sz="2400" dirty="0" smtClean="0">
                <a:solidFill>
                  <a:schemeClr val="accent3"/>
                </a:solidFill>
                <a:latin typeface="Lucida Bright" panose="02040602050505020304" pitchFamily="18" charset="0"/>
              </a:rPr>
              <a:t>395 Magnolia Road</a:t>
            </a:r>
          </a:p>
          <a:p>
            <a:pPr algn="ctr"/>
            <a:r>
              <a:rPr lang="en-US" sz="2400" dirty="0" smtClean="0">
                <a:solidFill>
                  <a:schemeClr val="accent3"/>
                </a:solidFill>
                <a:latin typeface="Lucida Bright" panose="02040602050505020304" pitchFamily="18" charset="0"/>
              </a:rPr>
              <a:t>Pinehurst, NC  28374</a:t>
            </a:r>
          </a:p>
          <a:p>
            <a:pPr algn="ctr"/>
            <a:r>
              <a:rPr lang="en-US" sz="2400" dirty="0" smtClean="0">
                <a:solidFill>
                  <a:schemeClr val="accent3"/>
                </a:solidFill>
                <a:latin typeface="Lucida Bright" panose="02040602050505020304" pitchFamily="18" charset="0"/>
                <a:hlinkClick r:id="rId3"/>
              </a:rPr>
              <a:t>www.vopnc.org</a:t>
            </a:r>
            <a:r>
              <a:rPr lang="en-US" sz="2400" dirty="0" smtClean="0">
                <a:solidFill>
                  <a:schemeClr val="accent3"/>
                </a:solidFill>
                <a:latin typeface="Lucida Bright" panose="02040602050505020304" pitchFamily="18" charset="0"/>
              </a:rPr>
              <a:t> </a:t>
            </a:r>
            <a:endParaRPr lang="en-US" sz="2400" dirty="0">
              <a:solidFill>
                <a:schemeClr val="accent3"/>
              </a:solidFill>
              <a:latin typeface="Lucida Bright" panose="02040602050505020304" pitchFamily="18" charset="0"/>
            </a:endParaRPr>
          </a:p>
        </p:txBody>
      </p:sp>
    </p:spTree>
    <p:extLst>
      <p:ext uri="{BB962C8B-B14F-4D97-AF65-F5344CB8AC3E}">
        <p14:creationId xmlns:p14="http://schemas.microsoft.com/office/powerpoint/2010/main" val="3460002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5640" y="1381494"/>
            <a:ext cx="10096137" cy="4826696"/>
          </a:xfrm>
        </p:spPr>
        <p:txBody>
          <a:bodyPr>
            <a:noAutofit/>
          </a:bodyPr>
          <a:lstStyle/>
          <a:p>
            <a:pPr marL="0" indent="0">
              <a:buNone/>
            </a:pPr>
            <a:r>
              <a:rPr lang="en-US" sz="1400" dirty="0">
                <a:solidFill>
                  <a:schemeClr val="accent3"/>
                </a:solidFill>
              </a:rPr>
              <a:t>In </a:t>
            </a:r>
            <a:r>
              <a:rPr lang="en-US" sz="1400" dirty="0" smtClean="0">
                <a:solidFill>
                  <a:schemeClr val="accent3"/>
                </a:solidFill>
              </a:rPr>
              <a:t>Fiscal </a:t>
            </a:r>
            <a:r>
              <a:rPr lang="en-US" sz="1400" dirty="0">
                <a:solidFill>
                  <a:schemeClr val="accent3"/>
                </a:solidFill>
              </a:rPr>
              <a:t>Year (FY) </a:t>
            </a:r>
            <a:r>
              <a:rPr lang="en-US" sz="1400" dirty="0" smtClean="0">
                <a:solidFill>
                  <a:schemeClr val="accent3"/>
                </a:solidFill>
              </a:rPr>
              <a:t>2015, </a:t>
            </a:r>
            <a:r>
              <a:rPr lang="en-US" sz="1400" dirty="0">
                <a:solidFill>
                  <a:schemeClr val="accent3"/>
                </a:solidFill>
              </a:rPr>
              <a:t>the Village Council adopted a Balanced Scorecard (BSC) Model </a:t>
            </a:r>
            <a:r>
              <a:rPr lang="en-US" sz="1400" dirty="0" smtClean="0">
                <a:solidFill>
                  <a:schemeClr val="accent3"/>
                </a:solidFill>
              </a:rPr>
              <a:t>to align activities and resources with organization goals and improve decision-making by providing performance feedback on critical priorities. This framework helps to balance strategic focus among four </a:t>
            </a:r>
            <a:r>
              <a:rPr lang="en-US" sz="1400" dirty="0">
                <a:solidFill>
                  <a:schemeClr val="accent3"/>
                </a:solidFill>
              </a:rPr>
              <a:t>key perspective areas: </a:t>
            </a:r>
            <a:endParaRPr lang="en-US" sz="1400" dirty="0" smtClean="0">
              <a:solidFill>
                <a:schemeClr val="accent3"/>
              </a:solidFill>
            </a:endParaRPr>
          </a:p>
          <a:p>
            <a:pPr marL="342900" indent="-342900">
              <a:buAutoNum type="arabicParenR"/>
            </a:pPr>
            <a:r>
              <a:rPr lang="en-US" sz="1400" dirty="0" smtClean="0">
                <a:solidFill>
                  <a:schemeClr val="accent3"/>
                </a:solidFill>
              </a:rPr>
              <a:t>Customer</a:t>
            </a:r>
            <a:r>
              <a:rPr lang="en-US" sz="1400" dirty="0">
                <a:solidFill>
                  <a:schemeClr val="accent3"/>
                </a:solidFill>
              </a:rPr>
              <a:t>, 2) Internal, 3) </a:t>
            </a:r>
            <a:r>
              <a:rPr lang="en-US" sz="1400" dirty="0" smtClean="0">
                <a:solidFill>
                  <a:schemeClr val="accent3"/>
                </a:solidFill>
              </a:rPr>
              <a:t>Workforce, </a:t>
            </a:r>
            <a:r>
              <a:rPr lang="en-US" sz="1400" dirty="0">
                <a:solidFill>
                  <a:schemeClr val="accent3"/>
                </a:solidFill>
              </a:rPr>
              <a:t>and 4) Financial. </a:t>
            </a:r>
            <a:endParaRPr lang="en-US" sz="1400" dirty="0" smtClean="0">
              <a:solidFill>
                <a:schemeClr val="accent3"/>
              </a:solidFill>
            </a:endParaRPr>
          </a:p>
          <a:p>
            <a:pPr marL="0" indent="0">
              <a:buNone/>
            </a:pPr>
            <a:r>
              <a:rPr lang="en-US" sz="1400" dirty="0" smtClean="0">
                <a:solidFill>
                  <a:schemeClr val="accent3"/>
                </a:solidFill>
              </a:rPr>
              <a:t>The </a:t>
            </a:r>
            <a:r>
              <a:rPr lang="en-US" sz="1400" dirty="0">
                <a:solidFill>
                  <a:schemeClr val="accent3"/>
                </a:solidFill>
              </a:rPr>
              <a:t>FY </a:t>
            </a:r>
            <a:r>
              <a:rPr lang="en-US" sz="1400" dirty="0" smtClean="0">
                <a:solidFill>
                  <a:schemeClr val="accent3"/>
                </a:solidFill>
              </a:rPr>
              <a:t>2015 </a:t>
            </a:r>
            <a:r>
              <a:rPr lang="en-US" sz="1400" dirty="0">
                <a:solidFill>
                  <a:schemeClr val="accent3"/>
                </a:solidFill>
              </a:rPr>
              <a:t>BSC includes </a:t>
            </a:r>
            <a:r>
              <a:rPr lang="en-US" sz="1400" dirty="0" smtClean="0">
                <a:solidFill>
                  <a:schemeClr val="accent3"/>
                </a:solidFill>
              </a:rPr>
              <a:t>15 Council Goals. The Corporate BSC and Department BSCs incorporate Village-level strategy into departmental-level strategy.  This report includes the comprehensive results of performance on both the Corporate BSC and the department BSCs.  Results are aggregated and composite scores are assigned to each of the 15 Council Goals and the four BSC perspectives.  Performance measurement data included in this report has been reviewed and audited by management to ensure the accuracy of data being presented.</a:t>
            </a:r>
            <a:endParaRPr lang="en-US" sz="1400" dirty="0">
              <a:solidFill>
                <a:schemeClr val="accent3"/>
              </a:solidFill>
            </a:endParaRPr>
          </a:p>
          <a:p>
            <a:pPr marL="0" indent="0">
              <a:buNone/>
            </a:pPr>
            <a:r>
              <a:rPr lang="en-US" sz="1400" dirty="0" smtClean="0">
                <a:solidFill>
                  <a:schemeClr val="accent3"/>
                </a:solidFill>
              </a:rPr>
              <a:t>This Annual Performance Report also identifies which strategic initiatives were implemented, in progress, or not completed in FY 2015.  These initiatives are aimed at improving performance levels where improvement is needed.</a:t>
            </a:r>
          </a:p>
          <a:p>
            <a:pPr marL="0" indent="0">
              <a:buNone/>
            </a:pPr>
            <a:r>
              <a:rPr lang="en-US" sz="1400" dirty="0" smtClean="0">
                <a:solidFill>
                  <a:schemeClr val="accent3"/>
                </a:solidFill>
              </a:rPr>
              <a:t>All scorecard components are scored using red</a:t>
            </a:r>
            <a:r>
              <a:rPr lang="en-US" sz="1400" dirty="0">
                <a:solidFill>
                  <a:schemeClr val="accent3"/>
                </a:solidFill>
              </a:rPr>
              <a:t>, yellow, </a:t>
            </a:r>
            <a:r>
              <a:rPr lang="en-US" sz="1400" dirty="0" smtClean="0">
                <a:solidFill>
                  <a:schemeClr val="accent3"/>
                </a:solidFill>
              </a:rPr>
              <a:t>or green indicators based on established goals and red flag thresholds.  Additional information about the scoring system is included within this report.</a:t>
            </a:r>
            <a:endParaRPr lang="en-US" sz="1400" dirty="0">
              <a:solidFill>
                <a:schemeClr val="accent3"/>
              </a:solidFill>
            </a:endParaRPr>
          </a:p>
          <a:p>
            <a:pPr marL="0" indent="0">
              <a:buNone/>
            </a:pPr>
            <a:r>
              <a:rPr lang="en-US" sz="1400" b="1" u="sng" dirty="0" smtClean="0">
                <a:solidFill>
                  <a:schemeClr val="accent3"/>
                </a:solidFill>
              </a:rPr>
              <a:t>FY 2015 Performance Levels</a:t>
            </a:r>
          </a:p>
          <a:p>
            <a:pPr marL="0" indent="0">
              <a:buNone/>
            </a:pPr>
            <a:r>
              <a:rPr lang="en-US" sz="1400" dirty="0" smtClean="0">
                <a:solidFill>
                  <a:schemeClr val="accent3"/>
                </a:solidFill>
              </a:rPr>
              <a:t>The </a:t>
            </a:r>
            <a:r>
              <a:rPr lang="en-US" sz="1400" dirty="0">
                <a:solidFill>
                  <a:schemeClr val="accent3"/>
                </a:solidFill>
              </a:rPr>
              <a:t>Village exceeded target performance levels for </a:t>
            </a:r>
            <a:r>
              <a:rPr lang="en-US" sz="1400" dirty="0" smtClean="0">
                <a:solidFill>
                  <a:schemeClr val="accent3"/>
                </a:solidFill>
              </a:rPr>
              <a:t>seven (7) Council Goals as </a:t>
            </a:r>
            <a:r>
              <a:rPr lang="en-US" sz="1400" dirty="0">
                <a:solidFill>
                  <a:schemeClr val="accent3"/>
                </a:solidFill>
              </a:rPr>
              <a:t>a </a:t>
            </a:r>
            <a:r>
              <a:rPr lang="en-US" sz="1400" dirty="0" smtClean="0">
                <a:solidFill>
                  <a:schemeClr val="accent3"/>
                </a:solidFill>
              </a:rPr>
              <a:t>whole and performance </a:t>
            </a:r>
            <a:r>
              <a:rPr lang="en-US" sz="1400" dirty="0">
                <a:solidFill>
                  <a:schemeClr val="accent3"/>
                </a:solidFill>
              </a:rPr>
              <a:t>for </a:t>
            </a:r>
            <a:r>
              <a:rPr lang="en-US" sz="1400" dirty="0" smtClean="0">
                <a:solidFill>
                  <a:schemeClr val="accent3"/>
                </a:solidFill>
              </a:rPr>
              <a:t>eight (8) Council Goals </a:t>
            </a:r>
            <a:r>
              <a:rPr lang="en-US" sz="1400" dirty="0">
                <a:solidFill>
                  <a:schemeClr val="accent3"/>
                </a:solidFill>
              </a:rPr>
              <a:t>fell short of </a:t>
            </a:r>
            <a:r>
              <a:rPr lang="en-US" sz="1400" dirty="0" smtClean="0">
                <a:solidFill>
                  <a:schemeClr val="accent3"/>
                </a:solidFill>
              </a:rPr>
              <a:t>desired levels, </a:t>
            </a:r>
            <a:r>
              <a:rPr lang="en-US" sz="1400" dirty="0">
                <a:solidFill>
                  <a:schemeClr val="accent3"/>
                </a:solidFill>
              </a:rPr>
              <a:t>but were within defined acceptable </a:t>
            </a:r>
            <a:r>
              <a:rPr lang="en-US" sz="1400" dirty="0" smtClean="0">
                <a:solidFill>
                  <a:schemeClr val="accent3"/>
                </a:solidFill>
              </a:rPr>
              <a:t>levels.  This report includes comparisons to FY 2014 performance levels.</a:t>
            </a:r>
            <a:endParaRPr lang="en-US" sz="1400" dirty="0">
              <a:solidFill>
                <a:schemeClr val="accent3"/>
              </a:solidFill>
            </a:endParaRPr>
          </a:p>
          <a:p>
            <a:pPr marL="0" indent="0">
              <a:buNone/>
            </a:pPr>
            <a:endParaRPr lang="en-US" sz="1400" dirty="0">
              <a:solidFill>
                <a:schemeClr val="accent3"/>
              </a:solidFill>
            </a:endParaRPr>
          </a:p>
          <a:p>
            <a:pPr marL="466725">
              <a:spcBef>
                <a:spcPts val="0"/>
              </a:spcBef>
            </a:pPr>
            <a:endParaRPr lang="en-US" sz="1400" dirty="0">
              <a:solidFill>
                <a:schemeClr val="accent3"/>
              </a:solidFill>
            </a:endParaRPr>
          </a:p>
          <a:p>
            <a:pPr marL="466725">
              <a:spcBef>
                <a:spcPts val="0"/>
              </a:spcBef>
            </a:pPr>
            <a:endParaRPr lang="en-US" sz="1400" dirty="0">
              <a:solidFill>
                <a:schemeClr val="accent3"/>
              </a:solidFill>
            </a:endParaRPr>
          </a:p>
          <a:p>
            <a:pPr marL="466725">
              <a:spcBef>
                <a:spcPts val="0"/>
              </a:spcBef>
            </a:pPr>
            <a:endParaRPr lang="en-US" sz="1400" dirty="0">
              <a:solidFill>
                <a:schemeClr val="accent3"/>
              </a:solidFill>
            </a:endParaRPr>
          </a:p>
          <a:p>
            <a:pPr>
              <a:spcBef>
                <a:spcPts val="0"/>
              </a:spcBef>
            </a:pPr>
            <a:endParaRPr lang="en-US" sz="1400" dirty="0">
              <a:solidFill>
                <a:schemeClr val="accent3"/>
              </a:solidFill>
            </a:endParaRPr>
          </a:p>
          <a:p>
            <a:pPr marL="0" indent="0">
              <a:spcBef>
                <a:spcPts val="0"/>
              </a:spcBef>
              <a:buNone/>
            </a:pPr>
            <a:endParaRPr lang="en-US" sz="1400" dirty="0">
              <a:solidFill>
                <a:schemeClr val="accent3"/>
              </a:solidFill>
            </a:endParaRPr>
          </a:p>
          <a:p>
            <a:pPr marL="0" indent="0">
              <a:buNone/>
            </a:pPr>
            <a:endParaRPr lang="en-US" sz="1400" dirty="0">
              <a:solidFill>
                <a:schemeClr val="accent3"/>
              </a:solidFill>
            </a:endParaRPr>
          </a:p>
        </p:txBody>
      </p:sp>
      <p:sp>
        <p:nvSpPr>
          <p:cNvPr id="6" name="TextBox 5"/>
          <p:cNvSpPr txBox="1"/>
          <p:nvPr/>
        </p:nvSpPr>
        <p:spPr>
          <a:xfrm>
            <a:off x="477078" y="225287"/>
            <a:ext cx="87994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Message from the Office of the Village Manager</a:t>
            </a:r>
            <a:endParaRPr lang="en-US" sz="2400" i="1" dirty="0">
              <a:solidFill>
                <a:schemeClr val="accent6"/>
              </a:solidFill>
              <a:latin typeface="Lucida Bright" panose="02040602050505020304" pitchFamily="18"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0689902" y="3138163"/>
            <a:ext cx="1502098" cy="2102937"/>
          </a:xfrm>
          <a:prstGeom prst="rect">
            <a:avLst/>
          </a:prstGeom>
        </p:spPr>
      </p:pic>
    </p:spTree>
    <p:extLst>
      <p:ext uri="{BB962C8B-B14F-4D97-AF65-F5344CB8AC3E}">
        <p14:creationId xmlns:p14="http://schemas.microsoft.com/office/powerpoint/2010/main" val="1076928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371" y="1381499"/>
            <a:ext cx="11111578" cy="4731708"/>
          </a:xfrm>
        </p:spPr>
        <p:txBody>
          <a:bodyPr>
            <a:noAutofit/>
          </a:bodyPr>
          <a:lstStyle/>
          <a:p>
            <a:pPr marL="0" indent="0">
              <a:buNone/>
            </a:pPr>
            <a:r>
              <a:rPr lang="en-US" sz="1400" b="1" u="sng" dirty="0" smtClean="0">
                <a:solidFill>
                  <a:schemeClr val="accent3"/>
                </a:solidFill>
              </a:rPr>
              <a:t>Strategic Initiatives Completed</a:t>
            </a:r>
          </a:p>
          <a:p>
            <a:pPr marL="0" indent="0">
              <a:buNone/>
            </a:pPr>
            <a:r>
              <a:rPr lang="en-US" sz="1400" dirty="0" smtClean="0">
                <a:solidFill>
                  <a:schemeClr val="accent3"/>
                </a:solidFill>
              </a:rPr>
              <a:t>In FY 2015, Village staff </a:t>
            </a:r>
            <a:r>
              <a:rPr lang="en-US" sz="1400" dirty="0">
                <a:solidFill>
                  <a:schemeClr val="accent3"/>
                </a:solidFill>
              </a:rPr>
              <a:t>completed </a:t>
            </a:r>
            <a:r>
              <a:rPr lang="en-US" sz="1400" dirty="0" smtClean="0">
                <a:solidFill>
                  <a:schemeClr val="accent3"/>
                </a:solidFill>
              </a:rPr>
              <a:t>43 strategic initiatives, began working on 11 other initiatives that carried forward into FY 2016, and did not complete 12 initiatives that were originally planned to be completed during the year. </a:t>
            </a:r>
            <a:endParaRPr lang="en-US" sz="1400" dirty="0">
              <a:solidFill>
                <a:schemeClr val="accent3"/>
              </a:solidFill>
            </a:endParaRPr>
          </a:p>
          <a:p>
            <a:pPr marL="0" indent="0">
              <a:buNone/>
            </a:pPr>
            <a:r>
              <a:rPr lang="en-US" sz="1400" dirty="0" smtClean="0">
                <a:solidFill>
                  <a:schemeClr val="accent3"/>
                </a:solidFill>
              </a:rPr>
              <a:t>Some of the more significant </a:t>
            </a:r>
            <a:r>
              <a:rPr lang="en-US" sz="1400" dirty="0">
                <a:solidFill>
                  <a:schemeClr val="accent3"/>
                </a:solidFill>
              </a:rPr>
              <a:t>accomplishments in FY </a:t>
            </a:r>
            <a:r>
              <a:rPr lang="en-US" sz="1400" dirty="0" smtClean="0">
                <a:solidFill>
                  <a:schemeClr val="accent3"/>
                </a:solidFill>
              </a:rPr>
              <a:t>2015 </a:t>
            </a:r>
            <a:r>
              <a:rPr lang="en-US" sz="1400" dirty="0">
                <a:solidFill>
                  <a:schemeClr val="accent3"/>
                </a:solidFill>
              </a:rPr>
              <a:t>included:</a:t>
            </a:r>
          </a:p>
          <a:p>
            <a:pPr marL="466725">
              <a:spcBef>
                <a:spcPts val="0"/>
              </a:spcBef>
            </a:pPr>
            <a:endParaRPr lang="en-US" sz="1400" dirty="0" smtClean="0">
              <a:solidFill>
                <a:schemeClr val="accent3"/>
              </a:solidFill>
            </a:endParaRPr>
          </a:p>
          <a:p>
            <a:pPr marL="466725">
              <a:spcBef>
                <a:spcPts val="0"/>
              </a:spcBef>
            </a:pPr>
            <a:r>
              <a:rPr lang="en-US" sz="1400" dirty="0" smtClean="0">
                <a:solidFill>
                  <a:schemeClr val="accent3"/>
                </a:solidFill>
              </a:rPr>
              <a:t>Implemented “One and Done” single day solid waste collection,</a:t>
            </a:r>
          </a:p>
          <a:p>
            <a:pPr marL="466725">
              <a:spcBef>
                <a:spcPts val="0"/>
              </a:spcBef>
            </a:pPr>
            <a:r>
              <a:rPr lang="en-US" sz="1400" dirty="0" smtClean="0">
                <a:solidFill>
                  <a:schemeClr val="accent3"/>
                </a:solidFill>
              </a:rPr>
              <a:t>Increased transparency by posting video of Council meetings on vopnc.org and launching Open Village Hall, an online citizen engagement tool,</a:t>
            </a:r>
          </a:p>
          <a:p>
            <a:pPr marL="466725">
              <a:spcBef>
                <a:spcPts val="0"/>
              </a:spcBef>
            </a:pPr>
            <a:r>
              <a:rPr lang="en-US" sz="1400" dirty="0" smtClean="0">
                <a:solidFill>
                  <a:schemeClr val="accent3"/>
                </a:solidFill>
              </a:rPr>
              <a:t>Secured dedicated indoor recreation space, “The Recreation Room,” on Rattlesnake Trail,</a:t>
            </a:r>
          </a:p>
          <a:p>
            <a:pPr marL="466725">
              <a:spcBef>
                <a:spcPts val="0"/>
              </a:spcBef>
            </a:pPr>
            <a:r>
              <a:rPr lang="en-US" sz="1400" dirty="0" smtClean="0">
                <a:solidFill>
                  <a:schemeClr val="accent3"/>
                </a:solidFill>
              </a:rPr>
              <a:t>Constructed bocce ball and shuffleboard courts in </a:t>
            </a:r>
            <a:r>
              <a:rPr lang="en-US" sz="1400" dirty="0" err="1" smtClean="0">
                <a:solidFill>
                  <a:schemeClr val="accent3"/>
                </a:solidFill>
              </a:rPr>
              <a:t>Rassie</a:t>
            </a:r>
            <a:r>
              <a:rPr lang="en-US" sz="1400" dirty="0" smtClean="0">
                <a:solidFill>
                  <a:schemeClr val="accent3"/>
                </a:solidFill>
              </a:rPr>
              <a:t> Wicker Park,</a:t>
            </a:r>
          </a:p>
          <a:p>
            <a:pPr marL="466725">
              <a:spcBef>
                <a:spcPts val="0"/>
              </a:spcBef>
            </a:pPr>
            <a:r>
              <a:rPr lang="en-US" sz="1400" dirty="0" smtClean="0">
                <a:solidFill>
                  <a:schemeClr val="accent3"/>
                </a:solidFill>
              </a:rPr>
              <a:t>Organized the Live After Five concert series,</a:t>
            </a:r>
          </a:p>
          <a:p>
            <a:pPr marL="466725">
              <a:spcBef>
                <a:spcPts val="0"/>
              </a:spcBef>
            </a:pPr>
            <a:r>
              <a:rPr lang="en-US" sz="1400" dirty="0" smtClean="0">
                <a:solidFill>
                  <a:schemeClr val="accent3"/>
                </a:solidFill>
              </a:rPr>
              <a:t>Partnered with Given Memorial Library on the new Given Outpost,</a:t>
            </a:r>
          </a:p>
          <a:p>
            <a:pPr marL="466725">
              <a:spcBef>
                <a:spcPts val="0"/>
              </a:spcBef>
            </a:pPr>
            <a:r>
              <a:rPr lang="en-US" sz="1400" dirty="0" smtClean="0">
                <a:solidFill>
                  <a:schemeClr val="accent3"/>
                </a:solidFill>
              </a:rPr>
              <a:t>Adopted the 2015 Comprehensive Pedestrian and Bicycle Master Plans,</a:t>
            </a:r>
          </a:p>
          <a:p>
            <a:pPr marL="466725">
              <a:spcBef>
                <a:spcPts val="0"/>
              </a:spcBef>
            </a:pPr>
            <a:endParaRPr lang="en-US" sz="1400" dirty="0">
              <a:solidFill>
                <a:schemeClr val="accent3"/>
              </a:solidFill>
            </a:endParaRPr>
          </a:p>
          <a:p>
            <a:pPr marL="0" indent="0">
              <a:spcBef>
                <a:spcPts val="0"/>
              </a:spcBef>
              <a:buNone/>
            </a:pPr>
            <a:r>
              <a:rPr lang="en-US" sz="1400" b="1" u="sng" dirty="0" smtClean="0">
                <a:solidFill>
                  <a:schemeClr val="accent3"/>
                </a:solidFill>
              </a:rPr>
              <a:t>Awards and Recognition</a:t>
            </a:r>
          </a:p>
          <a:p>
            <a:pPr marL="0" indent="0">
              <a:spcBef>
                <a:spcPts val="0"/>
              </a:spcBef>
              <a:buNone/>
            </a:pPr>
            <a:r>
              <a:rPr lang="en-US" sz="1400" dirty="0" smtClean="0">
                <a:solidFill>
                  <a:schemeClr val="accent3"/>
                </a:solidFill>
              </a:rPr>
              <a:t>The Village was also recognized this year and received several prestigious awards: Safest Community in NC (2 years); Traffic Safety Community of the Year (8 years); Life Safety Achievement Award (12 years); Tree City USA (9 years); Certificate of Achievement in Financial Reporting (23 years); Distinguished Budget Presentation Award (7 years).</a:t>
            </a:r>
          </a:p>
          <a:p>
            <a:pPr marL="0" indent="0">
              <a:spcBef>
                <a:spcPts val="0"/>
              </a:spcBef>
              <a:buNone/>
            </a:pPr>
            <a:endParaRPr lang="en-US" sz="1400" dirty="0">
              <a:solidFill>
                <a:schemeClr val="accent3"/>
              </a:solidFill>
            </a:endParaRPr>
          </a:p>
          <a:p>
            <a:pPr marL="0" indent="0">
              <a:spcBef>
                <a:spcPts val="0"/>
              </a:spcBef>
              <a:buNone/>
            </a:pPr>
            <a:r>
              <a:rPr lang="en-US" sz="1400" dirty="0" smtClean="0">
                <a:solidFill>
                  <a:schemeClr val="accent3"/>
                </a:solidFill>
              </a:rPr>
              <a:t>We are proud of what Village staff accomplished in FY 2015 and thank the Village Council for their continued leadership</a:t>
            </a:r>
            <a:r>
              <a:rPr lang="en-US" sz="1400" dirty="0">
                <a:solidFill>
                  <a:schemeClr val="accent3"/>
                </a:solidFill>
              </a:rPr>
              <a:t> </a:t>
            </a:r>
            <a:r>
              <a:rPr lang="en-US" sz="1400" dirty="0" smtClean="0">
                <a:solidFill>
                  <a:schemeClr val="accent3"/>
                </a:solidFill>
              </a:rPr>
              <a:t>as staff strives to efficiently and effectively serve Village residents, businesses, and visitors. </a:t>
            </a:r>
          </a:p>
          <a:p>
            <a:pPr marL="238125" indent="0">
              <a:spcBef>
                <a:spcPts val="0"/>
              </a:spcBef>
              <a:buNone/>
            </a:pPr>
            <a:endParaRPr lang="en-US" sz="1400" dirty="0">
              <a:solidFill>
                <a:schemeClr val="accent3"/>
              </a:solidFill>
            </a:endParaRPr>
          </a:p>
          <a:p>
            <a:pPr marL="0" indent="0">
              <a:spcBef>
                <a:spcPts val="0"/>
              </a:spcBef>
              <a:buNone/>
            </a:pPr>
            <a:r>
              <a:rPr lang="en-US" sz="1400" dirty="0" smtClean="0">
                <a:solidFill>
                  <a:schemeClr val="accent3"/>
                </a:solidFill>
              </a:rPr>
              <a:t>Sincerely,</a:t>
            </a:r>
          </a:p>
          <a:p>
            <a:pPr marL="0" indent="0">
              <a:spcBef>
                <a:spcPts val="0"/>
              </a:spcBef>
              <a:buNone/>
            </a:pPr>
            <a:endParaRPr lang="en-US" sz="300" dirty="0">
              <a:solidFill>
                <a:schemeClr val="accent3"/>
              </a:solidFill>
            </a:endParaRPr>
          </a:p>
          <a:p>
            <a:pPr marL="238125" indent="0">
              <a:spcBef>
                <a:spcPts val="0"/>
              </a:spcBef>
              <a:buNone/>
            </a:pPr>
            <a:r>
              <a:rPr lang="en-US" sz="1400" b="1" dirty="0" smtClean="0">
                <a:solidFill>
                  <a:schemeClr val="accent3"/>
                </a:solidFill>
              </a:rPr>
              <a:t>Jeff Sanborn</a:t>
            </a:r>
            <a:r>
              <a:rPr lang="en-US" sz="1400" dirty="0" smtClean="0">
                <a:solidFill>
                  <a:schemeClr val="accent3"/>
                </a:solidFill>
              </a:rPr>
              <a:t>		</a:t>
            </a:r>
            <a:r>
              <a:rPr lang="en-US" sz="1400" b="1" dirty="0" smtClean="0">
                <a:solidFill>
                  <a:schemeClr val="accent3"/>
                </a:solidFill>
              </a:rPr>
              <a:t>Natalie Dean</a:t>
            </a:r>
          </a:p>
          <a:p>
            <a:pPr marL="238125" indent="0">
              <a:spcBef>
                <a:spcPts val="0"/>
              </a:spcBef>
              <a:buNone/>
            </a:pPr>
            <a:r>
              <a:rPr lang="en-US" sz="1400" dirty="0" smtClean="0">
                <a:solidFill>
                  <a:schemeClr val="accent3"/>
                </a:solidFill>
              </a:rPr>
              <a:t>Village Manager		Assistant Village Manager</a:t>
            </a:r>
            <a:endParaRPr lang="en-US" sz="1400" dirty="0">
              <a:solidFill>
                <a:schemeClr val="accent3"/>
              </a:solidFill>
            </a:endParaRPr>
          </a:p>
        </p:txBody>
      </p:sp>
      <p:sp>
        <p:nvSpPr>
          <p:cNvPr id="6" name="TextBox 5"/>
          <p:cNvSpPr txBox="1"/>
          <p:nvPr/>
        </p:nvSpPr>
        <p:spPr>
          <a:xfrm>
            <a:off x="477078" y="225287"/>
            <a:ext cx="87994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Message from the Village Manager</a:t>
            </a:r>
            <a:endParaRPr lang="en-US" sz="2400" i="1" dirty="0">
              <a:solidFill>
                <a:schemeClr val="accent6"/>
              </a:solidFill>
              <a:latin typeface="Lucida Bright" panose="02040602050505020304" pitchFamily="18" charset="0"/>
            </a:endParaRPr>
          </a:p>
        </p:txBody>
      </p:sp>
    </p:spTree>
    <p:extLst>
      <p:ext uri="{BB962C8B-B14F-4D97-AF65-F5344CB8AC3E}">
        <p14:creationId xmlns:p14="http://schemas.microsoft.com/office/powerpoint/2010/main" val="259801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8501" y="1524000"/>
            <a:ext cx="11111578" cy="4731708"/>
          </a:xfrm>
        </p:spPr>
        <p:txBody>
          <a:bodyPr>
            <a:noAutofit/>
          </a:bodyPr>
          <a:lstStyle/>
          <a:p>
            <a:pPr marL="0" indent="0">
              <a:buNone/>
              <a:tabLst>
                <a:tab pos="10972800" algn="r"/>
              </a:tabLst>
            </a:pPr>
            <a:r>
              <a:rPr lang="en-US" sz="2400" b="1" i="1" dirty="0">
                <a:solidFill>
                  <a:schemeClr val="accent3"/>
                </a:solidFill>
              </a:rPr>
              <a:t>Balanced Scorecard (BSC) </a:t>
            </a:r>
            <a:r>
              <a:rPr lang="en-US" sz="2400" dirty="0">
                <a:solidFill>
                  <a:schemeClr val="accent3"/>
                </a:solidFill>
              </a:rPr>
              <a:t>–</a:t>
            </a:r>
            <a:r>
              <a:rPr lang="en-US" sz="1800" dirty="0">
                <a:solidFill>
                  <a:schemeClr val="accent3"/>
                </a:solidFill>
              </a:rPr>
              <a:t> a strategic framework for translating broad, long-term organizational goals into a set of strategic operational objectives, measures, and initiatives.</a:t>
            </a:r>
          </a:p>
          <a:p>
            <a:pPr marL="0" indent="0">
              <a:buNone/>
              <a:tabLst>
                <a:tab pos="10972800" algn="r"/>
              </a:tabLst>
            </a:pPr>
            <a:r>
              <a:rPr lang="en-US" sz="2400" b="1" i="1" dirty="0">
                <a:solidFill>
                  <a:schemeClr val="accent3"/>
                </a:solidFill>
              </a:rPr>
              <a:t>BSC Perspectives </a:t>
            </a:r>
            <a:r>
              <a:rPr lang="en-US" sz="2400" dirty="0">
                <a:solidFill>
                  <a:schemeClr val="accent3"/>
                </a:solidFill>
              </a:rPr>
              <a:t>– </a:t>
            </a:r>
            <a:r>
              <a:rPr lang="en-US" sz="1800" dirty="0">
                <a:solidFill>
                  <a:schemeClr val="accent3"/>
                </a:solidFill>
              </a:rPr>
              <a:t>the four ‘lenses’ through which the organization views itself, including Customer, Internal, Employee and Financial</a:t>
            </a:r>
            <a:r>
              <a:rPr lang="en-US" sz="2400" dirty="0">
                <a:solidFill>
                  <a:schemeClr val="accent3"/>
                </a:solidFill>
              </a:rPr>
              <a:t>.</a:t>
            </a:r>
          </a:p>
          <a:p>
            <a:pPr marL="0" indent="0">
              <a:buNone/>
              <a:tabLst>
                <a:tab pos="10972800" algn="r"/>
              </a:tabLst>
            </a:pPr>
            <a:r>
              <a:rPr lang="en-US" sz="2400" b="1" i="1" dirty="0">
                <a:solidFill>
                  <a:schemeClr val="accent3"/>
                </a:solidFill>
              </a:rPr>
              <a:t>Composite</a:t>
            </a:r>
            <a:r>
              <a:rPr lang="en-US" sz="2400" dirty="0">
                <a:solidFill>
                  <a:schemeClr val="accent3"/>
                </a:solidFill>
              </a:rPr>
              <a:t> – </a:t>
            </a:r>
            <a:r>
              <a:rPr lang="en-US" sz="1800" dirty="0">
                <a:solidFill>
                  <a:schemeClr val="accent3"/>
                </a:solidFill>
              </a:rPr>
              <a:t>a composite contains a set of </a:t>
            </a:r>
            <a:r>
              <a:rPr lang="en-US" sz="1800" dirty="0" smtClean="0">
                <a:solidFill>
                  <a:schemeClr val="accent3"/>
                </a:solidFill>
              </a:rPr>
              <a:t>performance measures </a:t>
            </a:r>
            <a:r>
              <a:rPr lang="en-US" sz="1800" dirty="0">
                <a:solidFill>
                  <a:schemeClr val="accent3"/>
                </a:solidFill>
              </a:rPr>
              <a:t>that make up a composite or an index score, ranging from 0-10.</a:t>
            </a:r>
          </a:p>
          <a:p>
            <a:pPr marL="0" indent="0">
              <a:buNone/>
              <a:tabLst>
                <a:tab pos="10972800" algn="r"/>
              </a:tabLst>
            </a:pPr>
            <a:r>
              <a:rPr lang="en-US" sz="2400" b="1" i="1" dirty="0">
                <a:solidFill>
                  <a:schemeClr val="accent3"/>
                </a:solidFill>
              </a:rPr>
              <a:t>Council Goals– </a:t>
            </a:r>
            <a:r>
              <a:rPr lang="en-US" sz="1800" dirty="0">
                <a:solidFill>
                  <a:schemeClr val="accent3"/>
                </a:solidFill>
              </a:rPr>
              <a:t>what the Village seeks to achieve to ensure long-term sustainability and to guide resource allocation.</a:t>
            </a:r>
          </a:p>
          <a:p>
            <a:pPr marL="0" indent="0">
              <a:buNone/>
              <a:tabLst>
                <a:tab pos="10972800" algn="r"/>
              </a:tabLst>
            </a:pPr>
            <a:r>
              <a:rPr lang="en-US" sz="2400" b="1" i="1" dirty="0" smtClean="0">
                <a:solidFill>
                  <a:schemeClr val="accent3"/>
                </a:solidFill>
              </a:rPr>
              <a:t>Key Performance Indicators (KPIs) </a:t>
            </a:r>
            <a:r>
              <a:rPr lang="en-US" sz="2400" dirty="0">
                <a:solidFill>
                  <a:schemeClr val="accent3"/>
                </a:solidFill>
              </a:rPr>
              <a:t>– </a:t>
            </a:r>
            <a:r>
              <a:rPr lang="en-US" sz="1800" dirty="0">
                <a:solidFill>
                  <a:schemeClr val="accent3"/>
                </a:solidFill>
              </a:rPr>
              <a:t>indicators to gauge progress of strategic initiatives in affecting progress towards goals. </a:t>
            </a:r>
          </a:p>
          <a:p>
            <a:pPr marL="0" indent="0">
              <a:buNone/>
              <a:tabLst>
                <a:tab pos="10972800" algn="r"/>
              </a:tabLst>
            </a:pPr>
            <a:r>
              <a:rPr lang="en-US" sz="2400" b="1" i="1" dirty="0">
                <a:solidFill>
                  <a:schemeClr val="accent3"/>
                </a:solidFill>
              </a:rPr>
              <a:t>Strategic Initiative </a:t>
            </a:r>
            <a:r>
              <a:rPr lang="en-US" sz="2400" dirty="0">
                <a:solidFill>
                  <a:schemeClr val="accent3"/>
                </a:solidFill>
              </a:rPr>
              <a:t>– </a:t>
            </a:r>
            <a:r>
              <a:rPr lang="en-US" sz="1800" dirty="0">
                <a:solidFill>
                  <a:schemeClr val="accent3"/>
                </a:solidFill>
              </a:rPr>
              <a:t>a program, project, or activity that is designed to improve, introduce or sustain a scorecard component.</a:t>
            </a:r>
            <a:endParaRPr lang="en-US" sz="2400" dirty="0">
              <a:solidFill>
                <a:schemeClr val="accent3"/>
              </a:solidFill>
            </a:endParaRPr>
          </a:p>
          <a:p>
            <a:pPr marL="0" indent="0">
              <a:buNone/>
            </a:pPr>
            <a:endParaRPr lang="en-US" sz="1800" dirty="0">
              <a:solidFill>
                <a:schemeClr val="accent3"/>
              </a:solidFill>
            </a:endParaRPr>
          </a:p>
          <a:p>
            <a:pPr marL="0" indent="0">
              <a:buNone/>
            </a:pPr>
            <a:endParaRPr lang="en-US" sz="300" b="1" i="1" dirty="0" smtClean="0">
              <a:solidFill>
                <a:schemeClr val="accent3"/>
              </a:solidFill>
            </a:endParaRPr>
          </a:p>
        </p:txBody>
      </p:sp>
      <p:sp>
        <p:nvSpPr>
          <p:cNvPr id="6" name="TextBox 5"/>
          <p:cNvSpPr txBox="1"/>
          <p:nvPr/>
        </p:nvSpPr>
        <p:spPr>
          <a:xfrm>
            <a:off x="477078" y="225287"/>
            <a:ext cx="87994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Key Terms Used in this Report</a:t>
            </a:r>
            <a:endParaRPr lang="en-US" sz="2400" i="1" dirty="0">
              <a:solidFill>
                <a:schemeClr val="accent6"/>
              </a:solidFill>
              <a:latin typeface="Lucida Bright" panose="02040602050505020304" pitchFamily="18" charset="0"/>
            </a:endParaRPr>
          </a:p>
        </p:txBody>
      </p:sp>
    </p:spTree>
    <p:extLst>
      <p:ext uri="{BB962C8B-B14F-4D97-AF65-F5344CB8AC3E}">
        <p14:creationId xmlns:p14="http://schemas.microsoft.com/office/powerpoint/2010/main" val="1220219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7078" y="225287"/>
            <a:ext cx="87994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Scoring of Scorecard Components</a:t>
            </a:r>
            <a:endParaRPr lang="en-US" sz="2400" i="1" dirty="0">
              <a:solidFill>
                <a:schemeClr val="accent6"/>
              </a:solidFill>
              <a:latin typeface="Lucida Bright" panose="02040602050505020304" pitchFamily="18" charset="0"/>
            </a:endParaRPr>
          </a:p>
        </p:txBody>
      </p:sp>
      <p:sp>
        <p:nvSpPr>
          <p:cNvPr id="12" name="Content Placeholder 1"/>
          <p:cNvSpPr>
            <a:spLocks noGrp="1"/>
          </p:cNvSpPr>
          <p:nvPr>
            <p:ph idx="1"/>
          </p:nvPr>
        </p:nvSpPr>
        <p:spPr>
          <a:xfrm>
            <a:off x="477078" y="1457439"/>
            <a:ext cx="7181231" cy="5014613"/>
          </a:xfrm>
        </p:spPr>
        <p:txBody>
          <a:bodyPr>
            <a:normAutofit/>
          </a:bodyPr>
          <a:lstStyle/>
          <a:p>
            <a:pPr marL="0" indent="0">
              <a:buNone/>
              <a:tabLst>
                <a:tab pos="10972800" algn="r"/>
              </a:tabLst>
            </a:pPr>
            <a:r>
              <a:rPr lang="en-US" sz="1600" dirty="0" smtClean="0">
                <a:solidFill>
                  <a:schemeClr val="accent3"/>
                </a:solidFill>
              </a:rPr>
              <a:t>A </a:t>
            </a:r>
            <a:r>
              <a:rPr lang="en-US" sz="1600" dirty="0">
                <a:solidFill>
                  <a:schemeClr val="accent3"/>
                </a:solidFill>
              </a:rPr>
              <a:t>0-10 score is assigned to every scorecard component, with 0 being the lowest (red) and 10 being the highest (</a:t>
            </a:r>
            <a:r>
              <a:rPr lang="en-US" sz="1600" dirty="0" smtClean="0">
                <a:solidFill>
                  <a:schemeClr val="accent3"/>
                </a:solidFill>
              </a:rPr>
              <a:t>green).  A </a:t>
            </a:r>
            <a:r>
              <a:rPr lang="en-US" sz="1600" dirty="0">
                <a:solidFill>
                  <a:schemeClr val="accent3"/>
                </a:solidFill>
              </a:rPr>
              <a:t>yellow color-scoring </a:t>
            </a:r>
            <a:r>
              <a:rPr lang="en-US" sz="1600" dirty="0" smtClean="0">
                <a:solidFill>
                  <a:schemeClr val="accent3"/>
                </a:solidFill>
              </a:rPr>
              <a:t>occurs </a:t>
            </a:r>
            <a:r>
              <a:rPr lang="en-US" sz="1600" dirty="0">
                <a:solidFill>
                  <a:schemeClr val="accent3"/>
                </a:solidFill>
              </a:rPr>
              <a:t>when </a:t>
            </a:r>
            <a:r>
              <a:rPr lang="en-US" sz="1600" dirty="0" smtClean="0">
                <a:solidFill>
                  <a:schemeClr val="accent3"/>
                </a:solidFill>
              </a:rPr>
              <a:t>actual performance </a:t>
            </a:r>
            <a:r>
              <a:rPr lang="en-US" sz="1600" dirty="0">
                <a:solidFill>
                  <a:schemeClr val="accent3"/>
                </a:solidFill>
              </a:rPr>
              <a:t>is between the goal and the red flag thresholds</a:t>
            </a:r>
            <a:r>
              <a:rPr lang="en-US" sz="1600" dirty="0" smtClean="0">
                <a:solidFill>
                  <a:schemeClr val="accent3"/>
                </a:solidFill>
              </a:rPr>
              <a:t>.</a:t>
            </a:r>
          </a:p>
          <a:p>
            <a:pPr marL="0" indent="0">
              <a:buNone/>
            </a:pPr>
            <a:r>
              <a:rPr lang="en-US" sz="1600" dirty="0" smtClean="0">
                <a:solidFill>
                  <a:schemeClr val="accent3"/>
                </a:solidFill>
              </a:rPr>
              <a:t>Red flag thresholds for survey results were set as indicated in the chart.</a:t>
            </a:r>
          </a:p>
          <a:p>
            <a:pPr marL="0" indent="0">
              <a:buNone/>
            </a:pPr>
            <a:endParaRPr lang="en-US" sz="1600" dirty="0">
              <a:solidFill>
                <a:schemeClr val="accent3"/>
              </a:solidFill>
            </a:endParaRPr>
          </a:p>
          <a:p>
            <a:pPr marL="0" indent="0">
              <a:buNone/>
            </a:pPr>
            <a:endParaRPr lang="en-US" sz="1600" dirty="0" smtClean="0">
              <a:solidFill>
                <a:schemeClr val="accent3"/>
              </a:solidFill>
            </a:endParaRPr>
          </a:p>
          <a:p>
            <a:pPr marL="0" indent="0">
              <a:buNone/>
            </a:pPr>
            <a:endParaRPr lang="en-US" sz="1600" dirty="0">
              <a:solidFill>
                <a:schemeClr val="accent3"/>
              </a:solidFill>
            </a:endParaRPr>
          </a:p>
          <a:p>
            <a:pPr marL="0" indent="0">
              <a:buNone/>
            </a:pPr>
            <a:endParaRPr lang="en-US" sz="1600" dirty="0" smtClean="0">
              <a:solidFill>
                <a:schemeClr val="accent3"/>
              </a:solidFill>
            </a:endParaRPr>
          </a:p>
          <a:p>
            <a:pPr marL="0" indent="0">
              <a:buNone/>
            </a:pPr>
            <a:endParaRPr lang="en-US" sz="1600" dirty="0" smtClean="0">
              <a:solidFill>
                <a:schemeClr val="accent3"/>
              </a:solidFill>
            </a:endParaRPr>
          </a:p>
          <a:p>
            <a:pPr marL="0" indent="0">
              <a:buNone/>
            </a:pPr>
            <a:endParaRPr lang="en-US" sz="1600" dirty="0">
              <a:solidFill>
                <a:schemeClr val="accent3"/>
              </a:solidFill>
            </a:endParaRPr>
          </a:p>
          <a:p>
            <a:pPr marL="0" indent="0">
              <a:buNone/>
            </a:pPr>
            <a:endParaRPr lang="en-US" sz="1600" dirty="0" smtClean="0">
              <a:solidFill>
                <a:schemeClr val="accent3"/>
              </a:solidFill>
            </a:endParaRPr>
          </a:p>
          <a:p>
            <a:pPr marL="0" indent="0">
              <a:buNone/>
            </a:pPr>
            <a:endParaRPr lang="en-US" sz="1000" dirty="0" smtClean="0">
              <a:solidFill>
                <a:schemeClr val="accent3"/>
              </a:solidFill>
            </a:endParaRPr>
          </a:p>
          <a:p>
            <a:pPr marL="0" indent="0">
              <a:buNone/>
            </a:pPr>
            <a:r>
              <a:rPr lang="en-US" sz="1600" dirty="0" smtClean="0">
                <a:solidFill>
                  <a:schemeClr val="accent3"/>
                </a:solidFill>
              </a:rPr>
              <a:t>Other red flag thresholds were determined by Senior Management in consultation with department heads.  </a:t>
            </a:r>
          </a:p>
        </p:txBody>
      </p:sp>
      <p:grpSp>
        <p:nvGrpSpPr>
          <p:cNvPr id="14" name="Group 13"/>
          <p:cNvGrpSpPr/>
          <p:nvPr/>
        </p:nvGrpSpPr>
        <p:grpSpPr>
          <a:xfrm>
            <a:off x="7688877" y="2107006"/>
            <a:ext cx="4119103" cy="2702114"/>
            <a:chOff x="3524677" y="3058970"/>
            <a:chExt cx="5792683" cy="3513995"/>
          </a:xfrm>
        </p:grpSpPr>
        <p:grpSp>
          <p:nvGrpSpPr>
            <p:cNvPr id="16" name="Group 15"/>
            <p:cNvGrpSpPr/>
            <p:nvPr/>
          </p:nvGrpSpPr>
          <p:grpSpPr>
            <a:xfrm>
              <a:off x="3524677" y="3058970"/>
              <a:ext cx="5792683" cy="1182382"/>
              <a:chOff x="7389770" y="2986640"/>
              <a:chExt cx="5792683" cy="1182382"/>
            </a:xfrm>
          </p:grpSpPr>
          <p:cxnSp>
            <p:nvCxnSpPr>
              <p:cNvPr id="21" name="Straight Arrow Connector 20"/>
              <p:cNvCxnSpPr/>
              <p:nvPr/>
            </p:nvCxnSpPr>
            <p:spPr>
              <a:xfrm flipH="1">
                <a:off x="10987768" y="3661191"/>
                <a:ext cx="369946" cy="507831"/>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392436" y="3661191"/>
                <a:ext cx="348857" cy="507831"/>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357715" y="2999992"/>
                <a:ext cx="1824738" cy="1110698"/>
              </a:xfrm>
              <a:prstGeom prst="rect">
                <a:avLst/>
              </a:prstGeom>
              <a:noFill/>
            </p:spPr>
            <p:txBody>
              <a:bodyPr wrap="square" rtlCol="0">
                <a:spAutoFit/>
              </a:bodyPr>
              <a:lstStyle/>
              <a:p>
                <a:pPr algn="ctr">
                  <a:lnSpc>
                    <a:spcPct val="75000"/>
                  </a:lnSpc>
                </a:pPr>
                <a:r>
                  <a:rPr lang="en-US" altLang="en-US" sz="2400" b="1" dirty="0" smtClean="0">
                    <a:latin typeface="Garamond" panose="02020404030301010803" pitchFamily="18" charset="0"/>
                  </a:rPr>
                  <a:t>Goal  </a:t>
                </a:r>
                <a:r>
                  <a:rPr lang="en-US" altLang="en-US" sz="2400" b="1" dirty="0">
                    <a:latin typeface="Garamond" panose="02020404030301010803" pitchFamily="18" charset="0"/>
                  </a:rPr>
                  <a:t>90% </a:t>
                </a:r>
              </a:p>
              <a:p>
                <a:pPr algn="ctr">
                  <a:lnSpc>
                    <a:spcPct val="75000"/>
                  </a:lnSpc>
                </a:pPr>
                <a:r>
                  <a:rPr lang="en-US" b="1" dirty="0" smtClean="0">
                    <a:latin typeface="Garamond" panose="02020404030301010803" pitchFamily="18" charset="0"/>
                  </a:rPr>
                  <a:t>Score: 6.67</a:t>
                </a:r>
                <a:endParaRPr lang="en-US" b="1" dirty="0">
                  <a:latin typeface="Garamond" panose="02020404030301010803" pitchFamily="18" charset="0"/>
                </a:endParaRPr>
              </a:p>
            </p:txBody>
          </p:sp>
          <p:sp>
            <p:nvSpPr>
              <p:cNvPr id="24" name="TextBox 23"/>
              <p:cNvSpPr txBox="1"/>
              <p:nvPr/>
            </p:nvSpPr>
            <p:spPr>
              <a:xfrm>
                <a:off x="7389770" y="2986640"/>
                <a:ext cx="1983174" cy="1110698"/>
              </a:xfrm>
              <a:prstGeom prst="rect">
                <a:avLst/>
              </a:prstGeom>
              <a:noFill/>
              <a:ln w="19050">
                <a:noFill/>
              </a:ln>
            </p:spPr>
            <p:txBody>
              <a:bodyPr wrap="square" rtlCol="0">
                <a:spAutoFit/>
              </a:bodyPr>
              <a:lstStyle/>
              <a:p>
                <a:pPr algn="ctr">
                  <a:lnSpc>
                    <a:spcPct val="75000"/>
                  </a:lnSpc>
                </a:pPr>
                <a:r>
                  <a:rPr lang="en-US" altLang="en-US" sz="2400" b="1" dirty="0" smtClean="0">
                    <a:latin typeface="Garamond" panose="02020404030301010803" pitchFamily="18" charset="0"/>
                  </a:rPr>
                  <a:t>Red Flag 85</a:t>
                </a:r>
                <a:r>
                  <a:rPr lang="en-US" altLang="en-US" sz="2400" b="1" dirty="0">
                    <a:latin typeface="Garamond" panose="02020404030301010803" pitchFamily="18" charset="0"/>
                  </a:rPr>
                  <a:t>% </a:t>
                </a:r>
              </a:p>
              <a:p>
                <a:pPr algn="ctr">
                  <a:lnSpc>
                    <a:spcPct val="75000"/>
                  </a:lnSpc>
                </a:pPr>
                <a:r>
                  <a:rPr lang="en-US" b="1" dirty="0" smtClean="0">
                    <a:latin typeface="Garamond" panose="02020404030301010803" pitchFamily="18" charset="0"/>
                  </a:rPr>
                  <a:t>Score: 3.33</a:t>
                </a:r>
                <a:endParaRPr lang="en-US" b="1" dirty="0">
                  <a:latin typeface="Garamond" panose="02020404030301010803" pitchFamily="18" charset="0"/>
                </a:endParaRPr>
              </a:p>
            </p:txBody>
          </p:sp>
        </p:grpSp>
        <p:grpSp>
          <p:nvGrpSpPr>
            <p:cNvPr id="17" name="Group 16"/>
            <p:cNvGrpSpPr>
              <a:grpSpLocks noChangeAspect="1"/>
            </p:cNvGrpSpPr>
            <p:nvPr/>
          </p:nvGrpSpPr>
          <p:grpSpPr>
            <a:xfrm>
              <a:off x="4066718" y="4147799"/>
              <a:ext cx="4977945" cy="2425166"/>
              <a:chOff x="5512884" y="3313908"/>
              <a:chExt cx="3758223" cy="1830939"/>
            </a:xfrm>
          </p:grpSpPr>
          <p:pic>
            <p:nvPicPr>
              <p:cNvPr id="19"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440" y="3313908"/>
                <a:ext cx="1679228" cy="10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20" name="Text Box 15"/>
              <p:cNvSpPr txBox="1">
                <a:spLocks noChangeArrowheads="1"/>
              </p:cNvSpPr>
              <p:nvPr/>
            </p:nvSpPr>
            <p:spPr bwMode="auto">
              <a:xfrm>
                <a:off x="5512884" y="4362035"/>
                <a:ext cx="3758223" cy="78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eaLnBrk="1" hangingPunct="1">
                  <a:lnSpc>
                    <a:spcPct val="75000"/>
                  </a:lnSpc>
                </a:pPr>
                <a:r>
                  <a:rPr lang="en-US" altLang="en-US" b="1" dirty="0" smtClean="0">
                    <a:latin typeface="Garamond" panose="02020404030301010803" pitchFamily="18" charset="0"/>
                  </a:rPr>
                  <a:t>% </a:t>
                </a:r>
                <a:r>
                  <a:rPr lang="en-US" altLang="en-US" b="1" dirty="0">
                    <a:latin typeface="Garamond" panose="02020404030301010803" pitchFamily="18" charset="0"/>
                  </a:rPr>
                  <a:t>of residents who rate the overall quality of life as good or excellent</a:t>
                </a:r>
              </a:p>
              <a:p>
                <a:pPr algn="ctr" eaLnBrk="1" hangingPunct="1">
                  <a:lnSpc>
                    <a:spcPct val="75000"/>
                  </a:lnSpc>
                </a:pPr>
                <a:r>
                  <a:rPr lang="en-US" altLang="en-US" sz="2400" b="1" dirty="0">
                    <a:latin typeface="Garamond" panose="02020404030301010803" pitchFamily="18" charset="0"/>
                  </a:rPr>
                  <a:t>Actual Value:  94</a:t>
                </a:r>
                <a:r>
                  <a:rPr lang="en-US" altLang="en-US" sz="2400" b="1" dirty="0" smtClean="0">
                    <a:latin typeface="Garamond" panose="02020404030301010803" pitchFamily="18" charset="0"/>
                  </a:rPr>
                  <a:t>%</a:t>
                </a:r>
              </a:p>
              <a:p>
                <a:pPr algn="ctr" eaLnBrk="1" hangingPunct="1">
                  <a:lnSpc>
                    <a:spcPct val="75000"/>
                  </a:lnSpc>
                </a:pPr>
                <a:r>
                  <a:rPr lang="en-US" altLang="en-US" b="1" dirty="0" smtClean="0">
                    <a:latin typeface="Garamond" panose="02020404030301010803" pitchFamily="18" charset="0"/>
                  </a:rPr>
                  <a:t>Score: 9.33</a:t>
                </a:r>
                <a:endParaRPr lang="en-US" altLang="en-US" b="1" dirty="0">
                  <a:latin typeface="Garamond" panose="02020404030301010803" pitchFamily="18" charset="0"/>
                </a:endParaRPr>
              </a:p>
            </p:txBody>
          </p:sp>
        </p:grpSp>
      </p:grpSp>
      <p:graphicFrame>
        <p:nvGraphicFramePr>
          <p:cNvPr id="5" name="Table 4"/>
          <p:cNvGraphicFramePr>
            <a:graphicFrameLocks noGrp="1"/>
          </p:cNvGraphicFramePr>
          <p:nvPr>
            <p:extLst>
              <p:ext uri="{D42A27DB-BD31-4B8C-83A1-F6EECF244321}">
                <p14:modId xmlns:p14="http://schemas.microsoft.com/office/powerpoint/2010/main" val="1723019548"/>
              </p:ext>
            </p:extLst>
          </p:nvPr>
        </p:nvGraphicFramePr>
        <p:xfrm>
          <a:off x="2350370" y="3016208"/>
          <a:ext cx="3041028" cy="2346960"/>
        </p:xfrm>
        <a:graphic>
          <a:graphicData uri="http://schemas.openxmlformats.org/drawingml/2006/table">
            <a:tbl>
              <a:tblPr firstRow="1" bandRow="1">
                <a:tableStyleId>{5940675A-B579-460E-94D1-54222C63F5DA}</a:tableStyleId>
              </a:tblPr>
              <a:tblGrid>
                <a:gridCol w="1568488"/>
                <a:gridCol w="1472540"/>
              </a:tblGrid>
              <a:tr h="0">
                <a:tc>
                  <a:txBody>
                    <a:bodyPr/>
                    <a:lstStyle/>
                    <a:p>
                      <a:pPr algn="ctr"/>
                      <a:r>
                        <a:rPr lang="en-US" sz="1400" b="1" dirty="0" smtClean="0">
                          <a:latin typeface="Garamond" panose="02020404030301010803" pitchFamily="18" charset="0"/>
                        </a:rPr>
                        <a:t>Satisfaction Level Goal</a:t>
                      </a:r>
                      <a:endParaRPr lang="en-US" sz="1400" b="1" dirty="0">
                        <a:solidFill>
                          <a:schemeClr val="tx1"/>
                        </a:solidFill>
                        <a:latin typeface="Garamond" panose="02020404030301010803" pitchFamily="18" charset="0"/>
                      </a:endParaRPr>
                    </a:p>
                  </a:txBody>
                  <a:tcPr anchor="b">
                    <a:solidFill>
                      <a:srgbClr val="00DC00"/>
                    </a:solidFill>
                  </a:tcPr>
                </a:tc>
                <a:tc>
                  <a:txBody>
                    <a:bodyPr/>
                    <a:lstStyle/>
                    <a:p>
                      <a:pPr algn="ctr"/>
                      <a:r>
                        <a:rPr lang="en-US" sz="1400" b="1" dirty="0" smtClean="0">
                          <a:latin typeface="Garamond" panose="02020404030301010803" pitchFamily="18" charset="0"/>
                        </a:rPr>
                        <a:t>Red Flag</a:t>
                      </a:r>
                      <a:endParaRPr lang="en-US" sz="1400" b="1" dirty="0">
                        <a:solidFill>
                          <a:schemeClr val="tx1"/>
                        </a:solidFill>
                        <a:latin typeface="Garamond" panose="02020404030301010803" pitchFamily="18" charset="0"/>
                      </a:endParaRPr>
                    </a:p>
                  </a:txBody>
                  <a:tcPr anchor="b">
                    <a:solidFill>
                      <a:srgbClr val="FF0000"/>
                    </a:solidFill>
                  </a:tcPr>
                </a:tc>
              </a:tr>
              <a:tr h="274320">
                <a:tc>
                  <a:txBody>
                    <a:bodyPr/>
                    <a:lstStyle/>
                    <a:p>
                      <a:pPr algn="ctr"/>
                      <a:r>
                        <a:rPr lang="en-US" sz="1400" b="1" dirty="0" smtClean="0">
                          <a:latin typeface="Garamond" panose="02020404030301010803" pitchFamily="18" charset="0"/>
                        </a:rPr>
                        <a:t>95% - 100%</a:t>
                      </a:r>
                      <a:endParaRPr lang="en-US" sz="1400" b="1" dirty="0">
                        <a:latin typeface="Garamond" panose="02020404030301010803" pitchFamily="18" charset="0"/>
                      </a:endParaRPr>
                    </a:p>
                  </a:txBody>
                  <a:tcPr/>
                </a:tc>
                <a:tc>
                  <a:txBody>
                    <a:bodyPr/>
                    <a:lstStyle/>
                    <a:p>
                      <a:pPr algn="ctr"/>
                      <a:r>
                        <a:rPr lang="en-US" sz="1400" b="1" dirty="0" smtClean="0">
                          <a:latin typeface="Garamond" panose="02020404030301010803" pitchFamily="18" charset="0"/>
                        </a:rPr>
                        <a:t>90%</a:t>
                      </a:r>
                      <a:endParaRPr lang="en-US" sz="1400" b="1" dirty="0">
                        <a:latin typeface="Garamond" panose="02020404030301010803" pitchFamily="18" charset="0"/>
                      </a:endParaRPr>
                    </a:p>
                  </a:txBody>
                  <a:tcPr/>
                </a:tc>
              </a:tr>
              <a:tr h="274320">
                <a:tc>
                  <a:txBody>
                    <a:bodyPr/>
                    <a:lstStyle/>
                    <a:p>
                      <a:pPr algn="ctr"/>
                      <a:r>
                        <a:rPr lang="en-US" sz="1400" b="1" dirty="0" smtClean="0">
                          <a:latin typeface="Garamond" panose="02020404030301010803" pitchFamily="18" charset="0"/>
                        </a:rPr>
                        <a:t>90% - 94%</a:t>
                      </a:r>
                      <a:endParaRPr lang="en-US" sz="1400" b="1" dirty="0">
                        <a:latin typeface="Garamond" panose="02020404030301010803" pitchFamily="18" charset="0"/>
                      </a:endParaRPr>
                    </a:p>
                  </a:txBody>
                  <a:tcPr/>
                </a:tc>
                <a:tc>
                  <a:txBody>
                    <a:bodyPr/>
                    <a:lstStyle/>
                    <a:p>
                      <a:pPr algn="ctr"/>
                      <a:r>
                        <a:rPr lang="en-US" sz="1400" b="1" dirty="0" smtClean="0">
                          <a:latin typeface="Garamond" panose="02020404030301010803" pitchFamily="18" charset="0"/>
                        </a:rPr>
                        <a:t>85%</a:t>
                      </a:r>
                      <a:endParaRPr lang="en-US" sz="1400" b="1" dirty="0">
                        <a:latin typeface="Garamond" panose="02020404030301010803" pitchFamily="18" charset="0"/>
                      </a:endParaRPr>
                    </a:p>
                  </a:txBody>
                  <a:tcPr/>
                </a:tc>
              </a:tr>
              <a:tr h="274320">
                <a:tc>
                  <a:txBody>
                    <a:bodyPr/>
                    <a:lstStyle/>
                    <a:p>
                      <a:pPr algn="ctr"/>
                      <a:r>
                        <a:rPr lang="en-US" sz="1400" b="1" dirty="0" smtClean="0">
                          <a:latin typeface="Garamond" panose="02020404030301010803" pitchFamily="18" charset="0"/>
                        </a:rPr>
                        <a:t>81%</a:t>
                      </a:r>
                      <a:r>
                        <a:rPr lang="en-US" sz="1400" b="1" baseline="0" dirty="0" smtClean="0">
                          <a:latin typeface="Garamond" panose="02020404030301010803" pitchFamily="18" charset="0"/>
                        </a:rPr>
                        <a:t> - 89%</a:t>
                      </a:r>
                      <a:endParaRPr lang="en-US" sz="1400" b="1" dirty="0">
                        <a:latin typeface="Garamond" panose="02020404030301010803" pitchFamily="18" charset="0"/>
                      </a:endParaRPr>
                    </a:p>
                  </a:txBody>
                  <a:tcPr/>
                </a:tc>
                <a:tc>
                  <a:txBody>
                    <a:bodyPr/>
                    <a:lstStyle/>
                    <a:p>
                      <a:pPr algn="ctr"/>
                      <a:r>
                        <a:rPr lang="en-US" sz="1400" b="1" dirty="0" smtClean="0">
                          <a:latin typeface="Garamond" panose="02020404030301010803" pitchFamily="18" charset="0"/>
                        </a:rPr>
                        <a:t>80%</a:t>
                      </a:r>
                      <a:endParaRPr lang="en-US" sz="1400" b="1" dirty="0">
                        <a:latin typeface="Garamond" panose="02020404030301010803" pitchFamily="18" charset="0"/>
                      </a:endParaRPr>
                    </a:p>
                  </a:txBody>
                  <a:tcPr/>
                </a:tc>
              </a:tr>
              <a:tr h="274320">
                <a:tc>
                  <a:txBody>
                    <a:bodyPr/>
                    <a:lstStyle/>
                    <a:p>
                      <a:pPr algn="ctr"/>
                      <a:r>
                        <a:rPr lang="en-US" sz="1400" b="1" dirty="0" smtClean="0">
                          <a:latin typeface="Garamond" panose="02020404030301010803" pitchFamily="18" charset="0"/>
                        </a:rPr>
                        <a:t>76% - 80%</a:t>
                      </a:r>
                      <a:endParaRPr lang="en-US" sz="1400" b="1" dirty="0">
                        <a:latin typeface="Garamond" panose="02020404030301010803" pitchFamily="18" charset="0"/>
                      </a:endParaRPr>
                    </a:p>
                  </a:txBody>
                  <a:tcPr/>
                </a:tc>
                <a:tc>
                  <a:txBody>
                    <a:bodyPr/>
                    <a:lstStyle/>
                    <a:p>
                      <a:pPr algn="ctr"/>
                      <a:r>
                        <a:rPr lang="en-US" sz="1400" b="1" dirty="0" smtClean="0">
                          <a:latin typeface="Garamond" panose="02020404030301010803" pitchFamily="18" charset="0"/>
                        </a:rPr>
                        <a:t>75%</a:t>
                      </a:r>
                      <a:endParaRPr lang="en-US" sz="1400" b="1" dirty="0">
                        <a:latin typeface="Garamond" panose="02020404030301010803" pitchFamily="18" charset="0"/>
                      </a:endParaRPr>
                    </a:p>
                  </a:txBody>
                  <a:tcPr/>
                </a:tc>
              </a:tr>
              <a:tr h="274320">
                <a:tc>
                  <a:txBody>
                    <a:bodyPr/>
                    <a:lstStyle/>
                    <a:p>
                      <a:pPr algn="ctr"/>
                      <a:r>
                        <a:rPr lang="en-US" sz="1400" b="1" dirty="0" smtClean="0">
                          <a:latin typeface="Garamond" panose="02020404030301010803" pitchFamily="18" charset="0"/>
                        </a:rPr>
                        <a:t>71% - 75%</a:t>
                      </a:r>
                      <a:endParaRPr lang="en-US" sz="1400" b="1" dirty="0">
                        <a:latin typeface="Garamond" panose="02020404030301010803" pitchFamily="18" charset="0"/>
                      </a:endParaRPr>
                    </a:p>
                  </a:txBody>
                  <a:tcPr/>
                </a:tc>
                <a:tc>
                  <a:txBody>
                    <a:bodyPr/>
                    <a:lstStyle/>
                    <a:p>
                      <a:pPr algn="ctr"/>
                      <a:r>
                        <a:rPr lang="en-US" sz="1400" b="1" dirty="0" smtClean="0">
                          <a:latin typeface="Garamond" panose="02020404030301010803" pitchFamily="18" charset="0"/>
                        </a:rPr>
                        <a:t>70%</a:t>
                      </a:r>
                      <a:endParaRPr lang="en-US" sz="1400" b="1" dirty="0">
                        <a:latin typeface="Garamond" panose="02020404030301010803" pitchFamily="18" charset="0"/>
                      </a:endParaRPr>
                    </a:p>
                  </a:txBody>
                  <a:tcPr/>
                </a:tc>
              </a:tr>
              <a:tr h="274320">
                <a:tc>
                  <a:txBody>
                    <a:bodyPr/>
                    <a:lstStyle/>
                    <a:p>
                      <a:pPr algn="ctr"/>
                      <a:r>
                        <a:rPr lang="en-US" sz="1400" b="1" dirty="0" smtClean="0">
                          <a:latin typeface="Garamond" panose="02020404030301010803" pitchFamily="18" charset="0"/>
                        </a:rPr>
                        <a:t>Less than 70%</a:t>
                      </a:r>
                      <a:endParaRPr lang="en-US" sz="1400" b="1" dirty="0">
                        <a:latin typeface="Garamond" panose="02020404030301010803" pitchFamily="18" charset="0"/>
                      </a:endParaRPr>
                    </a:p>
                  </a:txBody>
                  <a:tcPr/>
                </a:tc>
                <a:tc>
                  <a:txBody>
                    <a:bodyPr/>
                    <a:lstStyle/>
                    <a:p>
                      <a:pPr algn="ctr"/>
                      <a:r>
                        <a:rPr lang="en-US" sz="1400" b="1" dirty="0" smtClean="0">
                          <a:latin typeface="Garamond" panose="02020404030301010803" pitchFamily="18" charset="0"/>
                        </a:rPr>
                        <a:t>Goal – 1%</a:t>
                      </a:r>
                      <a:endParaRPr lang="en-US" sz="1400" b="1" dirty="0">
                        <a:latin typeface="Garamond" panose="02020404030301010803" pitchFamily="18" charset="0"/>
                      </a:endParaRPr>
                    </a:p>
                  </a:txBody>
                  <a:tcPr/>
                </a:tc>
              </a:tr>
            </a:tbl>
          </a:graphicData>
        </a:graphic>
      </p:graphicFrame>
      <p:sp>
        <p:nvSpPr>
          <p:cNvPr id="2" name="TextBox 1"/>
          <p:cNvSpPr txBox="1"/>
          <p:nvPr/>
        </p:nvSpPr>
        <p:spPr>
          <a:xfrm>
            <a:off x="7968344" y="4953611"/>
            <a:ext cx="4024986" cy="1015663"/>
          </a:xfrm>
          <a:prstGeom prst="rect">
            <a:avLst/>
          </a:prstGeom>
          <a:noFill/>
        </p:spPr>
        <p:txBody>
          <a:bodyPr wrap="square" rtlCol="0">
            <a:spAutoFit/>
          </a:bodyPr>
          <a:lstStyle>
            <a:defPPr>
              <a:defRPr lang="en-US"/>
            </a:defPPr>
            <a:lvl1pPr>
              <a:defRPr>
                <a:solidFill>
                  <a:schemeClr val="accent3"/>
                </a:solidFill>
              </a:defRPr>
            </a:lvl1pPr>
          </a:lstStyle>
          <a:p>
            <a:r>
              <a:rPr lang="en-US" sz="1200" i="1" dirty="0">
                <a:solidFill>
                  <a:schemeClr val="tx1"/>
                </a:solidFill>
                <a:latin typeface="Lucida Bright" panose="02040602050505020304" pitchFamily="18" charset="0"/>
              </a:rPr>
              <a:t>In </a:t>
            </a:r>
            <a:r>
              <a:rPr lang="en-US" sz="1200" i="1" dirty="0" smtClean="0">
                <a:solidFill>
                  <a:schemeClr val="tx1"/>
                </a:solidFill>
                <a:latin typeface="Lucida Bright" panose="02040602050505020304" pitchFamily="18" charset="0"/>
              </a:rPr>
              <a:t>this example, </a:t>
            </a:r>
            <a:r>
              <a:rPr lang="en-US" sz="1200" i="1" dirty="0">
                <a:solidFill>
                  <a:schemeClr val="tx1"/>
                </a:solidFill>
                <a:latin typeface="Lucida Bright" panose="02040602050505020304" pitchFamily="18" charset="0"/>
              </a:rPr>
              <a:t>the goal </a:t>
            </a:r>
            <a:r>
              <a:rPr lang="en-US" sz="1200" i="1" dirty="0" smtClean="0">
                <a:solidFill>
                  <a:schemeClr val="tx1"/>
                </a:solidFill>
                <a:latin typeface="Lucida Bright" panose="02040602050505020304" pitchFamily="18" charset="0"/>
              </a:rPr>
              <a:t>is </a:t>
            </a:r>
            <a:r>
              <a:rPr lang="en-US" sz="1200" i="1" dirty="0">
                <a:solidFill>
                  <a:schemeClr val="tx1"/>
                </a:solidFill>
                <a:latin typeface="Lucida Bright" panose="02040602050505020304" pitchFamily="18" charset="0"/>
              </a:rPr>
              <a:t>90</a:t>
            </a:r>
            <a:r>
              <a:rPr lang="en-US" sz="1200" i="1" dirty="0" smtClean="0">
                <a:solidFill>
                  <a:schemeClr val="tx1"/>
                </a:solidFill>
                <a:latin typeface="Lucida Bright" panose="02040602050505020304" pitchFamily="18" charset="0"/>
              </a:rPr>
              <a:t>% and the </a:t>
            </a:r>
            <a:r>
              <a:rPr lang="en-US" sz="1200" i="1" dirty="0">
                <a:solidFill>
                  <a:schemeClr val="tx1"/>
                </a:solidFill>
                <a:latin typeface="Lucida Bright" panose="02040602050505020304" pitchFamily="18" charset="0"/>
              </a:rPr>
              <a:t>red flag threshold, or the % that would indicate this measure should be </a:t>
            </a:r>
            <a:r>
              <a:rPr lang="en-US" sz="1200" i="1" dirty="0" smtClean="0">
                <a:solidFill>
                  <a:schemeClr val="tx1"/>
                </a:solidFill>
                <a:latin typeface="Lucida Bright" panose="02040602050505020304" pitchFamily="18" charset="0"/>
              </a:rPr>
              <a:t>evaluated, </a:t>
            </a:r>
            <a:r>
              <a:rPr lang="en-US" sz="1200" i="1" dirty="0">
                <a:solidFill>
                  <a:schemeClr val="tx1"/>
                </a:solidFill>
                <a:latin typeface="Lucida Bright" panose="02040602050505020304" pitchFamily="18" charset="0"/>
              </a:rPr>
              <a:t>is 85%.  Because the actual value was 94%, the score assigned to this measure is 9.33.</a:t>
            </a:r>
          </a:p>
        </p:txBody>
      </p:sp>
      <p:sp>
        <p:nvSpPr>
          <p:cNvPr id="3" name="TextBox 2"/>
          <p:cNvSpPr txBox="1"/>
          <p:nvPr/>
        </p:nvSpPr>
        <p:spPr>
          <a:xfrm>
            <a:off x="8992790" y="1285820"/>
            <a:ext cx="1652053" cy="461665"/>
          </a:xfrm>
          <a:prstGeom prst="rect">
            <a:avLst/>
          </a:prstGeom>
          <a:noFill/>
        </p:spPr>
        <p:txBody>
          <a:bodyPr wrap="square" rtlCol="0">
            <a:spAutoFit/>
          </a:bodyPr>
          <a:lstStyle/>
          <a:p>
            <a:pPr algn="ctr"/>
            <a:r>
              <a:rPr lang="en-US" sz="2400" b="1" dirty="0" smtClean="0">
                <a:latin typeface="Garamond" panose="02020404030301010803" pitchFamily="18" charset="0"/>
              </a:rPr>
              <a:t>Example</a:t>
            </a:r>
            <a:endParaRPr lang="en-US" sz="2400" b="1" dirty="0">
              <a:latin typeface="Garamond" panose="02020404030301010803" pitchFamily="18" charset="0"/>
            </a:endParaRPr>
          </a:p>
        </p:txBody>
      </p:sp>
    </p:spTree>
    <p:extLst>
      <p:ext uri="{BB962C8B-B14F-4D97-AF65-F5344CB8AC3E}">
        <p14:creationId xmlns:p14="http://schemas.microsoft.com/office/powerpoint/2010/main" val="28349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8502" y="1524000"/>
            <a:ext cx="10771152" cy="4731708"/>
          </a:xfrm>
        </p:spPr>
        <p:txBody>
          <a:bodyPr>
            <a:normAutofit/>
          </a:bodyPr>
          <a:lstStyle/>
          <a:p>
            <a:pPr marL="0" indent="0">
              <a:buNone/>
              <a:tabLst>
                <a:tab pos="10972800" algn="r"/>
              </a:tabLst>
            </a:pPr>
            <a:r>
              <a:rPr lang="en-US" sz="1800" dirty="0" smtClean="0">
                <a:solidFill>
                  <a:schemeClr val="accent3"/>
                </a:solidFill>
              </a:rPr>
              <a:t>To determine the Village’s performance related to a Council Goal, multiple performance measures are scored and a </a:t>
            </a:r>
            <a:r>
              <a:rPr lang="en-US" sz="1800" b="1" i="1" dirty="0" smtClean="0">
                <a:solidFill>
                  <a:schemeClr val="accent3"/>
                </a:solidFill>
              </a:rPr>
              <a:t>composite score </a:t>
            </a:r>
            <a:r>
              <a:rPr lang="en-US" sz="1800" dirty="0" smtClean="0">
                <a:solidFill>
                  <a:schemeClr val="accent3"/>
                </a:solidFill>
              </a:rPr>
              <a:t>is provided for the goal. </a:t>
            </a:r>
          </a:p>
          <a:p>
            <a:pPr marL="0" indent="0">
              <a:buNone/>
              <a:tabLst>
                <a:tab pos="10972800" algn="r"/>
              </a:tabLst>
            </a:pPr>
            <a:r>
              <a:rPr lang="en-US" sz="1800" dirty="0" smtClean="0">
                <a:solidFill>
                  <a:schemeClr val="accent3"/>
                </a:solidFill>
              </a:rPr>
              <a:t>In addition, composite scores are also provided for each BSC perspective, which are identified below for FY 2015. In FY 2015, the Village received an overall composite score of 6.14 out of 10, compared to 7.51 in FY 2014.</a:t>
            </a:r>
            <a:endParaRPr lang="en-US" sz="1800" dirty="0">
              <a:solidFill>
                <a:schemeClr val="accent3"/>
              </a:solidFill>
            </a:endParaRPr>
          </a:p>
          <a:p>
            <a:pPr marL="0" indent="0">
              <a:buNone/>
            </a:pPr>
            <a:endParaRPr lang="en-US" dirty="0">
              <a:solidFill>
                <a:schemeClr val="accent3"/>
              </a:solidFill>
            </a:endParaRPr>
          </a:p>
        </p:txBody>
      </p:sp>
      <p:sp>
        <p:nvSpPr>
          <p:cNvPr id="6" name="TextBox 5"/>
          <p:cNvSpPr txBox="1"/>
          <p:nvPr/>
        </p:nvSpPr>
        <p:spPr>
          <a:xfrm>
            <a:off x="477078" y="225287"/>
            <a:ext cx="87994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Scoring of Scorecard Components</a:t>
            </a:r>
            <a:endParaRPr lang="en-US" sz="2400" i="1" dirty="0">
              <a:solidFill>
                <a:schemeClr val="accent6"/>
              </a:solidFill>
              <a:latin typeface="Lucida Bright" panose="02040602050505020304"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53417180"/>
              </p:ext>
            </p:extLst>
          </p:nvPr>
        </p:nvGraphicFramePr>
        <p:xfrm>
          <a:off x="1598387" y="3527522"/>
          <a:ext cx="5069113" cy="2804160"/>
        </p:xfrm>
        <a:graphic>
          <a:graphicData uri="http://schemas.openxmlformats.org/drawingml/2006/table">
            <a:tbl>
              <a:tblPr/>
              <a:tblGrid>
                <a:gridCol w="2713011"/>
                <a:gridCol w="1178051"/>
                <a:gridCol w="1178051"/>
              </a:tblGrid>
              <a:tr h="256030">
                <a:tc>
                  <a:txBody>
                    <a:bodyPr/>
                    <a:lstStyle/>
                    <a:p>
                      <a:pPr algn="ctr" fontAlgn="b"/>
                      <a:r>
                        <a:rPr lang="en-US" sz="1800" b="1" i="0" u="none" strike="noStrike" dirty="0" smtClean="0">
                          <a:solidFill>
                            <a:schemeClr val="tx1"/>
                          </a:solidFill>
                          <a:effectLst/>
                          <a:latin typeface="Garamond"/>
                        </a:rPr>
                        <a:t>Balanced Scorecard </a:t>
                      </a:r>
                    </a:p>
                    <a:p>
                      <a:pPr algn="ctr" fontAlgn="b"/>
                      <a:r>
                        <a:rPr lang="en-US" sz="1800" b="1" i="0" u="none" strike="noStrike" dirty="0" smtClean="0">
                          <a:solidFill>
                            <a:schemeClr val="tx1"/>
                          </a:solidFill>
                          <a:effectLst/>
                          <a:latin typeface="Garamond"/>
                        </a:rPr>
                        <a:t>Perspective</a:t>
                      </a:r>
                      <a:endParaRPr lang="en-US" sz="1800" b="1" i="0" u="none" strike="noStrike" dirty="0">
                        <a:solidFill>
                          <a:schemeClr val="tx1"/>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Garamond"/>
                        </a:rPr>
                        <a:t>FY 2014 Composite Score</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1" i="0" u="none" strike="noStrike" dirty="0" smtClean="0">
                          <a:solidFill>
                            <a:schemeClr val="tx1"/>
                          </a:solidFill>
                          <a:effectLst/>
                          <a:latin typeface="Garamond"/>
                        </a:rPr>
                        <a:t>FY 2015 Composite Score</a:t>
                      </a:r>
                      <a:endParaRPr lang="en-US" sz="1800" b="1" i="0" u="none" strike="noStrike" dirty="0">
                        <a:solidFill>
                          <a:schemeClr val="tx1"/>
                        </a:solidFill>
                        <a:effectLst/>
                        <a:latin typeface="Garamond"/>
                      </a:endParaRP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74320">
                <a:tc>
                  <a:txBody>
                    <a:bodyPr/>
                    <a:lstStyle/>
                    <a:p>
                      <a:pPr algn="l" fontAlgn="t"/>
                      <a:r>
                        <a:rPr lang="en-US" sz="1800" b="1" i="0" u="none" strike="noStrike" dirty="0" smtClean="0">
                          <a:solidFill>
                            <a:schemeClr val="tx1"/>
                          </a:solidFill>
                          <a:effectLst/>
                          <a:latin typeface="Garamond"/>
                        </a:rPr>
                        <a:t>Customer</a:t>
                      </a:r>
                      <a:endParaRPr lang="en-US" sz="1800" b="1" i="0" u="none" strike="noStrike" dirty="0">
                        <a:solidFill>
                          <a:schemeClr val="tx1"/>
                        </a:solidFill>
                        <a:effectLst/>
                        <a:latin typeface="Garamond"/>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smtClean="0">
                          <a:solidFill>
                            <a:schemeClr val="tx1"/>
                          </a:solidFill>
                          <a:effectLst/>
                          <a:latin typeface="Garamond"/>
                        </a:rPr>
                        <a:t>7.87</a:t>
                      </a:r>
                      <a:endParaRPr lang="en-US" sz="1800" b="1" i="0" u="none" strike="noStrike" dirty="0">
                        <a:solidFill>
                          <a:schemeClr val="tx1"/>
                        </a:solidFill>
                        <a:effectLst/>
                        <a:latin typeface="Garamond"/>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800" b="1" i="0" u="none" strike="noStrike" dirty="0" smtClean="0">
                          <a:solidFill>
                            <a:schemeClr val="tx1"/>
                          </a:solidFill>
                          <a:effectLst/>
                          <a:latin typeface="Garamond"/>
                        </a:rPr>
                        <a:t>7.10</a:t>
                      </a:r>
                      <a:endParaRPr lang="en-US" sz="1800" b="1" i="0" u="none" strike="noStrike" dirty="0">
                        <a:solidFill>
                          <a:schemeClr val="tx1"/>
                        </a:solidFill>
                        <a:effectLst/>
                        <a:latin typeface="Garamond"/>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r>
              <a:tr h="381000">
                <a:tc>
                  <a:txBody>
                    <a:bodyPr/>
                    <a:lstStyle/>
                    <a:p>
                      <a:pPr algn="l" fontAlgn="t"/>
                      <a:r>
                        <a:rPr lang="en-US" sz="1800" b="1" i="0" u="none" strike="noStrike" dirty="0" smtClean="0">
                          <a:solidFill>
                            <a:schemeClr val="tx1"/>
                          </a:solidFill>
                          <a:effectLst/>
                          <a:latin typeface="Garamond"/>
                        </a:rPr>
                        <a:t>Internal</a:t>
                      </a:r>
                      <a:endParaRPr lang="en-US" sz="1800" b="1" i="0" u="none" strike="noStrike" dirty="0">
                        <a:solidFill>
                          <a:schemeClr val="tx1"/>
                        </a:solidFill>
                        <a:effectLst/>
                        <a:latin typeface="Garamond"/>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smtClean="0">
                          <a:solidFill>
                            <a:schemeClr val="tx1"/>
                          </a:solidFill>
                          <a:effectLst/>
                          <a:latin typeface="Garamond"/>
                        </a:rPr>
                        <a:t>8.83</a:t>
                      </a:r>
                      <a:endParaRPr lang="en-US" sz="1800" b="1" i="0" u="none" strike="noStrike" dirty="0">
                        <a:solidFill>
                          <a:schemeClr val="tx1"/>
                        </a:solidFill>
                        <a:effectLst/>
                        <a:latin typeface="Garamond"/>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800" b="1" i="0" u="none" strike="noStrike" dirty="0" smtClean="0">
                          <a:solidFill>
                            <a:schemeClr val="tx1"/>
                          </a:solidFill>
                          <a:effectLst/>
                          <a:latin typeface="Garamond"/>
                        </a:rPr>
                        <a:t>6.88</a:t>
                      </a:r>
                      <a:endParaRPr lang="en-US" sz="1800" b="1" i="0" u="none" strike="noStrike" dirty="0">
                        <a:solidFill>
                          <a:schemeClr val="tx1"/>
                        </a:solidFill>
                        <a:effectLst/>
                        <a:latin typeface="Garamond"/>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r>
              <a:tr h="381000">
                <a:tc>
                  <a:txBody>
                    <a:bodyPr/>
                    <a:lstStyle/>
                    <a:p>
                      <a:pPr algn="l" fontAlgn="t"/>
                      <a:r>
                        <a:rPr lang="en-US" sz="1800" b="1" i="0" u="none" strike="noStrike" dirty="0" smtClean="0">
                          <a:solidFill>
                            <a:schemeClr val="tx1"/>
                          </a:solidFill>
                          <a:effectLst/>
                          <a:latin typeface="Garamond"/>
                        </a:rPr>
                        <a:t>Workforce</a:t>
                      </a:r>
                      <a:endParaRPr lang="en-US" sz="1800" b="1" i="0" u="none" strike="noStrike" dirty="0">
                        <a:solidFill>
                          <a:schemeClr val="tx1"/>
                        </a:solidFill>
                        <a:effectLst/>
                        <a:latin typeface="Garamond"/>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smtClean="0">
                          <a:solidFill>
                            <a:schemeClr val="tx1"/>
                          </a:solidFill>
                          <a:effectLst/>
                          <a:latin typeface="Garamond"/>
                        </a:rPr>
                        <a:t>7.60</a:t>
                      </a:r>
                      <a:endParaRPr lang="en-US" sz="1800" b="1" i="0" u="none" strike="noStrike" dirty="0">
                        <a:solidFill>
                          <a:schemeClr val="tx1"/>
                        </a:solidFill>
                        <a:effectLst/>
                        <a:latin typeface="Garamond"/>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800" b="1" i="0" u="none" strike="noStrike" dirty="0" smtClean="0">
                          <a:solidFill>
                            <a:schemeClr val="tx1"/>
                          </a:solidFill>
                          <a:effectLst/>
                          <a:latin typeface="Garamond"/>
                        </a:rPr>
                        <a:t>4.31</a:t>
                      </a:r>
                      <a:endParaRPr lang="en-US" sz="1800" b="1" i="0" u="none" strike="noStrike" dirty="0">
                        <a:solidFill>
                          <a:schemeClr val="tx1"/>
                        </a:solidFill>
                        <a:effectLst/>
                        <a:latin typeface="Garamond"/>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81000">
                <a:tc>
                  <a:txBody>
                    <a:bodyPr/>
                    <a:lstStyle/>
                    <a:p>
                      <a:pPr algn="l" fontAlgn="t"/>
                      <a:r>
                        <a:rPr lang="en-US" sz="1800" b="1" i="0" u="none" strike="noStrike" dirty="0" smtClean="0">
                          <a:solidFill>
                            <a:schemeClr val="tx1"/>
                          </a:solidFill>
                          <a:effectLst/>
                          <a:latin typeface="Garamond"/>
                        </a:rPr>
                        <a:t>Financial</a:t>
                      </a:r>
                      <a:endParaRPr lang="en-US" sz="1800" b="1" i="0" u="none" strike="noStrike" dirty="0">
                        <a:solidFill>
                          <a:schemeClr val="tx1"/>
                        </a:solidFill>
                        <a:effectLst/>
                        <a:latin typeface="Garamond"/>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smtClean="0">
                          <a:solidFill>
                            <a:schemeClr val="tx1"/>
                          </a:solidFill>
                          <a:effectLst/>
                          <a:latin typeface="Garamond"/>
                        </a:rPr>
                        <a:t>6.47</a:t>
                      </a:r>
                      <a:endParaRPr lang="en-US" sz="1800" b="1" i="0" u="none" strike="noStrike" dirty="0">
                        <a:solidFill>
                          <a:schemeClr val="tx1"/>
                        </a:solidFill>
                        <a:effectLst/>
                        <a:latin typeface="Garamond"/>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dirty="0" smtClean="0">
                          <a:solidFill>
                            <a:schemeClr val="tx1"/>
                          </a:solidFill>
                          <a:effectLst/>
                          <a:latin typeface="Garamond"/>
                        </a:rPr>
                        <a:t>6.25</a:t>
                      </a:r>
                      <a:endParaRPr lang="en-US" sz="1800" b="1" i="0" u="none" strike="noStrike" dirty="0">
                        <a:solidFill>
                          <a:schemeClr val="tx1"/>
                        </a:solidFill>
                        <a:effectLst/>
                        <a:latin typeface="Garamond"/>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81000">
                <a:tc>
                  <a:txBody>
                    <a:bodyPr/>
                    <a:lstStyle/>
                    <a:p>
                      <a:pPr algn="r" fontAlgn="t"/>
                      <a:r>
                        <a:rPr lang="en-US" sz="1800" b="1" i="0" u="none" strike="noStrike" dirty="0" smtClean="0">
                          <a:solidFill>
                            <a:schemeClr val="tx1"/>
                          </a:solidFill>
                          <a:effectLst/>
                          <a:latin typeface="Garamond"/>
                        </a:rPr>
                        <a:t>TOTAL</a:t>
                      </a:r>
                      <a:endParaRPr lang="en-US" sz="1800" b="1" i="0" u="none" strike="noStrike" dirty="0">
                        <a:solidFill>
                          <a:schemeClr val="tx1"/>
                        </a:solidFill>
                        <a:effectLst/>
                        <a:latin typeface="Garamond"/>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smtClean="0">
                          <a:solidFill>
                            <a:schemeClr val="tx1"/>
                          </a:solidFill>
                          <a:effectLst/>
                          <a:latin typeface="Garamond"/>
                        </a:rPr>
                        <a:t>7.51</a:t>
                      </a:r>
                      <a:endParaRPr lang="en-US" sz="1800" b="1" i="0" u="none" strike="noStrike" dirty="0">
                        <a:solidFill>
                          <a:schemeClr val="tx1"/>
                        </a:solidFill>
                        <a:effectLst/>
                        <a:latin typeface="Garamond"/>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00"/>
                    </a:solidFill>
                  </a:tcPr>
                </a:tc>
                <a:tc>
                  <a:txBody>
                    <a:bodyPr/>
                    <a:lstStyle/>
                    <a:p>
                      <a:pPr algn="ctr" fontAlgn="ctr"/>
                      <a:r>
                        <a:rPr lang="en-US" sz="1800" b="1" i="0" u="none" strike="noStrike" dirty="0" smtClean="0">
                          <a:solidFill>
                            <a:schemeClr val="tx1"/>
                          </a:solidFill>
                          <a:effectLst/>
                          <a:latin typeface="Garamond"/>
                        </a:rPr>
                        <a:t>6.14</a:t>
                      </a:r>
                      <a:endParaRPr lang="en-US" sz="1800" b="1" i="0" u="none" strike="noStrike" dirty="0">
                        <a:solidFill>
                          <a:schemeClr val="tx1"/>
                        </a:solidFill>
                        <a:effectLst/>
                        <a:latin typeface="Garamond"/>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7" name="Text Box 5"/>
          <p:cNvSpPr txBox="1">
            <a:spLocks noChangeArrowheads="1"/>
          </p:cNvSpPr>
          <p:nvPr/>
        </p:nvSpPr>
        <p:spPr bwMode="auto">
          <a:xfrm>
            <a:off x="7652438" y="5226385"/>
            <a:ext cx="324816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eaLnBrk="1" hangingPunct="1">
              <a:lnSpc>
                <a:spcPct val="75000"/>
              </a:lnSpc>
            </a:pPr>
            <a:r>
              <a:rPr lang="en-US" altLang="en-US" sz="2400" b="1" dirty="0" smtClean="0">
                <a:latin typeface="Garamond" panose="02020404030301010803" pitchFamily="18" charset="0"/>
              </a:rPr>
              <a:t>Village-wide FY 2015</a:t>
            </a:r>
            <a:endParaRPr lang="en-US" altLang="en-US" sz="2400" b="1" dirty="0">
              <a:latin typeface="Garamond" panose="02020404030301010803" pitchFamily="18" charset="0"/>
            </a:endParaRPr>
          </a:p>
          <a:p>
            <a:pPr algn="ctr" eaLnBrk="1" hangingPunct="1">
              <a:lnSpc>
                <a:spcPct val="75000"/>
              </a:lnSpc>
            </a:pPr>
            <a:r>
              <a:rPr lang="en-US" altLang="en-US" sz="2400" b="1" dirty="0" smtClean="0">
                <a:latin typeface="Garamond" panose="02020404030301010803" pitchFamily="18" charset="0"/>
              </a:rPr>
              <a:t>Composite Score</a:t>
            </a:r>
            <a:r>
              <a:rPr lang="en-US" altLang="en-US" sz="2400" b="1" dirty="0">
                <a:latin typeface="Garamond" panose="02020404030301010803" pitchFamily="18" charset="0"/>
              </a:rPr>
              <a:t>:  </a:t>
            </a:r>
            <a:r>
              <a:rPr lang="en-US" altLang="en-US" sz="2400" b="1" dirty="0" smtClean="0">
                <a:latin typeface="Garamond" panose="02020404030301010803" pitchFamily="18" charset="0"/>
              </a:rPr>
              <a:t>6.14</a:t>
            </a:r>
            <a:endParaRPr lang="en-US" altLang="en-US" sz="2400" b="1" dirty="0">
              <a:latin typeface="Garamond" panose="02020404030301010803" pitchFamily="18" charset="0"/>
            </a:endParaRPr>
          </a:p>
        </p:txBody>
      </p:sp>
      <p:pic>
        <p:nvPicPr>
          <p:cNvPr id="4" name="Picture 3"/>
          <p:cNvPicPr>
            <a:picLocks noChangeAspect="1"/>
          </p:cNvPicPr>
          <p:nvPr/>
        </p:nvPicPr>
        <p:blipFill>
          <a:blip r:embed="rId3"/>
          <a:stretch>
            <a:fillRect/>
          </a:stretch>
        </p:blipFill>
        <p:spPr>
          <a:xfrm>
            <a:off x="8237430" y="3813338"/>
            <a:ext cx="2078184" cy="1280160"/>
          </a:xfrm>
          <a:prstGeom prst="rect">
            <a:avLst/>
          </a:prstGeom>
        </p:spPr>
      </p:pic>
    </p:spTree>
    <p:extLst>
      <p:ext uri="{BB962C8B-B14F-4D97-AF65-F5344CB8AC3E}">
        <p14:creationId xmlns:p14="http://schemas.microsoft.com/office/powerpoint/2010/main" val="2920253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8501" y="1524000"/>
            <a:ext cx="11111578" cy="4731708"/>
          </a:xfrm>
        </p:spPr>
        <p:txBody>
          <a:bodyPr>
            <a:normAutofit/>
          </a:bodyPr>
          <a:lstStyle/>
          <a:p>
            <a:pPr marL="0" indent="0">
              <a:buNone/>
            </a:pPr>
            <a:endParaRPr lang="en-US" sz="600" b="1" i="1" dirty="0">
              <a:solidFill>
                <a:schemeClr val="accent3"/>
              </a:solidFill>
            </a:endParaRPr>
          </a:p>
          <a:p>
            <a:pPr marL="0" indent="0">
              <a:buNone/>
              <a:tabLst>
                <a:tab pos="10972800" algn="r"/>
              </a:tabLst>
            </a:pPr>
            <a:endParaRPr lang="en-US" sz="600" b="1" i="1" dirty="0">
              <a:solidFill>
                <a:schemeClr val="accent3"/>
              </a:solidFill>
            </a:endParaRPr>
          </a:p>
          <a:p>
            <a:pPr marL="0" indent="0">
              <a:buNone/>
            </a:pPr>
            <a:endParaRPr lang="en-US" sz="2400" dirty="0">
              <a:solidFill>
                <a:schemeClr val="accent3"/>
              </a:solidFill>
            </a:endParaRPr>
          </a:p>
          <a:p>
            <a:pPr marL="0" indent="0">
              <a:buNone/>
            </a:pPr>
            <a:endParaRPr lang="en-US" sz="500" b="1" i="1" dirty="0" smtClean="0">
              <a:solidFill>
                <a:schemeClr val="accent3"/>
              </a:solidFill>
            </a:endParaRPr>
          </a:p>
        </p:txBody>
      </p:sp>
      <p:sp>
        <p:nvSpPr>
          <p:cNvPr id="6" name="TextBox 5"/>
          <p:cNvSpPr txBox="1"/>
          <p:nvPr/>
        </p:nvSpPr>
        <p:spPr>
          <a:xfrm>
            <a:off x="477078" y="225287"/>
            <a:ext cx="8799444" cy="830997"/>
          </a:xfrm>
          <a:prstGeom prst="rect">
            <a:avLst/>
          </a:prstGeom>
          <a:noFill/>
        </p:spPr>
        <p:txBody>
          <a:bodyPr wrap="square" rtlCol="0">
            <a:spAutoFit/>
          </a:bodyPr>
          <a:lstStyle/>
          <a:p>
            <a:r>
              <a:rPr lang="en-US" sz="2400" i="1" dirty="0" smtClean="0">
                <a:solidFill>
                  <a:schemeClr val="accent6"/>
                </a:solidFill>
                <a:latin typeface="Lucida Bright" panose="02040602050505020304" pitchFamily="18" charset="0"/>
              </a:rPr>
              <a:t>FY 2015 Village of Pinehurst Annual </a:t>
            </a:r>
            <a:r>
              <a:rPr lang="en-US" sz="2400" i="1" dirty="0">
                <a:solidFill>
                  <a:schemeClr val="accent6"/>
                </a:solidFill>
                <a:latin typeface="Lucida Bright" panose="02040602050505020304" pitchFamily="18" charset="0"/>
              </a:rPr>
              <a:t>Performance Report</a:t>
            </a:r>
            <a:endParaRPr lang="en-US" sz="2400" i="1" dirty="0" smtClean="0">
              <a:solidFill>
                <a:schemeClr val="accent6"/>
              </a:solidFill>
              <a:latin typeface="Lucida Bright" panose="02040602050505020304" pitchFamily="18" charset="0"/>
            </a:endParaRPr>
          </a:p>
          <a:p>
            <a:r>
              <a:rPr lang="en-US" sz="2400" i="1" dirty="0" smtClean="0">
                <a:solidFill>
                  <a:schemeClr val="accent6"/>
                </a:solidFill>
                <a:latin typeface="Lucida Bright" panose="02040602050505020304" pitchFamily="18" charset="0"/>
              </a:rPr>
              <a:t>Council BSC Goals</a:t>
            </a:r>
            <a:endParaRPr lang="en-US" sz="2400" i="1" dirty="0">
              <a:solidFill>
                <a:schemeClr val="accent6"/>
              </a:solidFill>
              <a:latin typeface="Lucida Bright" panose="02040602050505020304" pitchFamily="18" charset="0"/>
            </a:endParaRPr>
          </a:p>
        </p:txBody>
      </p:sp>
      <p:pic>
        <p:nvPicPr>
          <p:cNvPr id="5" name="Picture 4"/>
          <p:cNvPicPr>
            <a:picLocks noChangeAspect="1"/>
          </p:cNvPicPr>
          <p:nvPr/>
        </p:nvPicPr>
        <p:blipFill>
          <a:blip r:embed="rId3"/>
          <a:stretch>
            <a:fillRect/>
          </a:stretch>
        </p:blipFill>
        <p:spPr>
          <a:xfrm>
            <a:off x="2636733" y="1346740"/>
            <a:ext cx="6583680" cy="5342591"/>
          </a:xfrm>
          <a:prstGeom prst="rect">
            <a:avLst/>
          </a:prstGeom>
        </p:spPr>
      </p:pic>
    </p:spTree>
    <p:extLst>
      <p:ext uri="{BB962C8B-B14F-4D97-AF65-F5344CB8AC3E}">
        <p14:creationId xmlns:p14="http://schemas.microsoft.com/office/powerpoint/2010/main" val="3794866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OP">
      <a:dk1>
        <a:sysClr val="windowText" lastClr="000000"/>
      </a:dk1>
      <a:lt1>
        <a:sysClr val="window" lastClr="FFFFFF"/>
      </a:lt1>
      <a:dk2>
        <a:srgbClr val="1F497D"/>
      </a:dk2>
      <a:lt2>
        <a:srgbClr val="EEECE1"/>
      </a:lt2>
      <a:accent1>
        <a:srgbClr val="5E663A"/>
      </a:accent1>
      <a:accent2>
        <a:srgbClr val="E3BB6F"/>
      </a:accent2>
      <a:accent3>
        <a:srgbClr val="5D2B00"/>
      </a:accent3>
      <a:accent4>
        <a:srgbClr val="0E2130"/>
      </a:accent4>
      <a:accent5>
        <a:srgbClr val="507A85"/>
      </a:accent5>
      <a:accent6>
        <a:srgbClr val="FFF9DF"/>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7/17/2013 2:52:13 PM</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7/17/2013 2:52:13 PM</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7/17/2013 2:52:13 PM</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0698C5694738184A931E9543A414A787" ma:contentTypeVersion="1" ma:contentTypeDescription="Create a new document." ma:contentTypeScope="" ma:versionID="9033e4a16cc9b7af26ab24f245252dc5">
  <xsd:schema xmlns:xsd="http://www.w3.org/2001/XMLSchema" xmlns:xs="http://www.w3.org/2001/XMLSchema" xmlns:p="http://schemas.microsoft.com/office/2006/metadata/properties" targetNamespace="http://schemas.microsoft.com/office/2006/metadata/properties" ma:root="true" ma:fieldsID="be49189b09f1ade3a025730c41919c3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4D2633-94BA-437E-9EB2-880C08810FFE}">
  <ds:schemaRefs>
    <ds:schemaRef ds:uri="http://schemas.microsoft.com/sharepoint/events"/>
  </ds:schemaRefs>
</ds:datastoreItem>
</file>

<file path=customXml/itemProps2.xml><?xml version="1.0" encoding="utf-8"?>
<ds:datastoreItem xmlns:ds="http://schemas.openxmlformats.org/officeDocument/2006/customXml" ds:itemID="{FC55E0B2-6F36-4190-9BF5-A9449649A13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7ADFF8E-1E1B-4510-B37E-9AD69EEE21A7}">
  <ds:schemaRefs>
    <ds:schemaRef ds:uri="http://schemas.microsoft.com/sharepoint/v3/contenttype/forms"/>
  </ds:schemaRefs>
</ds:datastoreItem>
</file>

<file path=customXml/itemProps4.xml><?xml version="1.0" encoding="utf-8"?>
<ds:datastoreItem xmlns:ds="http://schemas.openxmlformats.org/officeDocument/2006/customXml" ds:itemID="{9410BDE8-2FDD-43F4-9A33-98F2F78FC8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4238</TotalTime>
  <Words>6252</Words>
  <Application>Microsoft Office PowerPoint</Application>
  <PresentationFormat>Widescreen</PresentationFormat>
  <Paragraphs>1040</Paragraphs>
  <Slides>35</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Courier New</vt:lpstr>
      <vt:lpstr>Garamond</vt:lpstr>
      <vt:lpstr>Lucida Bright</vt:lpstr>
      <vt:lpstr>Wingdings</vt:lpstr>
      <vt:lpstr>Office Theme</vt:lpstr>
      <vt:lpstr>FY 2015  Village of Pinehurst Annual Performance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VOP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E. Dean</dc:creator>
  <cp:lastModifiedBy>Natalie E. Dean</cp:lastModifiedBy>
  <cp:revision>261</cp:revision>
  <cp:lastPrinted>2015-10-20T18:12:21Z</cp:lastPrinted>
  <dcterms:created xsi:type="dcterms:W3CDTF">2014-09-10T13:59:13Z</dcterms:created>
  <dcterms:modified xsi:type="dcterms:W3CDTF">2016-08-02T20:06:36Z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0x0101000698C5694738184A931E9543A414A787</vt:lpwstr>
  </property>
</Properties>
</file>