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62" r:id="rId6"/>
    <p:sldId id="263" r:id="rId7"/>
    <p:sldId id="267" r:id="rId8"/>
    <p:sldId id="270" r:id="rId9"/>
    <p:sldId id="309" r:id="rId10"/>
    <p:sldId id="311" r:id="rId11"/>
    <p:sldId id="312" r:id="rId12"/>
    <p:sldId id="314" r:id="rId13"/>
    <p:sldId id="316" r:id="rId14"/>
    <p:sldId id="318" r:id="rId15"/>
    <p:sldId id="317" r:id="rId16"/>
    <p:sldId id="32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98609" autoAdjust="0"/>
  </p:normalViewPr>
  <p:slideViewPr>
    <p:cSldViewPr snapToGrid="0">
      <p:cViewPr>
        <p:scale>
          <a:sx n="90" d="100"/>
          <a:sy n="90" d="100"/>
        </p:scale>
        <p:origin x="-7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0C9B6-5F04-4B26-84C0-6565977B5C2D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40ECE-40E4-4B19-8655-BBB83408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3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1D541DEE-EFAA-469C-9AF5-A8B5BEC6D9E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C872CEA8-7738-4FB1-9D0F-1DEBF78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5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Council adopted the FY 2015 SOP,</a:t>
            </a:r>
            <a:r>
              <a:rPr lang="en-US" baseline="0" dirty="0" smtClean="0"/>
              <a:t> you asked that staff provide quarterly updates on the status of implementation.  This presentation represents the update at the end of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Quarter, or December 31,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90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7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en-US" sz="1800" b="0" dirty="0" smtClean="0">
              <a:solidFill>
                <a:schemeClr val="accent3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43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en-US" sz="1800" b="0" dirty="0" smtClean="0">
              <a:solidFill>
                <a:schemeClr val="accent3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7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review initiatives</a:t>
            </a:r>
            <a:r>
              <a:rPr lang="en-US" baseline="0" dirty="0" smtClean="0"/>
              <a:t> by BSC perspective and provide a summary of the recommended changes.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would like</a:t>
            </a:r>
            <a:r>
              <a:rPr lang="en-US" baseline="0" dirty="0" smtClean="0"/>
              <a:t> to t</a:t>
            </a:r>
            <a:r>
              <a:rPr lang="en-US" dirty="0" smtClean="0"/>
              <a:t>hank the Council for your leadership in strategic planning and</a:t>
            </a:r>
            <a:r>
              <a:rPr lang="en-US" baseline="0" dirty="0" smtClean="0"/>
              <a:t> providing the vision for our community, which staff strives to achieve through implementation of the SOP.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85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Initiatives are grouped</a:t>
            </a:r>
            <a:r>
              <a:rPr lang="en-US" baseline="0" dirty="0" smtClean="0"/>
              <a:t> by the </a:t>
            </a:r>
            <a:r>
              <a:rPr lang="en-US" dirty="0" smtClean="0"/>
              <a:t>15 strategic objectives in 4 BSC perspective</a:t>
            </a:r>
            <a:r>
              <a:rPr lang="en-US" baseline="0" dirty="0" smtClean="0"/>
              <a:t> areas: customer, internal, employee, and financial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93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57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98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80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22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9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3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388985"/>
            <a:ext cx="11565228" cy="48186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415" y="5608475"/>
            <a:ext cx="2442754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5638800" y="632011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A13C56E-C30A-407C-84D1-A640601FEAF0}" type="slidenum">
              <a:rPr lang="en-US" sz="1800" b="1" smtClean="0">
                <a:solidFill>
                  <a:schemeClr val="accent3"/>
                </a:solidFill>
                <a:latin typeface="Garamond" panose="02020404030301010803" pitchFamily="18" charset="0"/>
              </a:rPr>
              <a:pPr algn="ctr"/>
              <a:t>‹#›</a:t>
            </a:fld>
            <a:endParaRPr lang="en-US" sz="1800" b="1" dirty="0">
              <a:solidFill>
                <a:schemeClr val="accent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4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-2"/>
            <a:ext cx="12192000" cy="12801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33" y="108825"/>
            <a:ext cx="2442754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1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24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Lucida Bright" panose="02040602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1723292" y="4006116"/>
            <a:ext cx="9766343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i="1" dirty="0" smtClean="0">
                <a:solidFill>
                  <a:schemeClr val="accent3"/>
                </a:solidFill>
                <a:latin typeface="Lucida Bright" panose="02040602050505020304" pitchFamily="18" charset="0"/>
              </a:rPr>
              <a:t>FY 2015 Village of Pinehurst</a:t>
            </a:r>
          </a:p>
          <a:p>
            <a:pPr algn="r"/>
            <a:r>
              <a:rPr lang="en-US" sz="4400" b="1" i="1" dirty="0" smtClean="0">
                <a:solidFill>
                  <a:schemeClr val="accent3"/>
                </a:solidFill>
                <a:latin typeface="Lucida Bright" panose="02040602050505020304" pitchFamily="18" charset="0"/>
              </a:rPr>
              <a:t>Strategic Plan Q3 Status Update</a:t>
            </a:r>
            <a:br>
              <a:rPr lang="en-US" sz="4400" b="1" i="1" dirty="0" smtClean="0">
                <a:solidFill>
                  <a:schemeClr val="accent3"/>
                </a:solidFill>
                <a:latin typeface="Lucida Bright" panose="02040602050505020304" pitchFamily="18" charset="0"/>
              </a:rPr>
            </a:br>
            <a:r>
              <a:rPr lang="en-US" sz="3200" b="1" i="1" dirty="0" smtClean="0">
                <a:solidFill>
                  <a:schemeClr val="accent3"/>
                </a:solidFill>
              </a:rPr>
              <a:t>As of March 31, 2015</a:t>
            </a:r>
            <a:endParaRPr lang="en-US" sz="3600" b="1" i="1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276"/>
            <a:ext cx="5383704" cy="22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Initiatives Carried Forward from FY 2014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265195"/>
              </p:ext>
            </p:extLst>
          </p:nvPr>
        </p:nvGraphicFramePr>
        <p:xfrm>
          <a:off x="661705" y="1728074"/>
          <a:ext cx="8961118" cy="3242945"/>
        </p:xfrm>
        <a:graphic>
          <a:graphicData uri="http://schemas.openxmlformats.org/drawingml/2006/table">
            <a:tbl>
              <a:tblPr/>
              <a:tblGrid>
                <a:gridCol w="1392918"/>
                <a:gridCol w="3760887"/>
                <a:gridCol w="371444"/>
                <a:gridCol w="371444"/>
                <a:gridCol w="371444"/>
                <a:gridCol w="2692981"/>
              </a:tblGrid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FY 2014 Strategic Initiatives Carried Forward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6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Provide &amp; Promote Safe Traffic &amp; Pedestrian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Mobility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an alternative transportation master plan to identify locations of greenways, sidewalks, and bike paths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Conduct a Village-wide evaluation of street lighting needs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Install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Opticom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traffic device to improve response time and ensure safety of emergency personnel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Continuously Improve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Processes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Centralize data access and promote business process analysis by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maintaining,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supporting, and utilizing SharePoint more effectively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Recruit &amp; Retain a Skilled &amp; Diverse Workforce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Perform a formal compensation study to review current practices, pay scales, &amp; position  descriptions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 Village wide employee recognition program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***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This initiative was carried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forward from FY 2014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, and is in progress but 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will not be completed in FY 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2015. Staff recommends we carry 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forward 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this initiative to 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FY 2016.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81003"/>
              </p:ext>
            </p:extLst>
          </p:nvPr>
        </p:nvGraphicFramePr>
        <p:xfrm>
          <a:off x="9731349" y="2784673"/>
          <a:ext cx="1748556" cy="2206625"/>
        </p:xfrm>
        <a:graphic>
          <a:graphicData uri="http://schemas.openxmlformats.org/drawingml/2006/table">
            <a:tbl>
              <a:tblPr/>
              <a:tblGrid>
                <a:gridCol w="339825"/>
                <a:gridCol w="1408731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***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progress,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but will not be completed by June 30, 2015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4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078" y="225287"/>
            <a:ext cx="1114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Summary of the FY 2015 Q3 SOP Status Update </a:t>
            </a:r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at March 31, 2015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824023" y="1541501"/>
            <a:ext cx="10515600" cy="43679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accent3"/>
                </a:solidFill>
              </a:rPr>
              <a:t>Summary of </a:t>
            </a:r>
            <a:r>
              <a:rPr lang="en-US" sz="2200" b="1" dirty="0" smtClean="0">
                <a:solidFill>
                  <a:schemeClr val="accent3"/>
                </a:solidFill>
              </a:rPr>
              <a:t>Q3 Status Update:</a:t>
            </a:r>
            <a:endParaRPr lang="en-US" sz="2200" b="1" dirty="0" smtClean="0">
              <a:solidFill>
                <a:schemeClr val="accent3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3"/>
                </a:solidFill>
                <a:latin typeface="Garamond"/>
              </a:rPr>
              <a:t>Staff anticipates five (5) initiatives that are in progress will carryforward to FY 2016: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100" dirty="0">
                <a:solidFill>
                  <a:schemeClr val="accent3"/>
                </a:solidFill>
                <a:latin typeface="Garamond"/>
              </a:rPr>
              <a:t>Incrementally expand Village Center into Village Place/Rattlesnake Corridor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100" dirty="0">
                <a:solidFill>
                  <a:schemeClr val="accent3"/>
                </a:solidFill>
                <a:latin typeface="Garamond"/>
              </a:rPr>
              <a:t>Conduct the Midland Road Corridor Study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100" dirty="0">
                <a:solidFill>
                  <a:schemeClr val="accent3"/>
                </a:solidFill>
                <a:latin typeface="Garamond"/>
              </a:rPr>
              <a:t>Redesign Village website to add more functionality and integrate it with a mobile app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100" dirty="0">
                <a:solidFill>
                  <a:schemeClr val="accent3"/>
                </a:solidFill>
                <a:latin typeface="Garamond"/>
              </a:rPr>
              <a:t>Increase capability to secure and monitor the Village network for legal </a:t>
            </a:r>
            <a:r>
              <a:rPr lang="en-US" sz="2100" dirty="0">
                <a:solidFill>
                  <a:schemeClr val="accent3"/>
                </a:solidFill>
                <a:latin typeface="Garamond"/>
              </a:rPr>
              <a:t>compliance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100" dirty="0">
                <a:solidFill>
                  <a:schemeClr val="accent3"/>
                </a:solidFill>
                <a:latin typeface="Garamond"/>
              </a:rPr>
              <a:t>Develop a Village wide employee recognition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3"/>
                </a:solidFill>
                <a:latin typeface="Garamond"/>
              </a:rPr>
              <a:t>Recommend we eliminate </a:t>
            </a:r>
            <a:r>
              <a:rPr lang="en-US" b="1" dirty="0" smtClean="0">
                <a:solidFill>
                  <a:schemeClr val="accent3"/>
                </a:solidFill>
                <a:latin typeface="Garamond"/>
              </a:rPr>
              <a:t>the following one (1) initiative 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100" dirty="0" smtClean="0">
                <a:solidFill>
                  <a:schemeClr val="accent3"/>
                </a:solidFill>
                <a:latin typeface="Garamond"/>
              </a:rPr>
              <a:t>Evaluate  </a:t>
            </a:r>
            <a:r>
              <a:rPr lang="en-US" sz="2100" dirty="0">
                <a:solidFill>
                  <a:schemeClr val="accent3"/>
                </a:solidFill>
                <a:latin typeface="Garamond"/>
              </a:rPr>
              <a:t>an integrated document management/imaging program (BIRDIE</a:t>
            </a:r>
            <a:r>
              <a:rPr lang="en-US" sz="2100" dirty="0" smtClean="0">
                <a:solidFill>
                  <a:schemeClr val="accent3"/>
                </a:solidFill>
                <a:latin typeface="Garamond"/>
              </a:rPr>
              <a:t>) - due </a:t>
            </a:r>
            <a:r>
              <a:rPr lang="en-US" sz="2100" smtClean="0">
                <a:solidFill>
                  <a:schemeClr val="accent3"/>
                </a:solidFill>
                <a:latin typeface="Garamond"/>
              </a:rPr>
              <a:t>to </a:t>
            </a:r>
            <a:r>
              <a:rPr lang="en-US" sz="2100" smtClean="0">
                <a:solidFill>
                  <a:schemeClr val="accent3"/>
                </a:solidFill>
                <a:latin typeface="Garamond"/>
              </a:rPr>
              <a:t>higher </a:t>
            </a:r>
            <a:r>
              <a:rPr lang="en-US" sz="2100" dirty="0" smtClean="0">
                <a:solidFill>
                  <a:schemeClr val="accent3"/>
                </a:solidFill>
                <a:latin typeface="Garamond"/>
              </a:rPr>
              <a:t>priority initiatives</a:t>
            </a:r>
          </a:p>
          <a:p>
            <a:pPr marL="688975" lvl="1" indent="-231775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3"/>
                </a:solidFill>
                <a:latin typeface="Garamond"/>
              </a:rPr>
              <a:t>Recommend we postpone </a:t>
            </a:r>
            <a:r>
              <a:rPr lang="en-US" b="1" dirty="0" smtClean="0">
                <a:solidFill>
                  <a:schemeClr val="accent3"/>
                </a:solidFill>
                <a:latin typeface="Garamond"/>
              </a:rPr>
              <a:t>the following </a:t>
            </a:r>
            <a:r>
              <a:rPr lang="en-US" b="1" dirty="0" smtClean="0">
                <a:solidFill>
                  <a:schemeClr val="accent3"/>
                </a:solidFill>
                <a:latin typeface="Garamond"/>
              </a:rPr>
              <a:t>three (3) </a:t>
            </a:r>
            <a:r>
              <a:rPr lang="en-US" b="1" dirty="0" smtClean="0">
                <a:solidFill>
                  <a:schemeClr val="accent3"/>
                </a:solidFill>
                <a:latin typeface="Garamond"/>
              </a:rPr>
              <a:t>initiatives: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100" dirty="0" smtClean="0">
                <a:solidFill>
                  <a:schemeClr val="accent3"/>
                </a:solidFill>
                <a:latin typeface="Garamond"/>
              </a:rPr>
              <a:t>Evaluate </a:t>
            </a:r>
            <a:r>
              <a:rPr lang="en-US" sz="2100" dirty="0">
                <a:solidFill>
                  <a:schemeClr val="accent3"/>
                </a:solidFill>
                <a:latin typeface="Garamond"/>
              </a:rPr>
              <a:t>opportunities for electronic submittal of P&amp;Z forms and plans </a:t>
            </a:r>
            <a:r>
              <a:rPr lang="en-US" sz="2100" dirty="0" smtClean="0">
                <a:solidFill>
                  <a:schemeClr val="accent3"/>
                </a:solidFill>
                <a:latin typeface="Garamond"/>
              </a:rPr>
              <a:t>– combine with a future initiative in FY 2017</a:t>
            </a:r>
            <a:endParaRPr lang="en-US" sz="2100" dirty="0">
              <a:solidFill>
                <a:schemeClr val="accent3"/>
              </a:solidFill>
              <a:latin typeface="Garamond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100" u="sng" dirty="0" smtClean="0">
                <a:solidFill>
                  <a:schemeClr val="accent3"/>
                </a:solidFill>
                <a:latin typeface="Garamond"/>
              </a:rPr>
              <a:t>Implement</a:t>
            </a:r>
            <a:r>
              <a:rPr lang="en-US" sz="2100" dirty="0" smtClean="0">
                <a:solidFill>
                  <a:schemeClr val="accent3"/>
                </a:solidFill>
                <a:latin typeface="Garamond"/>
              </a:rPr>
              <a:t> </a:t>
            </a:r>
            <a:r>
              <a:rPr lang="en-US" sz="2100" dirty="0">
                <a:solidFill>
                  <a:schemeClr val="accent3"/>
                </a:solidFill>
                <a:latin typeface="Garamond"/>
              </a:rPr>
              <a:t>a reward and recognition </a:t>
            </a:r>
            <a:r>
              <a:rPr lang="en-US" sz="2100" dirty="0" smtClean="0">
                <a:solidFill>
                  <a:schemeClr val="accent3"/>
                </a:solidFill>
                <a:latin typeface="Garamond"/>
              </a:rPr>
              <a:t>program –postpone to FY 2016/FY 2017 </a:t>
            </a:r>
            <a:r>
              <a:rPr lang="en-US" sz="2100" dirty="0" smtClean="0">
                <a:solidFill>
                  <a:schemeClr val="accent3"/>
                </a:solidFill>
                <a:latin typeface="Garamond"/>
              </a:rPr>
              <a:t>because the program is in the process of being developed</a:t>
            </a:r>
            <a:endParaRPr lang="en-US" sz="2100" dirty="0">
              <a:solidFill>
                <a:schemeClr val="accent3"/>
              </a:solidFill>
              <a:latin typeface="Garamond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100" dirty="0">
                <a:solidFill>
                  <a:schemeClr val="accent3"/>
                </a:solidFill>
                <a:latin typeface="Garamond"/>
              </a:rPr>
              <a:t>Develop a succession plan </a:t>
            </a:r>
            <a:r>
              <a:rPr lang="en-US" sz="2100" dirty="0" smtClean="0">
                <a:solidFill>
                  <a:schemeClr val="accent3"/>
                </a:solidFill>
                <a:latin typeface="Garamond"/>
              </a:rPr>
              <a:t>–postpone to FY 2017/FY 2018 due to </a:t>
            </a:r>
            <a:r>
              <a:rPr lang="en-US" sz="2100" dirty="0" smtClean="0">
                <a:solidFill>
                  <a:schemeClr val="accent3"/>
                </a:solidFill>
                <a:latin typeface="Garamond"/>
              </a:rPr>
              <a:t>higher priority initiatives</a:t>
            </a:r>
            <a:endParaRPr lang="en-US" sz="2100" dirty="0">
              <a:solidFill>
                <a:schemeClr val="accent3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437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078" y="225287"/>
            <a:ext cx="1114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Summary of the FY 2015 Q3 SOP Status Update at March 31, 2015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595164"/>
              </p:ext>
            </p:extLst>
          </p:nvPr>
        </p:nvGraphicFramePr>
        <p:xfrm>
          <a:off x="335205" y="1516553"/>
          <a:ext cx="1152144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03520"/>
                <a:gridCol w="457200"/>
                <a:gridCol w="5303520"/>
              </a:tblGrid>
              <a:tr h="4572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Summary of all changes to the FY 2015 SOP after original adoption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Qtr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Additions (+)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Qtr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Deletions (-)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  <a:endParaRPr lang="en-US" sz="1200" b="1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Conduct the Midland Road Corridor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  <a:endParaRPr lang="en-US" sz="1200" b="1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Automate employee P-card data entry</a:t>
                      </a:r>
                      <a:endParaRPr lang="en-US" sz="12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  <a:endParaRPr lang="en-US" sz="1200" b="1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Conduct the Hwy 5/Barrett Road Intersection Study</a:t>
                      </a:r>
                      <a:endParaRPr lang="en-US" sz="1200" b="1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  <a:endParaRPr lang="en-US" sz="1200" b="1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Automate A/P P-card data entry</a:t>
                      </a:r>
                      <a:endParaRPr lang="en-US" sz="12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  <a:endParaRPr lang="en-US" sz="1200" b="1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Conduct the Hwy 211 Corridor Study</a:t>
                      </a:r>
                      <a:endParaRPr lang="en-US" sz="1200" b="1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  <a:endParaRPr lang="en-US" sz="1200" b="1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Evaluate the consolidation of S&amp;G and B&amp;G (BIRDIE)</a:t>
                      </a:r>
                      <a:endParaRPr lang="en-US" sz="12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  <a:endParaRPr lang="en-US" sz="1200" b="1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Evaluate alternatives to make the Harness Track financially sustainable (BIRDIE)</a:t>
                      </a:r>
                      <a:endParaRPr lang="en-US" sz="1200" b="1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US" sz="1200" b="1" kern="1200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Streamline inspection applications and process to better coordinate with other departments</a:t>
                      </a:r>
                      <a:endParaRPr lang="en-US" sz="1200" b="1" kern="1200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  <a:endParaRPr lang="en-US" sz="1200" b="1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Evaluate opportunities to renovate and enhance the current Public Services site</a:t>
                      </a:r>
                      <a:endParaRPr lang="en-US" sz="1200" b="1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US" sz="1200" b="1" kern="1200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Automate the</a:t>
                      </a:r>
                      <a:r>
                        <a:rPr lang="en-US" sz="1200" b="1" kern="1200" baseline="0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TRC process</a:t>
                      </a:r>
                      <a:endParaRPr lang="en-US" sz="1200" b="1" kern="1200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Qtr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Deletions (-)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US" sz="1200" b="1" kern="1200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Evaluate an integrated document management/imaging program (BIRDIE)</a:t>
                      </a:r>
                      <a:endParaRPr lang="en-US" sz="1200" b="1" kern="1200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  <a:endParaRPr lang="en-US" sz="1200" b="1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Evaluate and enhance marketing efforts</a:t>
                      </a:r>
                      <a:endParaRPr lang="en-US" sz="12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US" sz="1200" b="1" kern="1200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Develop a succession plan</a:t>
                      </a:r>
                      <a:endParaRPr lang="en-US" sz="1200" b="1" kern="1200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Conduct post-service surveys of building inspection customers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</a:t>
                      </a:r>
                      <a:endParaRPr lang="en-US" sz="1200" b="1" kern="1200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Implement a reward and recognition program</a:t>
                      </a: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  <a:endParaRPr lang="en-US" sz="1200" b="1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Conduct post-service surveys for buildings &amp; development services</a:t>
                      </a:r>
                      <a:endParaRPr lang="en-US" sz="12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</a:t>
                      </a:r>
                      <a:endParaRPr lang="en-US" sz="1200" b="1" kern="1200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Evaluate opportunities for electronic submittal of P&amp;Z forms and plans </a:t>
                      </a: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  <a:endParaRPr lang="en-US" sz="1200" b="1" dirty="0">
                        <a:solidFill>
                          <a:schemeClr val="accent3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  <a:latin typeface="Garamond" panose="02020404030301010803" pitchFamily="18" charset="0"/>
                        </a:rPr>
                        <a:t>Streamline P&amp;Z permits and applications (BIRDIE)</a:t>
                      </a:r>
                      <a:endParaRPr lang="en-US" sz="12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2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2" y="1223744"/>
            <a:ext cx="10515600" cy="47317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000" dirty="0">
                <a:solidFill>
                  <a:schemeClr val="accent3"/>
                </a:solidFill>
              </a:rPr>
              <a:t>Village </a:t>
            </a:r>
            <a:r>
              <a:rPr lang="en-US" sz="2000" dirty="0" smtClean="0">
                <a:solidFill>
                  <a:schemeClr val="accent3"/>
                </a:solidFill>
              </a:rPr>
              <a:t>Council</a:t>
            </a:r>
            <a:r>
              <a:rPr lang="en-US" sz="2000" dirty="0">
                <a:solidFill>
                  <a:schemeClr val="accent3"/>
                </a:solidFill>
              </a:rPr>
              <a:t>	</a:t>
            </a:r>
            <a:r>
              <a:rPr lang="en-US" sz="2000" dirty="0" smtClean="0">
                <a:solidFill>
                  <a:schemeClr val="accent3"/>
                </a:solidFill>
              </a:rPr>
              <a:t>3</a:t>
            </a:r>
            <a:endParaRPr lang="en-US" sz="2000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Strategic objectives by perspective</a:t>
            </a:r>
            <a:r>
              <a:rPr lang="en-US" sz="2000" dirty="0">
                <a:solidFill>
                  <a:schemeClr val="accent3"/>
                </a:solidFill>
              </a:rPr>
              <a:t>	</a:t>
            </a:r>
            <a:r>
              <a:rPr lang="en-US" sz="2000" dirty="0" smtClean="0">
                <a:solidFill>
                  <a:schemeClr val="accent3"/>
                </a:solidFill>
              </a:rPr>
              <a:t>4</a:t>
            </a:r>
            <a:endParaRPr lang="en-US" sz="2000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Initiative status update:</a:t>
            </a:r>
          </a:p>
          <a:p>
            <a:pPr marL="0" indent="0">
              <a:buNone/>
              <a:tabLst>
                <a:tab pos="457200" algn="l"/>
                <a:tab pos="8693150" algn="r"/>
                <a:tab pos="10972800" algn="r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	Customer </a:t>
            </a:r>
            <a:r>
              <a:rPr lang="en-US" sz="2000" dirty="0">
                <a:solidFill>
                  <a:schemeClr val="accent3"/>
                </a:solidFill>
              </a:rPr>
              <a:t>p</a:t>
            </a:r>
            <a:r>
              <a:rPr lang="en-US" sz="2000" dirty="0" smtClean="0">
                <a:solidFill>
                  <a:schemeClr val="accent3"/>
                </a:solidFill>
              </a:rPr>
              <a:t>erspective </a:t>
            </a:r>
            <a:r>
              <a:rPr lang="en-US" sz="2000" dirty="0">
                <a:solidFill>
                  <a:schemeClr val="accent3"/>
                </a:solidFill>
              </a:rPr>
              <a:t>	6</a:t>
            </a:r>
            <a:endParaRPr lang="en-US" sz="2000" dirty="0" smtClean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457200" algn="l"/>
                <a:tab pos="8693150" algn="r"/>
                <a:tab pos="10972800" algn="r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	Internal perspective 	</a:t>
            </a:r>
            <a:r>
              <a:rPr lang="en-US" sz="2000" dirty="0">
                <a:solidFill>
                  <a:schemeClr val="accent3"/>
                </a:solidFill>
              </a:rPr>
              <a:t>7</a:t>
            </a:r>
            <a:endParaRPr lang="en-US" sz="2000" dirty="0" smtClean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457200" algn="l"/>
                <a:tab pos="8693150" algn="r"/>
                <a:tab pos="10972800" algn="r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	Employee perspective 	</a:t>
            </a:r>
            <a:r>
              <a:rPr lang="en-US" sz="2000" dirty="0">
                <a:solidFill>
                  <a:schemeClr val="accent3"/>
                </a:solidFill>
              </a:rPr>
              <a:t>8</a:t>
            </a:r>
            <a:endParaRPr lang="en-US" sz="2000" dirty="0" smtClean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457200" algn="l"/>
                <a:tab pos="8693150" algn="r"/>
                <a:tab pos="10972800" algn="r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	Financial perspective 	</a:t>
            </a:r>
            <a:r>
              <a:rPr lang="en-US" sz="2000" dirty="0">
                <a:solidFill>
                  <a:schemeClr val="accent3"/>
                </a:solidFill>
              </a:rPr>
              <a:t>9</a:t>
            </a:r>
            <a:endParaRPr lang="en-US" sz="2000" dirty="0" smtClean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Initiatives carried forward from FY 2014	10</a:t>
            </a: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000" dirty="0">
                <a:solidFill>
                  <a:schemeClr val="accent3"/>
                </a:solidFill>
              </a:rPr>
              <a:t>Summary of the FY 2015 </a:t>
            </a:r>
            <a:r>
              <a:rPr lang="en-US" sz="2000" dirty="0" smtClean="0">
                <a:solidFill>
                  <a:schemeClr val="accent3"/>
                </a:solidFill>
              </a:rPr>
              <a:t>Q3 </a:t>
            </a:r>
            <a:r>
              <a:rPr lang="en-US" sz="2000" dirty="0">
                <a:solidFill>
                  <a:schemeClr val="accent3"/>
                </a:solidFill>
              </a:rPr>
              <a:t>SOP Status </a:t>
            </a:r>
            <a:r>
              <a:rPr lang="en-US" sz="2000" dirty="0" smtClean="0">
                <a:solidFill>
                  <a:schemeClr val="accent3"/>
                </a:solidFill>
              </a:rPr>
              <a:t>Update	11</a:t>
            </a: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5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500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8799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Table of Contents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2" y="1524000"/>
            <a:ext cx="10515600" cy="473170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0972800" algn="r"/>
              </a:tabLst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5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500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8799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FY </a:t>
            </a:r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2015 Strategic Plan Status </a:t>
            </a:r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Village Council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9" t="13974" r="7409" b="30609"/>
          <a:stretch/>
        </p:blipFill>
        <p:spPr>
          <a:xfrm>
            <a:off x="594360" y="1430876"/>
            <a:ext cx="1828800" cy="2221992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 r="8471" b="18243"/>
          <a:stretch/>
        </p:blipFill>
        <p:spPr>
          <a:xfrm>
            <a:off x="7061248" y="2765142"/>
            <a:ext cx="1828800" cy="222504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5" t="7724" r="8592" b="29360"/>
          <a:stretch/>
        </p:blipFill>
        <p:spPr>
          <a:xfrm>
            <a:off x="2766508" y="2778858"/>
            <a:ext cx="1828800" cy="2221992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 t="5416" r="11708" b="35417"/>
          <a:stretch/>
        </p:blipFill>
        <p:spPr>
          <a:xfrm>
            <a:off x="4938657" y="1468450"/>
            <a:ext cx="1828800" cy="2221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" t="3680" r="12445" b="33404"/>
          <a:stretch/>
        </p:blipFill>
        <p:spPr>
          <a:xfrm>
            <a:off x="9282954" y="1498930"/>
            <a:ext cx="1824682" cy="2221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" y="3889854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Nancy Fiorillo,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Mayor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6509" y="5142184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Clark Campbell,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Councilmember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1249" y="5142184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Claire Phillips,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Councilmember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8658" y="3903447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John Cashion,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Mayor </a:t>
            </a:r>
            <a:r>
              <a:rPr lang="en-US" sz="1600" b="1" dirty="0" err="1" smtClean="0">
                <a:latin typeface="Garamond" panose="02020404030301010803" pitchFamily="18" charset="0"/>
              </a:rPr>
              <a:t>ProTem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76522" y="3904129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John Strickland,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Treasurer</a:t>
            </a:r>
            <a:endParaRPr lang="en-US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078" y="225287"/>
            <a:ext cx="8799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Strategic Objectives by Perspective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t="45379" r="1690" b="10026"/>
          <a:stretch/>
        </p:blipFill>
        <p:spPr>
          <a:xfrm>
            <a:off x="1432591" y="1666186"/>
            <a:ext cx="7514492" cy="4466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0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Customer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61155"/>
              </p:ext>
            </p:extLst>
          </p:nvPr>
        </p:nvGraphicFramePr>
        <p:xfrm>
          <a:off x="678583" y="1886683"/>
          <a:ext cx="8961119" cy="3017520"/>
        </p:xfrm>
        <a:graphic>
          <a:graphicData uri="http://schemas.openxmlformats.org/drawingml/2006/table">
            <a:tbl>
              <a:tblPr/>
              <a:tblGrid>
                <a:gridCol w="1393346"/>
                <a:gridCol w="3759303"/>
                <a:gridCol w="371556"/>
                <a:gridCol w="371556"/>
                <a:gridCol w="371556"/>
                <a:gridCol w="2693802"/>
              </a:tblGrid>
              <a:tr h="123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Safeguard the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Community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Achieve national accreditation in the Fire Department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Partner with others to offer public safety education programs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Command Central module to analyze crime data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alternatives to proactively investigate drug and related property crimes activities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0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Preserve the Character &amp; Ambience of the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Village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 rating system for the appearance of public areas in partnership with the Beautification Committee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the code enforcement process (BIRDIE)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Promote Economic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Opportunity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Incrementally expand Village Center into Village Place/Rattlesnake Corridor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***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opportunities to renovate and enhance the current Public Services site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Added in Q2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816080"/>
              </p:ext>
            </p:extLst>
          </p:nvPr>
        </p:nvGraphicFramePr>
        <p:xfrm>
          <a:off x="9731349" y="2784673"/>
          <a:ext cx="1748556" cy="2206625"/>
        </p:xfrm>
        <a:graphic>
          <a:graphicData uri="http://schemas.openxmlformats.org/drawingml/2006/table">
            <a:tbl>
              <a:tblPr/>
              <a:tblGrid>
                <a:gridCol w="339825"/>
                <a:gridCol w="1408731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***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progress,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but will not be completed by June 30, 2015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8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Customer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478780"/>
              </p:ext>
            </p:extLst>
          </p:nvPr>
        </p:nvGraphicFramePr>
        <p:xfrm>
          <a:off x="694032" y="1433986"/>
          <a:ext cx="8961119" cy="4572000"/>
        </p:xfrm>
        <a:graphic>
          <a:graphicData uri="http://schemas.openxmlformats.org/drawingml/2006/table">
            <a:tbl>
              <a:tblPr/>
              <a:tblGrid>
                <a:gridCol w="1393346"/>
                <a:gridCol w="3759303"/>
                <a:gridCol w="371556"/>
                <a:gridCol w="371556"/>
                <a:gridCol w="371556"/>
                <a:gridCol w="2693802"/>
              </a:tblGrid>
              <a:tr h="123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Provide &amp; Promote Safe Traffic &amp; Pedestrian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Mobility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Improve adequacy of street lighting in neighborhoods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Continue to work with NCDOT to identify a viable long-term solution for the traffic circle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and implement a public education campaign for roadway safety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Collaborate with other jurisdictions to develop a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HWY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211 corridor plan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Extend sidewalk and walkway system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a GPS based software solution to track and analyze data on infrastructure maintenance and route management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Conduct the HWY5/Barrett Road Intersection Study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Conduct the Midland Road Corridor Study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***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Protect the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Environment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alternatives to reduce energy consumption for street lighting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single-day collection system with automated yard debris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Increase public education on the benefits of recycling to encourage greater participation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Provide a Variety of Recreational and Cultural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Opportunities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Expand cultural arts events in Village parks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park facilities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Support the Given Memorial Library Expansion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the need for indoor recreation facilities (BIRDIE)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90016"/>
              </p:ext>
            </p:extLst>
          </p:nvPr>
        </p:nvGraphicFramePr>
        <p:xfrm>
          <a:off x="9731349" y="2784673"/>
          <a:ext cx="1748556" cy="2206625"/>
        </p:xfrm>
        <a:graphic>
          <a:graphicData uri="http://schemas.openxmlformats.org/drawingml/2006/table">
            <a:tbl>
              <a:tblPr/>
              <a:tblGrid>
                <a:gridCol w="339825"/>
                <a:gridCol w="1408731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***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progress,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but will not be completed by June 30, 2015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2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Internal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23872"/>
              </p:ext>
            </p:extLst>
          </p:nvPr>
        </p:nvGraphicFramePr>
        <p:xfrm>
          <a:off x="684607" y="1665284"/>
          <a:ext cx="8961119" cy="3908262"/>
        </p:xfrm>
        <a:graphic>
          <a:graphicData uri="http://schemas.openxmlformats.org/drawingml/2006/table">
            <a:tbl>
              <a:tblPr/>
              <a:tblGrid>
                <a:gridCol w="1393346"/>
                <a:gridCol w="3759303"/>
                <a:gridCol w="371556"/>
                <a:gridCol w="371556"/>
                <a:gridCol w="371556"/>
                <a:gridCol w="2693802"/>
              </a:tblGrid>
              <a:tr h="239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6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Enhance Customer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Service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and implement a corporate communications strategy for keeping the public informed, considering a more frequent newsletter publication and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eblasts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post-Council meetings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0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post event service survey for Fair Barn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Post video and/or recordings of Council meetings on the Village website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Redesign Village website to add more functionality and integrate it with a mobile app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***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Continuously Improve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Processes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Develop a contract management system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Create a comprehensive orientation process for newly elected officials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 an integrated document management/imaging program (BIRDIE)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 Q2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staff recommended postponing this initiative to FY 2016.  In Q3, staff recommends eliminating this initiative entirely due to other higher priorities.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an E-Crash traffic accident solution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opportunities for electronic submittal of P&amp;Z forms and plans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Staff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recommends postponing this initiative to a future year to coordinate with other process improvement initiatives.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428586"/>
              </p:ext>
            </p:extLst>
          </p:nvPr>
        </p:nvGraphicFramePr>
        <p:xfrm>
          <a:off x="9731349" y="2784673"/>
          <a:ext cx="1748556" cy="2206625"/>
        </p:xfrm>
        <a:graphic>
          <a:graphicData uri="http://schemas.openxmlformats.org/drawingml/2006/table">
            <a:tbl>
              <a:tblPr/>
              <a:tblGrid>
                <a:gridCol w="339825"/>
                <a:gridCol w="1408731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***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progress,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but will not be completed by June 30, 2015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3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Internal and Employee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743259"/>
              </p:ext>
            </p:extLst>
          </p:nvPr>
        </p:nvGraphicFramePr>
        <p:xfrm>
          <a:off x="683365" y="1327153"/>
          <a:ext cx="8869681" cy="5242560"/>
        </p:xfrm>
        <a:graphic>
          <a:graphicData uri="http://schemas.openxmlformats.org/drawingml/2006/table">
            <a:tbl>
              <a:tblPr/>
              <a:tblGrid>
                <a:gridCol w="1379128"/>
                <a:gridCol w="3720943"/>
                <a:gridCol w="367765"/>
                <a:gridCol w="367765"/>
                <a:gridCol w="367765"/>
                <a:gridCol w="2666315"/>
              </a:tblGrid>
              <a:tr h="239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Initiatives/Comments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Collaborative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Solutions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Partner with organizations to host cultural events at the Fair Barn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66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online engagement tools to seek citizen input on Council related decisions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Identify key partners and assign a Council liaison to each partner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Meet Legal &amp; Regulatory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Requirements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Complete Payment Card Industry (PCI) Compliance Project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Increase capability to secure and monitor the Village network for legal compliance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***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Optimize Volunteer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Engagement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an annual training program for volunteer committees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 comprehensive volunteer reward and recognition program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 policy on volunteer and committee appointments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Recruit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&amp; Retain a Skilled &amp; Diverse Workforce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a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reward and recognition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program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Staff is in the process of developing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a reward and recognition program and plans to implement it in FY 2016.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 succession plan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 Q2, staff recommended postponing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this initiative to FY 2016.  Staff now recommends moving this initiative to FY 2017 due to 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higher priority initiatives.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Offer in-house training through the TOPS program and conduct the annual Employee Academy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selected recommendations from the Compensation Study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153123"/>
              </p:ext>
            </p:extLst>
          </p:nvPr>
        </p:nvGraphicFramePr>
        <p:xfrm>
          <a:off x="9731349" y="2784673"/>
          <a:ext cx="1748556" cy="2206625"/>
        </p:xfrm>
        <a:graphic>
          <a:graphicData uri="http://schemas.openxmlformats.org/drawingml/2006/table">
            <a:tbl>
              <a:tblPr/>
              <a:tblGrid>
                <a:gridCol w="339825"/>
                <a:gridCol w="1408731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***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progress,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but will not be completed by June 30, 2015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0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Financial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122907"/>
              </p:ext>
            </p:extLst>
          </p:nvPr>
        </p:nvGraphicFramePr>
        <p:xfrm>
          <a:off x="678544" y="1958713"/>
          <a:ext cx="8961119" cy="3431540"/>
        </p:xfrm>
        <a:graphic>
          <a:graphicData uri="http://schemas.openxmlformats.org/drawingml/2006/table">
            <a:tbl>
              <a:tblPr/>
              <a:tblGrid>
                <a:gridCol w="1393346"/>
                <a:gridCol w="3759303"/>
                <a:gridCol w="371556"/>
                <a:gridCol w="371556"/>
                <a:gridCol w="371556"/>
                <a:gridCol w="2693802"/>
              </a:tblGrid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Provide Value for Tax Dollars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Oversee the annexation of Cotswold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Maintain a Strong Financial Condition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an annual budget that meets or exceeds established financial targets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Maximize use of the Fair Barn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alternatives to make the Harness Track financially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sustainable (BIRDIE)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Invest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 Capital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Maintain VOP buildings and facilities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Effectively maintain current capital assets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the sale of Village-owned land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Continue to enhance the Village roadways with the Annual Street Resurfacing Program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86520"/>
              </p:ext>
            </p:extLst>
          </p:nvPr>
        </p:nvGraphicFramePr>
        <p:xfrm>
          <a:off x="9731349" y="2784673"/>
          <a:ext cx="1748556" cy="2206625"/>
        </p:xfrm>
        <a:graphic>
          <a:graphicData uri="http://schemas.openxmlformats.org/drawingml/2006/table">
            <a:tbl>
              <a:tblPr/>
              <a:tblGrid>
                <a:gridCol w="339825"/>
                <a:gridCol w="1408731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***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progress,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but will not be completed by June 30, 2015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6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O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E663A"/>
      </a:accent1>
      <a:accent2>
        <a:srgbClr val="E3BB6F"/>
      </a:accent2>
      <a:accent3>
        <a:srgbClr val="5D2B00"/>
      </a:accent3>
      <a:accent4>
        <a:srgbClr val="0E2130"/>
      </a:accent4>
      <a:accent5>
        <a:srgbClr val="507A85"/>
      </a:accent5>
      <a:accent6>
        <a:srgbClr val="FFF9D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7/17/2013 2:52:13 PM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7/17/2013 2:52:13 PM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7/17/2013 2:52:13 PM</Data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8C5694738184A931E9543A414A787" ma:contentTypeVersion="1" ma:contentTypeDescription="Create a new document." ma:contentTypeScope="" ma:versionID="9033e4a16cc9b7af26ab24f245252d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e49189b09f1ade3a025730c41919c3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4D2633-94BA-437E-9EB2-880C08810FF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9BCA7D8-F902-4158-B4A2-5492E8EED3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C55E0B2-6F36-4190-9BF5-A9449649A13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7ADFF8E-1E1B-4510-B37E-9AD69EEE21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15775</TotalTime>
  <Words>1741</Words>
  <Application>Microsoft Office PowerPoint</Application>
  <PresentationFormat>Widescreen</PresentationFormat>
  <Paragraphs>430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Garamond</vt:lpstr>
      <vt:lpstr>Lucida Bright</vt:lpstr>
      <vt:lpstr>Wingdings</vt:lpstr>
      <vt:lpstr>Office Theme</vt:lpstr>
      <vt:lpstr>FY 2015 Village of Pinehurst Strategic Plan Q3 Status Update As of March 31,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E. Dean</dc:creator>
  <cp:lastModifiedBy>Natalie E. Dean</cp:lastModifiedBy>
  <cp:revision>144</cp:revision>
  <cp:lastPrinted>2015-04-22T19:44:16Z</cp:lastPrinted>
  <dcterms:created xsi:type="dcterms:W3CDTF">2014-09-10T13:59:13Z</dcterms:created>
  <dcterms:modified xsi:type="dcterms:W3CDTF">2015-04-23T13:47:43Z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0x0101000698C5694738184A931E9543A414A787</vt:lpwstr>
  </property>
</Properties>
</file>