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2" r:id="rId6"/>
    <p:sldId id="263" r:id="rId7"/>
    <p:sldId id="267" r:id="rId8"/>
    <p:sldId id="270" r:id="rId9"/>
    <p:sldId id="317" r:id="rId10"/>
    <p:sldId id="309" r:id="rId11"/>
    <p:sldId id="311" r:id="rId12"/>
    <p:sldId id="312" r:id="rId13"/>
    <p:sldId id="314" r:id="rId14"/>
    <p:sldId id="316" r:id="rId15"/>
    <p:sldId id="318" r:id="rId16"/>
    <p:sldId id="31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80689" autoAdjust="0"/>
  </p:normalViewPr>
  <p:slideViewPr>
    <p:cSldViewPr snapToGrid="0">
      <p:cViewPr varScale="1">
        <p:scale>
          <a:sx n="82" d="100"/>
          <a:sy n="82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0C9B6-5F04-4B26-84C0-6565977B5C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40ECE-40E4-4B19-8655-BBB83408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D541DEE-EFAA-469C-9AF5-A8B5BEC6D9E0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C872CEA8-7738-4FB1-9D0F-1DEBF78C8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5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Council adopted the FY 2015 SOP,</a:t>
            </a:r>
            <a:r>
              <a:rPr lang="en-US" baseline="0" dirty="0" smtClean="0"/>
              <a:t> you asked that staff provide quarterly updates on the status of implementation.  This presentation represents the update at the end of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Quarter, or December 31,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0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9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Completed </a:t>
            </a:r>
            <a:r>
              <a:rPr lang="en-US" smtClean="0"/>
              <a:t>3 initiatives: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Policy</a:t>
            </a:r>
            <a:r>
              <a:rPr lang="en-US" baseline="0" dirty="0" smtClean="0"/>
              <a:t> on volunteer and committee appointments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GPS software (mobile 311) in Public Services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Given Memorial Library expansion ($300,000 payment)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8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review initiatives</a:t>
            </a:r>
            <a:r>
              <a:rPr lang="en-US" baseline="0" dirty="0" smtClean="0"/>
              <a:t> by BSC perspective and provide a summary of the recommended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would like</a:t>
            </a:r>
            <a:r>
              <a:rPr lang="en-US" baseline="0" dirty="0" smtClean="0"/>
              <a:t> to t</a:t>
            </a:r>
            <a:r>
              <a:rPr lang="en-US" dirty="0" smtClean="0"/>
              <a:t>hank the Council </a:t>
            </a:r>
            <a:r>
              <a:rPr lang="en-US" dirty="0" smtClean="0"/>
              <a:t>for </a:t>
            </a:r>
            <a:r>
              <a:rPr lang="en-US" dirty="0" smtClean="0"/>
              <a:t>your leadership in strategic planning and</a:t>
            </a:r>
            <a:r>
              <a:rPr lang="en-US" baseline="0" dirty="0" smtClean="0"/>
              <a:t> providing the vision for our community, which staff strives to achieve through implementation of the SOP.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8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Initiatives are grouped</a:t>
            </a:r>
            <a:r>
              <a:rPr lang="en-US" baseline="0" dirty="0" smtClean="0"/>
              <a:t> by the </a:t>
            </a:r>
            <a:r>
              <a:rPr lang="en-US" dirty="0" smtClean="0"/>
              <a:t>15 </a:t>
            </a:r>
            <a:r>
              <a:rPr lang="en-US" dirty="0" smtClean="0"/>
              <a:t>strategic objectives in 4 BSC perspective</a:t>
            </a:r>
            <a:r>
              <a:rPr lang="en-US" baseline="0" dirty="0" smtClean="0"/>
              <a:t> areas: customer, internal, employee, and financial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9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en-US" sz="1800" b="0" dirty="0" smtClean="0">
              <a:solidFill>
                <a:schemeClr val="accent3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9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8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CEA8-7738-4FB1-9D0F-1DEBF78C8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88985"/>
            <a:ext cx="11565228" cy="48186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15" y="5608475"/>
            <a:ext cx="2442754" cy="10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5638800" y="63201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A13C56E-C30A-407C-84D1-A640601FEAF0}" type="slidenum">
              <a:rPr lang="en-US" sz="1800" b="1" smtClean="0">
                <a:solidFill>
                  <a:schemeClr val="accent3"/>
                </a:solidFill>
                <a:latin typeface="Garamond" panose="02020404030301010803" pitchFamily="18" charset="0"/>
              </a:rPr>
              <a:pPr algn="ctr"/>
              <a:t>‹#›</a:t>
            </a:fld>
            <a:endParaRPr lang="en-US" sz="1800" b="1" dirty="0">
              <a:solidFill>
                <a:schemeClr val="accent3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4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2"/>
            <a:ext cx="12192000" cy="12801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33" y="108825"/>
            <a:ext cx="244275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24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Bright" panose="02040602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723292" y="4006116"/>
            <a:ext cx="9766343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FY 2015 Village of Pinehurst</a:t>
            </a:r>
          </a:p>
          <a:p>
            <a:pPr algn="r"/>
            <a: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  <a:t>Strategic Plan Q2 Status Update</a:t>
            </a:r>
            <a:br>
              <a:rPr lang="en-US" sz="4400" b="1" i="1" dirty="0" smtClean="0">
                <a:solidFill>
                  <a:schemeClr val="accent3"/>
                </a:solidFill>
                <a:latin typeface="Lucida Bright" panose="02040602050505020304" pitchFamily="18" charset="0"/>
              </a:rPr>
            </a:br>
            <a:r>
              <a:rPr lang="en-US" sz="3200" b="1" i="1" dirty="0" smtClean="0">
                <a:solidFill>
                  <a:schemeClr val="accent3"/>
                </a:solidFill>
              </a:rPr>
              <a:t>As of December 31, 2014</a:t>
            </a:r>
            <a:endParaRPr lang="en-US" sz="3600" b="1" i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276"/>
            <a:ext cx="5383704" cy="22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Financial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82809"/>
              </p:ext>
            </p:extLst>
          </p:nvPr>
        </p:nvGraphicFramePr>
        <p:xfrm>
          <a:off x="678544" y="1958713"/>
          <a:ext cx="8455511" cy="3431540"/>
        </p:xfrm>
        <a:graphic>
          <a:graphicData uri="http://schemas.openxmlformats.org/drawingml/2006/table">
            <a:tbl>
              <a:tblPr/>
              <a:tblGrid>
                <a:gridCol w="1371600"/>
                <a:gridCol w="3700631"/>
                <a:gridCol w="365760"/>
                <a:gridCol w="365760"/>
                <a:gridCol w="2651760"/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Value for Tax Dollars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Oversee the annexation of Cotswold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 a Strong Financial Condition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annual budget that meets or exceeds established financial targets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Maximize use of the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alternatives to make the Harness Track financially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sustainable (BIRDIE)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Invest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 Capital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 VOP buildings and facilities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Effectively maintain current capital assets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sale of Village-owned land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Continue to enhance the Village roadways with the Annual Street Resurfacing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92582"/>
              </p:ext>
            </p:extLst>
          </p:nvPr>
        </p:nvGraphicFramePr>
        <p:xfrm>
          <a:off x="9603753" y="2784673"/>
          <a:ext cx="1748556" cy="165798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Initiatives Carried Forward from FY 2014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66010"/>
              </p:ext>
            </p:extLst>
          </p:nvPr>
        </p:nvGraphicFramePr>
        <p:xfrm>
          <a:off x="661705" y="1728074"/>
          <a:ext cx="8458200" cy="3559810"/>
        </p:xfrm>
        <a:graphic>
          <a:graphicData uri="http://schemas.openxmlformats.org/drawingml/2006/table">
            <a:tbl>
              <a:tblPr/>
              <a:tblGrid>
                <a:gridCol w="1371600"/>
                <a:gridCol w="3703320"/>
                <a:gridCol w="365760"/>
                <a:gridCol w="365760"/>
                <a:gridCol w="2651760"/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FY 2014 Strategic Initiatives Carried Forward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&amp; Promote Safe Traffic &amp; Pedestrian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Mobility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alternative transportation master plan to identify locations of greenways, sidewalks, and bike paths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a Village-wide evaluation of street lighting needs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Install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Opticom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traffic device to improve response time and ensure safety of emergency personnel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Continuously Improve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Processes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Centralize data access and promote business process analysis by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maintaining,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supporting, and utilizing SharePoint more effectively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Automate the TRC process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removing this initiative and replacing it with a broader departmental automation initiative in the future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Recruit &amp; Retain a Skilled &amp; Diverse Workforce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Perform a formal compensation study to review current practices, pay scales, &amp; position  descriptions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65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Village wide employee recognition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92582"/>
              </p:ext>
            </p:extLst>
          </p:nvPr>
        </p:nvGraphicFramePr>
        <p:xfrm>
          <a:off x="9603753" y="2784673"/>
          <a:ext cx="1748556" cy="165798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11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Summary of the FY 2015 Q2 SOP Status Update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24023" y="1541501"/>
            <a:ext cx="10515600" cy="4073853"/>
          </a:xfrm>
        </p:spPr>
        <p:txBody>
          <a:bodyPr>
            <a:normAutofit fontScale="92500" lnSpcReduction="20000"/>
          </a:bodyPr>
          <a:lstStyle/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3"/>
                </a:solidFill>
              </a:rPr>
              <a:t>Council added one (1) initiative in Q2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3"/>
                </a:solidFill>
              </a:rPr>
              <a:t>Four (4) initiatives were begun in Q2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3"/>
                </a:solidFill>
              </a:rPr>
              <a:t>Three (3) initiatives were completed in Q2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3"/>
                </a:solidFill>
              </a:rPr>
              <a:t>Staff recommends eliminating and/or postponing five (5) initiatives 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3"/>
                </a:solidFill>
              </a:rPr>
              <a:t>Six (6) initiatives are scheduled to begin in Q3 or Q4: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Achieve national accreditation in the Fire Department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Extend sidewalk and walkway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Redesign Village website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Create an orientation process for newly elected officials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Evaluate opportunities for electronic submittal of P&amp;Z forms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/>
                </a:solidFill>
              </a:rPr>
              <a:t>Evaluate opportunities to make the HT financially feasible (BIRDIE)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b="1" dirty="0" smtClean="0">
              <a:solidFill>
                <a:schemeClr val="accent3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223744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>
                <a:solidFill>
                  <a:schemeClr val="accent3"/>
                </a:solidFill>
              </a:rPr>
              <a:t>Village </a:t>
            </a:r>
            <a:r>
              <a:rPr lang="en-US" sz="2000" dirty="0" smtClean="0">
                <a:solidFill>
                  <a:schemeClr val="accent3"/>
                </a:solidFill>
              </a:rPr>
              <a:t>Council</a:t>
            </a:r>
            <a:r>
              <a:rPr lang="en-US" sz="2000" dirty="0">
                <a:solidFill>
                  <a:schemeClr val="accent3"/>
                </a:solidFill>
              </a:rPr>
              <a:t>	</a:t>
            </a:r>
            <a:r>
              <a:rPr lang="en-US" sz="2000" dirty="0" smtClean="0">
                <a:solidFill>
                  <a:schemeClr val="accent3"/>
                </a:solidFill>
              </a:rPr>
              <a:t>3</a:t>
            </a:r>
            <a:endParaRPr lang="en-US" sz="20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Strategic objectives by perspective</a:t>
            </a:r>
            <a:r>
              <a:rPr lang="en-US" sz="2000" dirty="0">
                <a:solidFill>
                  <a:schemeClr val="accent3"/>
                </a:solidFill>
              </a:rPr>
              <a:t>	</a:t>
            </a:r>
            <a:r>
              <a:rPr lang="en-US" sz="2000" dirty="0" smtClean="0">
                <a:solidFill>
                  <a:schemeClr val="accent3"/>
                </a:solidFill>
              </a:rPr>
              <a:t>4</a:t>
            </a:r>
            <a:endParaRPr lang="en-US" sz="20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Overview of the status of FY 2015 initiatives	5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Initiative status update:</a:t>
            </a: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Customer </a:t>
            </a:r>
            <a:r>
              <a:rPr lang="en-US" sz="2000" dirty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erspective </a:t>
            </a:r>
            <a:r>
              <a:rPr lang="en-US" sz="2000" dirty="0">
                <a:solidFill>
                  <a:schemeClr val="accent3"/>
                </a:solidFill>
              </a:rPr>
              <a:t>	6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Internal perspective 	</a:t>
            </a:r>
            <a:r>
              <a:rPr lang="en-US" sz="2000" dirty="0">
                <a:solidFill>
                  <a:schemeClr val="accent3"/>
                </a:solidFill>
              </a:rPr>
              <a:t>8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Employee perspective 	</a:t>
            </a:r>
            <a:r>
              <a:rPr lang="en-US" sz="2000" dirty="0">
                <a:solidFill>
                  <a:schemeClr val="accent3"/>
                </a:solidFill>
              </a:rPr>
              <a:t>9</a:t>
            </a:r>
            <a:endParaRPr lang="en-US" sz="20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457200" algn="l"/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	Financial perspective 	10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Initiatives carried forward from FY 2014	11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r>
              <a:rPr lang="en-US" sz="2000" dirty="0">
                <a:solidFill>
                  <a:schemeClr val="accent3"/>
                </a:solidFill>
              </a:rPr>
              <a:t>Summary of the FY 2015 Q2 SOP Status </a:t>
            </a:r>
            <a:r>
              <a:rPr lang="en-US" sz="2000" dirty="0" smtClean="0">
                <a:solidFill>
                  <a:schemeClr val="accent3"/>
                </a:solidFill>
              </a:rPr>
              <a:t>Update	12</a:t>
            </a: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8693150" algn="r"/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Table of Contents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2" y="1524000"/>
            <a:ext cx="10515600" cy="473170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0972800" algn="r"/>
              </a:tabLst>
            </a:pP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500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FY </a:t>
            </a:r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2015 Strategic Plan Status </a:t>
            </a:r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Village Council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t="13974" r="7409" b="30609"/>
          <a:stretch/>
        </p:blipFill>
        <p:spPr>
          <a:xfrm>
            <a:off x="594360" y="1430876"/>
            <a:ext cx="1828800" cy="222199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r="8471" b="18243"/>
          <a:stretch/>
        </p:blipFill>
        <p:spPr>
          <a:xfrm>
            <a:off x="7061248" y="2765142"/>
            <a:ext cx="1828800" cy="222504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7724" r="8592" b="29360"/>
          <a:stretch/>
        </p:blipFill>
        <p:spPr>
          <a:xfrm>
            <a:off x="2766508" y="2778858"/>
            <a:ext cx="1828800" cy="2221992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5416" r="11708" b="35417"/>
          <a:stretch/>
        </p:blipFill>
        <p:spPr>
          <a:xfrm>
            <a:off x="4938657" y="1468450"/>
            <a:ext cx="1828800" cy="2221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3680" r="12445" b="33404"/>
          <a:stretch/>
        </p:blipFill>
        <p:spPr>
          <a:xfrm>
            <a:off x="9282954" y="1498930"/>
            <a:ext cx="1824682" cy="2221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" y="388985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Nancy Fiorillo,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650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Clark Campbell,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249" y="514218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Claire Phillips,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Councilmember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8658" y="3903447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Cashion,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Mayor </a:t>
            </a:r>
            <a:r>
              <a:rPr lang="en-US" sz="1600" b="1" dirty="0" err="1" smtClean="0">
                <a:latin typeface="Garamond" panose="02020404030301010803" pitchFamily="18" charset="0"/>
              </a:rPr>
              <a:t>ProTem</a:t>
            </a:r>
            <a:endParaRPr lang="en-US" sz="1600" b="1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76522" y="3904129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John Strickland,</a:t>
            </a:r>
          </a:p>
          <a:p>
            <a:pPr algn="ctr"/>
            <a:r>
              <a:rPr lang="en-US" sz="1600" b="1" dirty="0" smtClean="0">
                <a:latin typeface="Garamond" panose="02020404030301010803" pitchFamily="18" charset="0"/>
              </a:rPr>
              <a:t>Treasurer</a:t>
            </a:r>
            <a:endParaRPr lang="en-US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8799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Strategic Objectives by Perspective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45379" r="1690" b="10026"/>
          <a:stretch/>
        </p:blipFill>
        <p:spPr>
          <a:xfrm>
            <a:off x="1432591" y="1666186"/>
            <a:ext cx="7514492" cy="446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0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78" y="225287"/>
            <a:ext cx="1114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Overview of the Status of Strategic Initiatives at December 31, 2014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824023" y="1541501"/>
            <a:ext cx="10515600" cy="436798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After </a:t>
            </a:r>
            <a:r>
              <a:rPr lang="en-US" sz="2200" b="1" dirty="0">
                <a:solidFill>
                  <a:schemeClr val="accent3"/>
                </a:solidFill>
              </a:rPr>
              <a:t>adopting the FY 2015 </a:t>
            </a:r>
            <a:r>
              <a:rPr lang="en-US" sz="2200" b="1" dirty="0" smtClean="0">
                <a:solidFill>
                  <a:schemeClr val="accent3"/>
                </a:solidFill>
              </a:rPr>
              <a:t>SOP, Council made the following changes in Q1: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Added four (4) initiatives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Eliminated </a:t>
            </a:r>
            <a:r>
              <a:rPr lang="en-US" sz="1800" b="1" dirty="0">
                <a:solidFill>
                  <a:schemeClr val="accent3"/>
                </a:solidFill>
              </a:rPr>
              <a:t>seven (7</a:t>
            </a:r>
            <a:r>
              <a:rPr lang="en-US" sz="1800" b="1" dirty="0" smtClean="0">
                <a:solidFill>
                  <a:schemeClr val="accent3"/>
                </a:solidFill>
              </a:rPr>
              <a:t>) initiatives</a:t>
            </a:r>
            <a:endParaRPr lang="en-US" sz="1800" b="1" dirty="0">
              <a:solidFill>
                <a:schemeClr val="accent3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Renamed </a:t>
            </a:r>
            <a:r>
              <a:rPr lang="en-US" sz="1800" b="1" dirty="0">
                <a:solidFill>
                  <a:schemeClr val="accent3"/>
                </a:solidFill>
              </a:rPr>
              <a:t>four (4) </a:t>
            </a:r>
            <a:r>
              <a:rPr lang="en-US" sz="1800" b="1" dirty="0" smtClean="0">
                <a:solidFill>
                  <a:schemeClr val="accent3"/>
                </a:solidFill>
              </a:rPr>
              <a:t>initiatives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Carried over seven (7) initiatives from FY 2014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In Q2, Council added the following initiative: Evaluate opportunities to renovate and enhance the current Public Services site</a:t>
            </a:r>
          </a:p>
          <a:p>
            <a:pPr marL="463550" indent="-46355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chemeClr val="accent3"/>
                </a:solidFill>
              </a:rPr>
              <a:t>For Q2, staff recommends the following changes to the SOP: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Rename one (1) initiative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3"/>
                </a:solidFill>
              </a:rPr>
              <a:t>Eliminate/postpone five (5) initiatives: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accent3"/>
                </a:solidFill>
              </a:rPr>
              <a:t>Evaluate the consolidation of S&amp;G and B&amp;G (BIRDIE)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accent3"/>
                </a:solidFill>
              </a:rPr>
              <a:t>Streamline inspection applications and processes to better coordinate with other departments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accent3"/>
                </a:solidFill>
              </a:rPr>
              <a:t>Automate the TRC process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3"/>
                </a:solidFill>
              </a:rPr>
              <a:t>Evaluate </a:t>
            </a:r>
            <a:r>
              <a:rPr lang="en-US" sz="1800" b="1" dirty="0" smtClean="0">
                <a:solidFill>
                  <a:schemeClr val="accent3"/>
                </a:solidFill>
              </a:rPr>
              <a:t>an </a:t>
            </a:r>
            <a:r>
              <a:rPr lang="en-US" sz="1800" b="1" dirty="0">
                <a:solidFill>
                  <a:schemeClr val="accent3"/>
                </a:solidFill>
              </a:rPr>
              <a:t>integrated document management/imaging program (BIRDIE</a:t>
            </a:r>
            <a:r>
              <a:rPr lang="en-US" sz="1800" b="1" dirty="0" smtClean="0">
                <a:solidFill>
                  <a:schemeClr val="accent3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chemeClr val="accent3"/>
                </a:solidFill>
              </a:rPr>
              <a:t>Develop a succession plan</a:t>
            </a:r>
            <a:endParaRPr lang="en-US" sz="1800" b="1" dirty="0">
              <a:solidFill>
                <a:schemeClr val="accent3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accent3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18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8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92047"/>
              </p:ext>
            </p:extLst>
          </p:nvPr>
        </p:nvGraphicFramePr>
        <p:xfrm>
          <a:off x="678583" y="1886683"/>
          <a:ext cx="8455511" cy="3718560"/>
        </p:xfrm>
        <a:graphic>
          <a:graphicData uri="http://schemas.openxmlformats.org/drawingml/2006/table">
            <a:tbl>
              <a:tblPr/>
              <a:tblGrid>
                <a:gridCol w="1371600"/>
                <a:gridCol w="3700631"/>
                <a:gridCol w="365760"/>
                <a:gridCol w="365760"/>
                <a:gridCol w="2651760"/>
              </a:tblGrid>
              <a:tr h="123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Safeguard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Community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Achieve national accreditation in the Fire Department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Partner with others to offer public safety education programs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Command Central module to analyze crime data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Proactively investigate drug and related property crimes activities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modifying the description to “Evaluate alternatives to proactively investigate drug and related property crimes activities.”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0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Preserve the Character &amp; Ambience of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Village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rating system for the appearance of public areas in partnership with the Beautification Committee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consolidation of S&amp;G and B&amp;G (BIRDIE)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Due to staff capacity and additional strategic initiatives added for FY 2015, staff recommends postponing this initiative to FY 2016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code enforcement process (BIRDIE)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Promote Economic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Opportunity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Incrementally expand Village Center into Village Place/Rattlesnake Corridor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opportunities to renovate and enhance the current Public Services site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Added per Council direction in Q2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84244"/>
              </p:ext>
            </p:extLst>
          </p:nvPr>
        </p:nvGraphicFramePr>
        <p:xfrm>
          <a:off x="9603753" y="2784673"/>
          <a:ext cx="1748556" cy="165798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Customer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64878"/>
              </p:ext>
            </p:extLst>
          </p:nvPr>
        </p:nvGraphicFramePr>
        <p:xfrm>
          <a:off x="725931" y="1433986"/>
          <a:ext cx="8455511" cy="4572000"/>
        </p:xfrm>
        <a:graphic>
          <a:graphicData uri="http://schemas.openxmlformats.org/drawingml/2006/table">
            <a:tbl>
              <a:tblPr/>
              <a:tblGrid>
                <a:gridCol w="1371600"/>
                <a:gridCol w="3700631"/>
                <a:gridCol w="365760"/>
                <a:gridCol w="365760"/>
                <a:gridCol w="2651760"/>
              </a:tblGrid>
              <a:tr h="123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&amp; Promote Safe Traffic &amp; Pedestrian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Mobility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Improve adequacy of street lighting in neighborhoods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Continue to work with NCDOT to identify a viable long-term solution for the traffic circle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and implement a public education campaign for roadway safety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Collaborate with other jurisdictions to develop 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HWY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211 corridor plan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Extend sidewalk and walkway system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 GPS based software solution to track and analyze data on infrastructure maintenance and route management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the HWY5/Barrett Road Intersection Study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Conduct the Midland Road Corridor Study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Protect the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Environment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alternatives to reduce energy consumption for street lighting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single-day collection system with automated yard debris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23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Increase public education on the benefits of recycling to encourage greater participation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Provide a Variety of Recreational and Cultural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Opportunities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Expand cultural arts events in Village parks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park facilities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Support the Given Memorial Library Expansion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501">
                <a:tc vMerge="1"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the need for indoor recreation facilities (BIRDIE)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92582"/>
              </p:ext>
            </p:extLst>
          </p:nvPr>
        </p:nvGraphicFramePr>
        <p:xfrm>
          <a:off x="9603753" y="2784673"/>
          <a:ext cx="1748556" cy="165798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2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1375"/>
              </p:ext>
            </p:extLst>
          </p:nvPr>
        </p:nvGraphicFramePr>
        <p:xfrm>
          <a:off x="684607" y="1665284"/>
          <a:ext cx="8455511" cy="3999702"/>
        </p:xfrm>
        <a:graphic>
          <a:graphicData uri="http://schemas.openxmlformats.org/drawingml/2006/table">
            <a:tbl>
              <a:tblPr/>
              <a:tblGrid>
                <a:gridCol w="1371600"/>
                <a:gridCol w="3700631"/>
                <a:gridCol w="365760"/>
                <a:gridCol w="365760"/>
                <a:gridCol w="2651760"/>
              </a:tblGrid>
              <a:tr h="239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Enhance Customer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Service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and implement a corporate communications strategy for keeping the public informed, considering a more frequent newsletter publication and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eblasts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post-Council meetings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50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post event service survey for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Post video and/or recordings of Council meetings on the Village website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Redesign Village website to add more functionality and integrate it with a mobile app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Continuously Improve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Processes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Develop a contract management system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Create a comprehensive orientation process for newly elected officials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Streamline inspection applications and processes to better coordinate with other departments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removing this initiative and replacing it with a broader departmental automation initiative in the future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 an integrated document management/imaging program (BIRDIE)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postponing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this initiative to FY 2016 due to changes in staffing and other higher priority initiatives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an E-Crash traffic accident solution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Evaluate opportunities for electronic submittal of P&amp;Z forms and plans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92582"/>
              </p:ext>
            </p:extLst>
          </p:nvPr>
        </p:nvGraphicFramePr>
        <p:xfrm>
          <a:off x="9603753" y="2784673"/>
          <a:ext cx="1748556" cy="165798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501" y="1524000"/>
            <a:ext cx="11111578" cy="46250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6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  <a:tabLst>
                <a:tab pos="10972800" algn="r"/>
              </a:tabLst>
            </a:pPr>
            <a:endParaRPr lang="en-US" sz="3200" b="1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15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78" y="225287"/>
            <a:ext cx="1123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  <a:latin typeface="Lucida Bright" panose="02040602050505020304" pitchFamily="18" charset="0"/>
              </a:rPr>
              <a:t>FY 2015 Strategic Plan Status Update</a:t>
            </a:r>
          </a:p>
          <a:p>
            <a:r>
              <a:rPr lang="en-US" sz="2400" i="1" dirty="0" smtClean="0">
                <a:solidFill>
                  <a:schemeClr val="accent6"/>
                </a:solidFill>
                <a:latin typeface="Lucida Bright" panose="02040602050505020304" pitchFamily="18" charset="0"/>
              </a:rPr>
              <a:t>Internal and Employee Perspective – Strategic Initiatives and Status</a:t>
            </a:r>
            <a:endParaRPr lang="en-US" sz="2400" i="1" dirty="0">
              <a:solidFill>
                <a:schemeClr val="accent6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68551"/>
              </p:ext>
            </p:extLst>
          </p:nvPr>
        </p:nvGraphicFramePr>
        <p:xfrm>
          <a:off x="672732" y="1469653"/>
          <a:ext cx="8455511" cy="4572000"/>
        </p:xfrm>
        <a:graphic>
          <a:graphicData uri="http://schemas.openxmlformats.org/drawingml/2006/table">
            <a:tbl>
              <a:tblPr/>
              <a:tblGrid>
                <a:gridCol w="1371600"/>
                <a:gridCol w="3700631"/>
                <a:gridCol w="365760"/>
                <a:gridCol w="365760"/>
                <a:gridCol w="2651760"/>
              </a:tblGrid>
              <a:tr h="239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Objective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Strategic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Recommended Changes to Original SOP Initiatives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Collaborative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Solutions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Partner with organizations to host cultural events at the Fair Barn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66">
                <a:tc v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online engagement tools to seek citizen input on Council related decisions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Identify key partners and assign a Council liaison to each partner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Meet Legal &amp; Regulatory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Requirements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Complete Payment Card Industry (PCI) Compliance Project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Increase capability to secure and monitor the Village network for legal compliance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Optimize Volunteer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Engagement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an annual training program for volunteer committees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comprehensive volunteer reward and recognition program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policy on volunteer and committee appointments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Recruit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&amp; Retain a Skilled &amp; Diverse Workforce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reward and recognition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program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Develop a succession plan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Staff recommends postponing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this initiative to FY 2016 due to staff capacity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Offer in-house training through the TOPS program and conduct the annual Employee Academy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86">
                <a:tc vMerge="1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Implement selected recommendations from the Compensation Study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92582"/>
              </p:ext>
            </p:extLst>
          </p:nvPr>
        </p:nvGraphicFramePr>
        <p:xfrm>
          <a:off x="9603753" y="2784673"/>
          <a:ext cx="1748556" cy="1657985"/>
        </p:xfrm>
        <a:graphic>
          <a:graphicData uri="http://schemas.openxmlformats.org/drawingml/2006/table">
            <a:tbl>
              <a:tblPr/>
              <a:tblGrid>
                <a:gridCol w="339825"/>
                <a:gridCol w="1408731"/>
              </a:tblGrid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Completed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progress and on schedule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Staff recommends modifying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or eliminating the initiative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Initiative is scheduled to begin in a future quarter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O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E663A"/>
      </a:accent1>
      <a:accent2>
        <a:srgbClr val="E3BB6F"/>
      </a:accent2>
      <a:accent3>
        <a:srgbClr val="5D2B00"/>
      </a:accent3>
      <a:accent4>
        <a:srgbClr val="0E2130"/>
      </a:accent4>
      <a:accent5>
        <a:srgbClr val="507A85"/>
      </a:accent5>
      <a:accent6>
        <a:srgbClr val="FFF9D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8C5694738184A931E9543A414A787" ma:contentTypeVersion="1" ma:contentTypeDescription="Create a new document." ma:contentTypeScope="" ma:versionID="9033e4a16cc9b7af26ab24f245252d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7/17/2013 2:52:13 PM</Data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5E0B2-6F36-4190-9BF5-A9449649A13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BCA7D8-F902-4158-B4A2-5492E8EED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4D2633-94BA-437E-9EB2-880C08810FF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ADFF8E-1E1B-4510-B37E-9AD69EEE21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15420</TotalTime>
  <Words>1554</Words>
  <Application>Microsoft Office PowerPoint</Application>
  <PresentationFormat>Widescreen</PresentationFormat>
  <Paragraphs>389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Garamond</vt:lpstr>
      <vt:lpstr>Lucida Bright</vt:lpstr>
      <vt:lpstr>Wingdings</vt:lpstr>
      <vt:lpstr>Office Theme</vt:lpstr>
      <vt:lpstr>FY 2015 Village of Pinehurst Strategic Plan Q2 Status Update As of December 31,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E. Dean</dc:creator>
  <cp:lastModifiedBy>Natalie E. Dean</cp:lastModifiedBy>
  <cp:revision>118</cp:revision>
  <cp:lastPrinted>2015-02-19T14:55:47Z</cp:lastPrinted>
  <dcterms:created xsi:type="dcterms:W3CDTF">2014-09-10T13:59:13Z</dcterms:created>
  <dcterms:modified xsi:type="dcterms:W3CDTF">2015-02-19T15:45:50Z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0x0101000698C5694738184A931E9543A414A787</vt:lpwstr>
  </property>
</Properties>
</file>