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9"/>
  </p:notesMasterIdLst>
  <p:sldIdLst>
    <p:sldId id="262" r:id="rId6"/>
    <p:sldId id="263" r:id="rId7"/>
    <p:sldId id="267" r:id="rId8"/>
    <p:sldId id="270" r:id="rId9"/>
    <p:sldId id="317" r:id="rId10"/>
    <p:sldId id="309" r:id="rId11"/>
    <p:sldId id="311" r:id="rId12"/>
    <p:sldId id="312" r:id="rId13"/>
    <p:sldId id="313" r:id="rId14"/>
    <p:sldId id="314" r:id="rId15"/>
    <p:sldId id="315" r:id="rId16"/>
    <p:sldId id="316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23" autoAdjust="0"/>
    <p:restoredTop sz="66957" autoAdjust="0"/>
  </p:normalViewPr>
  <p:slideViewPr>
    <p:cSldViewPr snapToGrid="0">
      <p:cViewPr varScale="1">
        <p:scale>
          <a:sx n="82" d="100"/>
          <a:sy n="82" d="100"/>
        </p:scale>
        <p:origin x="60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D541DEE-EFAA-469C-9AF5-A8B5BEC6D9E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872CEA8-7738-4FB1-9D0F-1DEBF78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3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88985"/>
            <a:ext cx="11565228" cy="4818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61" y="5608475"/>
            <a:ext cx="2442754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14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-2"/>
            <a:ext cx="12192000" cy="12801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33" y="108825"/>
            <a:ext cx="2442754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8382" y="6178413"/>
            <a:ext cx="1051560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1723292" y="4006116"/>
            <a:ext cx="9766343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  <a:t>FY 2015 Village of Pinehurst</a:t>
            </a:r>
          </a:p>
          <a:p>
            <a:pPr algn="r"/>
            <a: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  <a:t>Strategic Plan Status Update</a:t>
            </a:r>
            <a:b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</a:br>
            <a:r>
              <a:rPr lang="en-US" sz="3200" b="1" i="1" dirty="0" smtClean="0">
                <a:solidFill>
                  <a:schemeClr val="accent3"/>
                </a:solidFill>
              </a:rPr>
              <a:t>As of September 30, 2014</a:t>
            </a:r>
            <a:endParaRPr lang="en-US" sz="3600" b="1" i="1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76"/>
            <a:ext cx="5383704" cy="22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Internal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92914"/>
              </p:ext>
            </p:extLst>
          </p:nvPr>
        </p:nvGraphicFramePr>
        <p:xfrm>
          <a:off x="9822121" y="3016689"/>
          <a:ext cx="2156460" cy="1426210"/>
        </p:xfrm>
        <a:graphic>
          <a:graphicData uri="http://schemas.openxmlformats.org/drawingml/2006/table">
            <a:tbl>
              <a:tblPr/>
              <a:tblGrid>
                <a:gridCol w="419100"/>
                <a:gridCol w="1737360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69262"/>
              </p:ext>
            </p:extLst>
          </p:nvPr>
        </p:nvGraphicFramePr>
        <p:xfrm>
          <a:off x="803357" y="2442209"/>
          <a:ext cx="8778240" cy="2423160"/>
        </p:xfrm>
        <a:graphic>
          <a:graphicData uri="http://schemas.openxmlformats.org/drawingml/2006/table">
            <a:tbl>
              <a:tblPr/>
              <a:tblGrid>
                <a:gridCol w="1554480"/>
                <a:gridCol w="3931920"/>
                <a:gridCol w="548640"/>
                <a:gridCol w="2743200"/>
              </a:tblGrid>
              <a:tr h="239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Collaborative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Solutions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Partner with organizations to host cultural events at the Fair Barn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6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alternative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methods to obtain public input on Council related decisions (i.e. task forces, POA meetings, Peak Democracy, web module, etc.)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suggests changing this initiative to "Implement online engagement tools to seek citizen input on Council related decisions"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Identify key partners and assign a Council liaison to each partner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Meet Legal &amp; Regulatory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Requirements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Complete Payment Card Industry (PCI) Compliance Project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Increase capability to secure and monitor the Village network for legal compliance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0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Employee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78776"/>
              </p:ext>
            </p:extLst>
          </p:nvPr>
        </p:nvGraphicFramePr>
        <p:xfrm>
          <a:off x="9822121" y="3016689"/>
          <a:ext cx="2156460" cy="1426210"/>
        </p:xfrm>
        <a:graphic>
          <a:graphicData uri="http://schemas.openxmlformats.org/drawingml/2006/table">
            <a:tbl>
              <a:tblPr/>
              <a:tblGrid>
                <a:gridCol w="419100"/>
                <a:gridCol w="1737360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85585"/>
              </p:ext>
            </p:extLst>
          </p:nvPr>
        </p:nvGraphicFramePr>
        <p:xfrm>
          <a:off x="861089" y="1820039"/>
          <a:ext cx="8778240" cy="3004820"/>
        </p:xfrm>
        <a:graphic>
          <a:graphicData uri="http://schemas.openxmlformats.org/drawingml/2006/table">
            <a:tbl>
              <a:tblPr/>
              <a:tblGrid>
                <a:gridCol w="1554480"/>
                <a:gridCol w="3931920"/>
                <a:gridCol w="548640"/>
                <a:gridCol w="2743200"/>
              </a:tblGrid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Optimize Volunteer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Engagement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 annual training program for volunteer committees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comprehensive volunteer reward and recognition program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policy on volunteer and committee appointments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Recruit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&amp; Retain a Skilled &amp; Diverse Workforce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and implement a reward and recognition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changing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the name of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this initiative to "Implement a reward and recognition program"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succession plan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Offer in-house training through the TOPS program and conduct the annual Employee Academy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selected recommendations from the Compensation Study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3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Financial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06921"/>
              </p:ext>
            </p:extLst>
          </p:nvPr>
        </p:nvGraphicFramePr>
        <p:xfrm>
          <a:off x="9822121" y="3016689"/>
          <a:ext cx="2156460" cy="1426210"/>
        </p:xfrm>
        <a:graphic>
          <a:graphicData uri="http://schemas.openxmlformats.org/drawingml/2006/table">
            <a:tbl>
              <a:tblPr/>
              <a:tblGrid>
                <a:gridCol w="419100"/>
                <a:gridCol w="1737360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073160"/>
              </p:ext>
            </p:extLst>
          </p:nvPr>
        </p:nvGraphicFramePr>
        <p:xfrm>
          <a:off x="797294" y="1958713"/>
          <a:ext cx="8778240" cy="3858260"/>
        </p:xfrm>
        <a:graphic>
          <a:graphicData uri="http://schemas.openxmlformats.org/drawingml/2006/table">
            <a:tbl>
              <a:tblPr/>
              <a:tblGrid>
                <a:gridCol w="1554480"/>
                <a:gridCol w="3931920"/>
                <a:gridCol w="548640"/>
                <a:gridCol w="2743200"/>
              </a:tblGrid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Value for Tax Dollars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Oversee the annexation of Cotswold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Maintain a Strong Financial Condition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 annual budget that meets or exceeds established financial targets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Maximize use of the Fair Barn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alternatives to make the Harness Track financially sustainable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Modified per Council 7/23 meeting from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“Enhance marketing of the HT”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Invest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 Capital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Light athletic field at Wicker Park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This initiative should be eliminated because it was not funded in FY 2015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Maintain VOP buildings and facilities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Effectively maintain current capital assets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sale of Village-owned land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Continue to enhance the Village roadways with the Annual Street Resurfacing Program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6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Initiatives Carried Forward from FY 2014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59735"/>
              </p:ext>
            </p:extLst>
          </p:nvPr>
        </p:nvGraphicFramePr>
        <p:xfrm>
          <a:off x="9822121" y="3016689"/>
          <a:ext cx="2156460" cy="1426210"/>
        </p:xfrm>
        <a:graphic>
          <a:graphicData uri="http://schemas.openxmlformats.org/drawingml/2006/table">
            <a:tbl>
              <a:tblPr/>
              <a:tblGrid>
                <a:gridCol w="419100"/>
                <a:gridCol w="1737360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67952"/>
              </p:ext>
            </p:extLst>
          </p:nvPr>
        </p:nvGraphicFramePr>
        <p:xfrm>
          <a:off x="2700601" y="2054410"/>
          <a:ext cx="6035040" cy="2974340"/>
        </p:xfrm>
        <a:graphic>
          <a:graphicData uri="http://schemas.openxmlformats.org/drawingml/2006/table">
            <a:tbl>
              <a:tblPr/>
              <a:tblGrid>
                <a:gridCol w="1554480"/>
                <a:gridCol w="3931920"/>
                <a:gridCol w="548640"/>
              </a:tblGrid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FY 2014 Strategic Initiatives Carried Forward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&amp; Promote Safe Traffic &amp; Pedestrian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Mobility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 alternative transportation master plan to identify locations of greenways, sidewalks, and bike paths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a Village-wide evaluation of street lighting needs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Install Opticom traffic device to improve response time and ensure safety of emergency personnel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168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Continuously Improve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Processes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Centralize data access and promote business process analysis by maintatining, supporting, and utilizing SharePoint more effectively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Automate the TRC process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68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Recruit &amp; Retain a Skilled &amp; Diverse Workforce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Perform a formal compensation study to review current practices, pay scales, &amp; position  descriptions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Village wide employee recognition program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2" y="1524000"/>
            <a:ext cx="10515600" cy="4731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400" dirty="0">
                <a:solidFill>
                  <a:schemeClr val="accent3"/>
                </a:solidFill>
              </a:rPr>
              <a:t>Village </a:t>
            </a:r>
            <a:r>
              <a:rPr lang="en-US" sz="2400" dirty="0" smtClean="0">
                <a:solidFill>
                  <a:schemeClr val="accent3"/>
                </a:solidFill>
              </a:rPr>
              <a:t>Council</a:t>
            </a:r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3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Strategic objectives by perspective</a:t>
            </a:r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4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Overview of the status of FY 2015 initiatives	5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Initiative status update:</a:t>
            </a: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	Customer 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erspective </a:t>
            </a:r>
            <a:r>
              <a:rPr lang="en-US" sz="2400" dirty="0">
                <a:solidFill>
                  <a:schemeClr val="accent3"/>
                </a:solidFill>
              </a:rPr>
              <a:t>	6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	Internal perspective 	</a:t>
            </a:r>
            <a:r>
              <a:rPr lang="en-US" sz="2400" dirty="0">
                <a:solidFill>
                  <a:schemeClr val="accent3"/>
                </a:solidFill>
              </a:rPr>
              <a:t>8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	Employee perspective 	11</a:t>
            </a: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	Financial perspective 	12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400" dirty="0" smtClean="0">
                <a:solidFill>
                  <a:schemeClr val="accent3"/>
                </a:solidFill>
              </a:rPr>
              <a:t>Initiatives carried forward from FY 2014	13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Table of Contents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2" y="1524000"/>
            <a:ext cx="10515600" cy="473170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FY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2015 Strategic Plan Status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Village Council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t="13974" r="7409" b="30609"/>
          <a:stretch/>
        </p:blipFill>
        <p:spPr>
          <a:xfrm>
            <a:off x="594360" y="1430876"/>
            <a:ext cx="1828800" cy="2221992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r="8471" b="18243"/>
          <a:stretch/>
        </p:blipFill>
        <p:spPr>
          <a:xfrm>
            <a:off x="7061248" y="2765142"/>
            <a:ext cx="1828800" cy="222504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7724" r="8592" b="29360"/>
          <a:stretch/>
        </p:blipFill>
        <p:spPr>
          <a:xfrm>
            <a:off x="2766508" y="2778858"/>
            <a:ext cx="1828800" cy="2221992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5416" r="11708" b="35417"/>
          <a:stretch/>
        </p:blipFill>
        <p:spPr>
          <a:xfrm>
            <a:off x="4938657" y="1468450"/>
            <a:ext cx="1828800" cy="2221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3680" r="12445" b="33404"/>
          <a:stretch/>
        </p:blipFill>
        <p:spPr>
          <a:xfrm>
            <a:off x="9282954" y="1498930"/>
            <a:ext cx="1824682" cy="2221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" y="388985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Nancy Fiorillo,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Mayor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6509" y="514218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Clark Campbell,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Councilmember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1249" y="514218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Claire Phillips,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Councilmember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8658" y="3903447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John Cashion,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Mayor </a:t>
            </a:r>
            <a:r>
              <a:rPr lang="en-US" sz="1600" b="1" dirty="0" err="1" smtClean="0">
                <a:latin typeface="Garamond" panose="02020404030301010803" pitchFamily="18" charset="0"/>
              </a:rPr>
              <a:t>ProTem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76522" y="3904129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John Strickland,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Treasurer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Strategic Objectives by Perspective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45379" r="1690" b="10026"/>
          <a:stretch/>
        </p:blipFill>
        <p:spPr>
          <a:xfrm>
            <a:off x="2016369" y="1477108"/>
            <a:ext cx="7514492" cy="4466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0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111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Overview of the Status of Strategic Initiatives at September 30, 2014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24023" y="1541501"/>
            <a:ext cx="10515600" cy="407385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accent3"/>
                </a:solidFill>
              </a:rPr>
              <a:t>Council has added four initiatives since adoption of the FY 2015 SOP:</a:t>
            </a:r>
          </a:p>
          <a:p>
            <a:pPr marL="692150" lvl="1" indent="-234950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3"/>
                </a:solidFill>
              </a:rPr>
              <a:t>HWY 211 Corridor Study</a:t>
            </a:r>
          </a:p>
          <a:p>
            <a:pPr marL="692150" lvl="1" indent="-234950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3"/>
                </a:solidFill>
              </a:rPr>
              <a:t>Midland Rd Corridor Study</a:t>
            </a:r>
          </a:p>
          <a:p>
            <a:pPr marL="692150" lvl="1" indent="-234950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3"/>
                </a:solidFill>
              </a:rPr>
              <a:t>HWY 5/Barrett Road Intersection Study</a:t>
            </a:r>
          </a:p>
          <a:p>
            <a:pPr marL="692150" lvl="1" indent="-234950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3"/>
                </a:solidFill>
              </a:rPr>
              <a:t>Evaluate alternatives to make the Harness Track financially sustainable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accent3"/>
                </a:solidFill>
              </a:rPr>
              <a:t>Seven initiatives that were in progress at 6/30/14 have been carried forward to FY 2015 SOP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accent3"/>
                </a:solidFill>
              </a:rPr>
              <a:t>Staff recommends the Council consider the following changes for FY 2015 initiatives: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3"/>
                </a:solidFill>
              </a:rPr>
              <a:t>Eliminating seven (7) initiatives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3"/>
                </a:solidFill>
              </a:rPr>
              <a:t>Renaming four (4) initiatives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accent3"/>
                </a:solidFill>
              </a:rPr>
              <a:t>All other initiatives are in progress or will begin in a future quarter</a:t>
            </a:r>
          </a:p>
        </p:txBody>
      </p:sp>
    </p:spTree>
    <p:extLst>
      <p:ext uri="{BB962C8B-B14F-4D97-AF65-F5344CB8AC3E}">
        <p14:creationId xmlns:p14="http://schemas.microsoft.com/office/powerpoint/2010/main" val="8437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Customer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14755"/>
              </p:ext>
            </p:extLst>
          </p:nvPr>
        </p:nvGraphicFramePr>
        <p:xfrm>
          <a:off x="820931" y="1575396"/>
          <a:ext cx="8294146" cy="3794760"/>
        </p:xfrm>
        <a:graphic>
          <a:graphicData uri="http://schemas.openxmlformats.org/drawingml/2006/table">
            <a:tbl>
              <a:tblPr/>
              <a:tblGrid>
                <a:gridCol w="1463040"/>
                <a:gridCol w="3700631"/>
                <a:gridCol w="548640"/>
                <a:gridCol w="2581835"/>
              </a:tblGrid>
              <a:tr h="123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Safeguard the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Community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Achieve national accreditation in the Fire Department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Partner with others to offer public safety education programs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Command Central module to analyze crime data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Proactively investigate drug and related property crimes activities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0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Preserve the Character &amp; Ambience of the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Village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rating system for the appearance of public areas in partnership with CAC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changing the name of this initiative to "Develop a rating system for the appearance of public areas in partnership with the </a:t>
                      </a:r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Beautification Committee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"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consolidation of S&amp;G and B&amp;G (BIRDIE)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code enforcement process (BIRDIE)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Promote Economic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Opportunity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Incrementally expand Village Center into Village Place/Rattlesnake Corridor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01">
                <a:tc v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and enhance marketing efforts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eliminatin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g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this initiative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56281"/>
              </p:ext>
            </p:extLst>
          </p:nvPr>
        </p:nvGraphicFramePr>
        <p:xfrm>
          <a:off x="9822120" y="3016689"/>
          <a:ext cx="2256465" cy="1426210"/>
        </p:xfrm>
        <a:graphic>
          <a:graphicData uri="http://schemas.openxmlformats.org/drawingml/2006/table">
            <a:tbl>
              <a:tblPr/>
              <a:tblGrid>
                <a:gridCol w="438536"/>
                <a:gridCol w="1817929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8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Customer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5208"/>
              </p:ext>
            </p:extLst>
          </p:nvPr>
        </p:nvGraphicFramePr>
        <p:xfrm>
          <a:off x="788501" y="1354271"/>
          <a:ext cx="8090557" cy="4724400"/>
        </p:xfrm>
        <a:graphic>
          <a:graphicData uri="http://schemas.openxmlformats.org/drawingml/2006/table">
            <a:tbl>
              <a:tblPr/>
              <a:tblGrid>
                <a:gridCol w="1463040"/>
                <a:gridCol w="3700631"/>
                <a:gridCol w="548640"/>
                <a:gridCol w="2378246"/>
              </a:tblGrid>
              <a:tr h="123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&amp; Promote Safe Traffic &amp; Pedestrian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Mobility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Improve adequacy of street lighting in neighborhoods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Continue to work with NCDOT to identify a viable long-term solution for the traffic circle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and implement a public education campaign for roadway safety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Collaborate with other jurisdictions to develop a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HWY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211 corridor plan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Added per Council 7/23 meeting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Extend sidewalk and walkway system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a GPS based software solution to track and analyze data on infrastructure maintenance and route management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the HWY5/Barrett Road Intersection Study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Added based on Council direction in Q2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the Midland Road Corridor Study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Added based on Council direction in Q2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Protect the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Environment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alternatives to reduce energy consumption for street lighting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single-day collection system with automated yard debris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Increase public education on the benefits of recycling to encourage greater participation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a Variety of Recreational and Cultural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Opportunities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Expand cultural arts events in Village parks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park facilities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Support the Given Memorial Library Expansion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need for indoor recreation facilities (BIRDIE)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550086"/>
              </p:ext>
            </p:extLst>
          </p:nvPr>
        </p:nvGraphicFramePr>
        <p:xfrm>
          <a:off x="9329751" y="2664996"/>
          <a:ext cx="2156460" cy="1743075"/>
        </p:xfrm>
        <a:graphic>
          <a:graphicData uri="http://schemas.openxmlformats.org/drawingml/2006/table">
            <a:tbl>
              <a:tblPr/>
              <a:tblGrid>
                <a:gridCol w="419100"/>
                <a:gridCol w="1737360"/>
              </a:tblGrid>
              <a:tr h="3168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Status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at the end of the Quarter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2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Internal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82636"/>
              </p:ext>
            </p:extLst>
          </p:nvPr>
        </p:nvGraphicFramePr>
        <p:xfrm>
          <a:off x="9822121" y="3016689"/>
          <a:ext cx="2156460" cy="1426210"/>
        </p:xfrm>
        <a:graphic>
          <a:graphicData uri="http://schemas.openxmlformats.org/drawingml/2006/table">
            <a:tbl>
              <a:tblPr/>
              <a:tblGrid>
                <a:gridCol w="419100"/>
                <a:gridCol w="1737360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49229"/>
              </p:ext>
            </p:extLst>
          </p:nvPr>
        </p:nvGraphicFramePr>
        <p:xfrm>
          <a:off x="803357" y="2176384"/>
          <a:ext cx="8778240" cy="2768310"/>
        </p:xfrm>
        <a:graphic>
          <a:graphicData uri="http://schemas.openxmlformats.org/drawingml/2006/table">
            <a:tbl>
              <a:tblPr/>
              <a:tblGrid>
                <a:gridCol w="1554480"/>
                <a:gridCol w="3931920"/>
                <a:gridCol w="548640"/>
                <a:gridCol w="2743200"/>
              </a:tblGrid>
              <a:tr h="239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66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Enhance Customer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Service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and implement a corporate communications strategy for keeping the public informed, considering a more frequent newsletter publication and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eblasts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post-Council meetings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0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post event service survey for Fair Barn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Stream and post video and/or recordings of Council meetings on the Village website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changing the name of this initiative to “Post video and/or recordings of Council meetings on the Village website”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Redesign Village website to add more functionality and integrate it with a mobile app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6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post-service surveys  for building and development services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removing this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initiative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3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Internal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34731"/>
              </p:ext>
            </p:extLst>
          </p:nvPr>
        </p:nvGraphicFramePr>
        <p:xfrm>
          <a:off x="9822121" y="3016689"/>
          <a:ext cx="2156460" cy="1426210"/>
        </p:xfrm>
        <a:graphic>
          <a:graphicData uri="http://schemas.openxmlformats.org/drawingml/2006/table">
            <a:tbl>
              <a:tblPr/>
              <a:tblGrid>
                <a:gridCol w="419100"/>
                <a:gridCol w="1737360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22401"/>
              </p:ext>
            </p:extLst>
          </p:nvPr>
        </p:nvGraphicFramePr>
        <p:xfrm>
          <a:off x="803357" y="1495872"/>
          <a:ext cx="8778240" cy="3860012"/>
        </p:xfrm>
        <a:graphic>
          <a:graphicData uri="http://schemas.openxmlformats.org/drawingml/2006/table">
            <a:tbl>
              <a:tblPr/>
              <a:tblGrid>
                <a:gridCol w="1554480"/>
                <a:gridCol w="3931920"/>
                <a:gridCol w="548640"/>
                <a:gridCol w="2743200"/>
              </a:tblGrid>
              <a:tr h="239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Continuously Improve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Processes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contract management system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Automate employee P-Card Data Entry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removing this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initiative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52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Automate A/P P-Card Data Entry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removing this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initiative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88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Create a comprehensive orientation process for newly elected officials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6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post-service surveys of building inspection customers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removing this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initiative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52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Streamline inspection applications and processes to better coordinate with other departments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 an integrated document management/imaging program (BIRDIE)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9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an E-Crash traffic accident solution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8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Streamline P&amp;Z permits and applications (BIRDIE)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postponing this initiative to FY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opportunities for electronic submittal of P&amp;Z forms and plans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7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O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E663A"/>
      </a:accent1>
      <a:accent2>
        <a:srgbClr val="E3BB6F"/>
      </a:accent2>
      <a:accent3>
        <a:srgbClr val="5D2B00"/>
      </a:accent3>
      <a:accent4>
        <a:srgbClr val="0E2130"/>
      </a:accent4>
      <a:accent5>
        <a:srgbClr val="507A85"/>
      </a:accent5>
      <a:accent6>
        <a:srgbClr val="FFF9D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8C5694738184A931E9543A414A787" ma:contentTypeVersion="1" ma:contentTypeDescription="Create a new document." ma:contentTypeScope="" ma:versionID="9033e4a16cc9b7af26ab24f245252d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49189b09f1ade3a025730c41919c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5E0B2-6F36-4190-9BF5-A9449649A13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BCA7D8-F902-4158-B4A2-5492E8EED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4D2633-94BA-437E-9EB2-880C08810FF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7ADFF8E-1E1B-4510-B37E-9AD69EEE21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14727</TotalTime>
  <Words>1446</Words>
  <Application>Microsoft Office PowerPoint</Application>
  <PresentationFormat>Widescreen</PresentationFormat>
  <Paragraphs>399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Garamond</vt:lpstr>
      <vt:lpstr>Lucida Bright</vt:lpstr>
      <vt:lpstr>Wingdings</vt:lpstr>
      <vt:lpstr>Office Theme</vt:lpstr>
      <vt:lpstr>FY 2015 Village of Pinehurst Strategic Plan Status Update As of September 30,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E. Dean</dc:creator>
  <cp:lastModifiedBy>Natalie E. Dean</cp:lastModifiedBy>
  <cp:revision>84</cp:revision>
  <cp:lastPrinted>2014-11-10T15:05:50Z</cp:lastPrinted>
  <dcterms:created xsi:type="dcterms:W3CDTF">2014-09-10T13:59:13Z</dcterms:created>
  <dcterms:modified xsi:type="dcterms:W3CDTF">2015-02-19T14:32:49Z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0x0101000698C5694738184A931E9543A414A787</vt:lpwstr>
  </property>
</Properties>
</file>