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1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26"/>
  </p:sldMasterIdLst>
  <p:notesMasterIdLst>
    <p:notesMasterId r:id="rId167"/>
  </p:notesMasterIdLst>
  <p:handoutMasterIdLst>
    <p:handoutMasterId r:id="rId168"/>
  </p:handoutMasterIdLst>
  <p:sldIdLst>
    <p:sldId id="1029" r:id="rId127"/>
    <p:sldId id="1030" r:id="rId128"/>
    <p:sldId id="1067" r:id="rId129"/>
    <p:sldId id="276" r:id="rId130"/>
    <p:sldId id="278" r:id="rId131"/>
    <p:sldId id="1066" r:id="rId132"/>
    <p:sldId id="887" r:id="rId133"/>
    <p:sldId id="1034" r:id="rId134"/>
    <p:sldId id="1174" r:id="rId135"/>
    <p:sldId id="1170" r:id="rId136"/>
    <p:sldId id="1169" r:id="rId137"/>
    <p:sldId id="1036" r:id="rId138"/>
    <p:sldId id="1175" r:id="rId139"/>
    <p:sldId id="1059" r:id="rId140"/>
    <p:sldId id="1035" r:id="rId141"/>
    <p:sldId id="1047" r:id="rId142"/>
    <p:sldId id="934" r:id="rId143"/>
    <p:sldId id="1051" r:id="rId144"/>
    <p:sldId id="1037" r:id="rId145"/>
    <p:sldId id="889" r:id="rId146"/>
    <p:sldId id="1172" r:id="rId147"/>
    <p:sldId id="948" r:id="rId148"/>
    <p:sldId id="1061" r:id="rId149"/>
    <p:sldId id="1062" r:id="rId150"/>
    <p:sldId id="1064" r:id="rId151"/>
    <p:sldId id="1128" r:id="rId152"/>
    <p:sldId id="1131" r:id="rId153"/>
    <p:sldId id="1129" r:id="rId154"/>
    <p:sldId id="1065" r:id="rId155"/>
    <p:sldId id="924" r:id="rId156"/>
    <p:sldId id="1171" r:id="rId157"/>
    <p:sldId id="1133" r:id="rId158"/>
    <p:sldId id="1177" r:id="rId159"/>
    <p:sldId id="1046" r:id="rId160"/>
    <p:sldId id="1178" r:id="rId161"/>
    <p:sldId id="976" r:id="rId162"/>
    <p:sldId id="1053" r:id="rId163"/>
    <p:sldId id="1136" r:id="rId164"/>
    <p:sldId id="892" r:id="rId165"/>
    <p:sldId id="1176" r:id="rId16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McKirahan" initials="MM" lastIdx="1" clrIdx="0">
    <p:extLst>
      <p:ext uri="{19B8F6BF-5375-455C-9EA6-DF929625EA0E}">
        <p15:presenceInfo xmlns:p15="http://schemas.microsoft.com/office/powerpoint/2012/main" userId="S::mmckirahan@vopnc.org::278b748d-9d48-4edb-8cc4-a031106a20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A31"/>
    <a:srgbClr val="5E663A"/>
    <a:srgbClr val="FFF8DE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9" autoAdjust="0"/>
    <p:restoredTop sz="93971" autoAdjust="0"/>
  </p:normalViewPr>
  <p:slideViewPr>
    <p:cSldViewPr snapToGrid="0">
      <p:cViewPr varScale="1">
        <p:scale>
          <a:sx n="84" d="100"/>
          <a:sy n="84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slide" Target="slides/slide12.xml"/><Relationship Id="rId159" Type="http://schemas.openxmlformats.org/officeDocument/2006/relationships/slide" Target="slides/slide33.xml"/><Relationship Id="rId170" Type="http://schemas.openxmlformats.org/officeDocument/2006/relationships/presProps" Target="presProps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slide" Target="slides/slide2.xml"/><Relationship Id="rId149" Type="http://schemas.openxmlformats.org/officeDocument/2006/relationships/slide" Target="slides/slide23.xml"/><Relationship Id="rId5" Type="http://schemas.openxmlformats.org/officeDocument/2006/relationships/customXml" Target="../customXml/item5.xml"/><Relationship Id="rId95" Type="http://schemas.openxmlformats.org/officeDocument/2006/relationships/customXml" Target="../customXml/item95.xml"/><Relationship Id="rId160" Type="http://schemas.openxmlformats.org/officeDocument/2006/relationships/slide" Target="slides/slide34.xml"/><Relationship Id="rId22" Type="http://schemas.openxmlformats.org/officeDocument/2006/relationships/customXml" Target="../customXml/item22.xml"/><Relationship Id="rId43" Type="http://schemas.openxmlformats.org/officeDocument/2006/relationships/customXml" Target="../customXml/item43.xml"/><Relationship Id="rId64" Type="http://schemas.openxmlformats.org/officeDocument/2006/relationships/customXml" Target="../customXml/item64.xml"/><Relationship Id="rId118" Type="http://schemas.openxmlformats.org/officeDocument/2006/relationships/customXml" Target="../customXml/item118.xml"/><Relationship Id="rId139" Type="http://schemas.openxmlformats.org/officeDocument/2006/relationships/slide" Target="slides/slide13.xml"/><Relationship Id="rId85" Type="http://schemas.openxmlformats.org/officeDocument/2006/relationships/customXml" Target="../customXml/item85.xml"/><Relationship Id="rId150" Type="http://schemas.openxmlformats.org/officeDocument/2006/relationships/slide" Target="slides/slide24.xml"/><Relationship Id="rId171" Type="http://schemas.openxmlformats.org/officeDocument/2006/relationships/viewProps" Target="viewProps.xml"/><Relationship Id="rId12" Type="http://schemas.openxmlformats.org/officeDocument/2006/relationships/customXml" Target="../customXml/item12.xml"/><Relationship Id="rId33" Type="http://schemas.openxmlformats.org/officeDocument/2006/relationships/customXml" Target="../customXml/item33.xml"/><Relationship Id="rId108" Type="http://schemas.openxmlformats.org/officeDocument/2006/relationships/customXml" Target="../customXml/item108.xml"/><Relationship Id="rId129" Type="http://schemas.openxmlformats.org/officeDocument/2006/relationships/slide" Target="slides/slide3.xml"/><Relationship Id="rId54" Type="http://schemas.openxmlformats.org/officeDocument/2006/relationships/customXml" Target="../customXml/item54.xml"/><Relationship Id="rId75" Type="http://schemas.openxmlformats.org/officeDocument/2006/relationships/customXml" Target="../customXml/item75.xml"/><Relationship Id="rId96" Type="http://schemas.openxmlformats.org/officeDocument/2006/relationships/customXml" Target="../customXml/item96.xml"/><Relationship Id="rId140" Type="http://schemas.openxmlformats.org/officeDocument/2006/relationships/slide" Target="slides/slide14.xml"/><Relationship Id="rId16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slide" Target="slides/slide4.xml"/><Relationship Id="rId135" Type="http://schemas.openxmlformats.org/officeDocument/2006/relationships/slide" Target="slides/slide9.xml"/><Relationship Id="rId151" Type="http://schemas.openxmlformats.org/officeDocument/2006/relationships/slide" Target="slides/slide25.xml"/><Relationship Id="rId156" Type="http://schemas.openxmlformats.org/officeDocument/2006/relationships/slide" Target="slides/slide30.xml"/><Relationship Id="rId172" Type="http://schemas.openxmlformats.org/officeDocument/2006/relationships/theme" Target="theme/theme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slide" Target="slides/slide15.xml"/><Relationship Id="rId146" Type="http://schemas.openxmlformats.org/officeDocument/2006/relationships/slide" Target="slides/slide20.xml"/><Relationship Id="rId167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slide" Target="slides/slide36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slide" Target="slides/slide5.xml"/><Relationship Id="rId136" Type="http://schemas.openxmlformats.org/officeDocument/2006/relationships/slide" Target="slides/slide10.xml"/><Relationship Id="rId157" Type="http://schemas.openxmlformats.org/officeDocument/2006/relationships/slide" Target="slides/slide31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slide" Target="slides/slide26.xml"/><Relationship Id="rId173" Type="http://schemas.openxmlformats.org/officeDocument/2006/relationships/tableStyles" Target="tableStyle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slideMaster" Target="slideMasters/slideMaster1.xml"/><Relationship Id="rId147" Type="http://schemas.openxmlformats.org/officeDocument/2006/relationships/slide" Target="slides/slide21.xml"/><Relationship Id="rId168" Type="http://schemas.openxmlformats.org/officeDocument/2006/relationships/handoutMaster" Target="handoutMasters/handoutMaster1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slide" Target="slides/slide16.xml"/><Relationship Id="rId163" Type="http://schemas.openxmlformats.org/officeDocument/2006/relationships/slide" Target="slides/slide37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slide" Target="slides/slide11.xml"/><Relationship Id="rId158" Type="http://schemas.openxmlformats.org/officeDocument/2006/relationships/slide" Target="slides/slide32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slide" Target="slides/slide6.xml"/><Relationship Id="rId153" Type="http://schemas.openxmlformats.org/officeDocument/2006/relationships/slide" Target="slides/slide27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slide" Target="slides/slide1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slide" Target="slides/slide17.xml"/><Relationship Id="rId148" Type="http://schemas.openxmlformats.org/officeDocument/2006/relationships/slide" Target="slides/slide22.xml"/><Relationship Id="rId164" Type="http://schemas.openxmlformats.org/officeDocument/2006/relationships/slide" Target="slides/slide38.xml"/><Relationship Id="rId16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slide" Target="slides/slide7.xml"/><Relationship Id="rId154" Type="http://schemas.openxmlformats.org/officeDocument/2006/relationships/slide" Target="slides/slide28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slide" Target="slides/slide18.xml"/><Relationship Id="rId90" Type="http://schemas.openxmlformats.org/officeDocument/2006/relationships/customXml" Target="../customXml/item90.xml"/><Relationship Id="rId165" Type="http://schemas.openxmlformats.org/officeDocument/2006/relationships/slide" Target="slides/slide39.xml"/><Relationship Id="rId27" Type="http://schemas.openxmlformats.org/officeDocument/2006/relationships/customXml" Target="../customXml/item27.xml"/><Relationship Id="rId48" Type="http://schemas.openxmlformats.org/officeDocument/2006/relationships/customXml" Target="../customXml/item48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34" Type="http://schemas.openxmlformats.org/officeDocument/2006/relationships/slide" Target="slides/slide8.xml"/><Relationship Id="rId80" Type="http://schemas.openxmlformats.org/officeDocument/2006/relationships/customXml" Target="../customXml/item80.xml"/><Relationship Id="rId155" Type="http://schemas.openxmlformats.org/officeDocument/2006/relationships/slide" Target="slides/slide29.xml"/><Relationship Id="rId17" Type="http://schemas.openxmlformats.org/officeDocument/2006/relationships/customXml" Target="../customXml/item17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24" Type="http://schemas.openxmlformats.org/officeDocument/2006/relationships/customXml" Target="../customXml/item124.xml"/><Relationship Id="rId70" Type="http://schemas.openxmlformats.org/officeDocument/2006/relationships/customXml" Target="../customXml/item70.xml"/><Relationship Id="rId91" Type="http://schemas.openxmlformats.org/officeDocument/2006/relationships/customXml" Target="../customXml/item91.xml"/><Relationship Id="rId145" Type="http://schemas.openxmlformats.org/officeDocument/2006/relationships/slide" Target="slides/slide19.xml"/><Relationship Id="rId166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2\Resident%20Survey\2022%20Resident%20Survey%20Data%20for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p\folders\Administration\Surveys\2023\Resident%20Survey\2023%20Resident%20Survey%20Data%20for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Perceptions of Pinehurst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'Q4'!$B$5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'Q4'!$B$6:$B$16</c:f>
              <c:numCache>
                <c:formatCode>0.0%</c:formatCode>
                <c:ptCount val="11"/>
                <c:pt idx="0">
                  <c:v>0.13700000000000001</c:v>
                </c:pt>
                <c:pt idx="1">
                  <c:v>0.14899999999999999</c:v>
                </c:pt>
                <c:pt idx="2">
                  <c:v>0.158</c:v>
                </c:pt>
                <c:pt idx="3">
                  <c:v>0.41199999999999998</c:v>
                </c:pt>
                <c:pt idx="4">
                  <c:v>0.432</c:v>
                </c:pt>
                <c:pt idx="5">
                  <c:v>0.55700000000000005</c:v>
                </c:pt>
                <c:pt idx="6">
                  <c:v>0.55800000000000005</c:v>
                </c:pt>
                <c:pt idx="7">
                  <c:v>0.57399999999999995</c:v>
                </c:pt>
                <c:pt idx="8">
                  <c:v>0.61599999999999999</c:v>
                </c:pt>
                <c:pt idx="9">
                  <c:v>0.65700000000000003</c:v>
                </c:pt>
                <c:pt idx="10">
                  <c:v>0.65900000000000003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4-46CD-B40F-9B77F38F27F0}"/>
            </c:ext>
          </c:extLst>
        </c:ser>
        <c:ser>
          <c:idx val="1"/>
          <c:order val="1"/>
          <c:tx>
            <c:strRef>
              <c:f>'Q4'!$C$5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'Q4'!$C$6:$C$16</c:f>
              <c:numCache>
                <c:formatCode>0.0%</c:formatCode>
                <c:ptCount val="11"/>
                <c:pt idx="0">
                  <c:v>0.28299999999999997</c:v>
                </c:pt>
                <c:pt idx="1">
                  <c:v>0.318</c:v>
                </c:pt>
                <c:pt idx="2">
                  <c:v>0.28399999999999997</c:v>
                </c:pt>
                <c:pt idx="3">
                  <c:v>0.45100000000000001</c:v>
                </c:pt>
                <c:pt idx="4">
                  <c:v>0.36099999999999999</c:v>
                </c:pt>
                <c:pt idx="5">
                  <c:v>0.38100000000000001</c:v>
                </c:pt>
                <c:pt idx="6">
                  <c:v>0.38</c:v>
                </c:pt>
                <c:pt idx="7">
                  <c:v>0.34499999999999997</c:v>
                </c:pt>
                <c:pt idx="8">
                  <c:v>0.32700000000000001</c:v>
                </c:pt>
                <c:pt idx="9">
                  <c:v>0.27100000000000002</c:v>
                </c:pt>
                <c:pt idx="1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04-46CD-B40F-9B77F38F27F0}"/>
            </c:ext>
          </c:extLst>
        </c:ser>
        <c:ser>
          <c:idx val="2"/>
          <c:order val="2"/>
          <c:tx>
            <c:strRef>
              <c:f>'Q4'!$D$5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'Q4'!$D$6:$D$16</c:f>
              <c:numCache>
                <c:formatCode>0.0%</c:formatCode>
                <c:ptCount val="11"/>
                <c:pt idx="0">
                  <c:v>0.38100000000000001</c:v>
                </c:pt>
                <c:pt idx="1">
                  <c:v>0.33800000000000002</c:v>
                </c:pt>
                <c:pt idx="2">
                  <c:v>0.28100000000000003</c:v>
                </c:pt>
                <c:pt idx="3">
                  <c:v>0.115</c:v>
                </c:pt>
                <c:pt idx="4">
                  <c:v>0.157</c:v>
                </c:pt>
                <c:pt idx="5">
                  <c:v>4.9000000000000002E-2</c:v>
                </c:pt>
                <c:pt idx="6">
                  <c:v>5.0999999999999997E-2</c:v>
                </c:pt>
                <c:pt idx="7">
                  <c:v>6.4000000000000001E-2</c:v>
                </c:pt>
                <c:pt idx="8">
                  <c:v>4.2999999999999997E-2</c:v>
                </c:pt>
                <c:pt idx="9">
                  <c:v>5.5E-2</c:v>
                </c:pt>
                <c:pt idx="10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04-46CD-B40F-9B77F38F27F0}"/>
            </c:ext>
          </c:extLst>
        </c:ser>
        <c:ser>
          <c:idx val="3"/>
          <c:order val="3"/>
          <c:tx>
            <c:strRef>
              <c:f>'Q4'!$E$5</c:f>
              <c:strCache>
                <c:ptCount val="1"/>
                <c:pt idx="0">
                  <c:v>Below average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04-46CD-B40F-9B77F38F27F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304-46CD-B40F-9B77F38F27F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304-46CD-B40F-9B77F38F27F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04-46CD-B40F-9B77F38F27F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04-46CD-B40F-9B77F38F27F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04-46CD-B40F-9B77F38F2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'Q4'!$E$6:$E$16</c:f>
              <c:numCache>
                <c:formatCode>0.0%</c:formatCode>
                <c:ptCount val="11"/>
                <c:pt idx="0">
                  <c:v>0.13100000000000001</c:v>
                </c:pt>
                <c:pt idx="1">
                  <c:v>0.129</c:v>
                </c:pt>
                <c:pt idx="2">
                  <c:v>0.183</c:v>
                </c:pt>
                <c:pt idx="3">
                  <c:v>1.9E-2</c:v>
                </c:pt>
                <c:pt idx="4">
                  <c:v>3.5000000000000003E-2</c:v>
                </c:pt>
                <c:pt idx="5">
                  <c:v>1.2E-2</c:v>
                </c:pt>
                <c:pt idx="6">
                  <c:v>8.9999999999999993E-3</c:v>
                </c:pt>
                <c:pt idx="7">
                  <c:v>1.4E-2</c:v>
                </c:pt>
                <c:pt idx="8">
                  <c:v>1.2E-2</c:v>
                </c:pt>
                <c:pt idx="9">
                  <c:v>1.7999999999999999E-2</c:v>
                </c:pt>
                <c:pt idx="10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04-46CD-B40F-9B77F38F27F0}"/>
            </c:ext>
          </c:extLst>
        </c:ser>
        <c:ser>
          <c:idx val="4"/>
          <c:order val="4"/>
          <c:tx>
            <c:strRef>
              <c:f>'Q4'!$F$5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04-46CD-B40F-9B77F38F27F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304-46CD-B40F-9B77F38F27F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04-46CD-B40F-9B77F38F27F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04-46CD-B40F-9B77F38F27F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04-46CD-B40F-9B77F38F27F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04-46CD-B40F-9B77F38F2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'Q4'!$F$6:$F$16</c:f>
              <c:numCache>
                <c:formatCode>0.0%</c:formatCode>
                <c:ptCount val="11"/>
                <c:pt idx="0">
                  <c:v>6.9000000000000006E-2</c:v>
                </c:pt>
                <c:pt idx="1">
                  <c:v>6.6000000000000003E-2</c:v>
                </c:pt>
                <c:pt idx="2">
                  <c:v>9.4E-2</c:v>
                </c:pt>
                <c:pt idx="3">
                  <c:v>3.0000000000000001E-3</c:v>
                </c:pt>
                <c:pt idx="4">
                  <c:v>1.4999999999999999E-2</c:v>
                </c:pt>
                <c:pt idx="5">
                  <c:v>1E-3</c:v>
                </c:pt>
                <c:pt idx="6">
                  <c:v>3.0000000000000001E-3</c:v>
                </c:pt>
                <c:pt idx="7">
                  <c:v>3.0000000000000001E-3</c:v>
                </c:pt>
                <c:pt idx="8">
                  <c:v>3.0000000000000001E-3</c:v>
                </c:pt>
                <c:pt idx="9">
                  <c:v>0</c:v>
                </c:pt>
                <c:pt idx="10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04-46CD-B40F-9B77F38F27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62493520"/>
        <c:axId val="662492208"/>
      </c:barChart>
      <c:catAx>
        <c:axId val="66249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492208"/>
        <c:crosses val="autoZero"/>
        <c:auto val="1"/>
        <c:lblAlgn val="ctr"/>
        <c:lblOffset val="100"/>
        <c:noMultiLvlLbl val="0"/>
      </c:catAx>
      <c:valAx>
        <c:axId val="662492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4935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Satisfaction with the value</a:t>
            </a:r>
            <a:r>
              <a:rPr lang="en-US" b="1" baseline="0"/>
              <a:t> you receive for the portion of your property taxes that funds the Village's operating budget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'Q28'!$D$5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AD-4811-84BB-DD4CB6D531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AD-4811-84BB-DD4CB6D531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'Q28'!$B$15:$B$16</c:f>
              <c:strCache>
                <c:ptCount val="2"/>
                <c:pt idx="0">
                  <c:v>Very Satisfied, Satisfied, or Neutral</c:v>
                </c:pt>
                <c:pt idx="1">
                  <c:v>Dissatisfied or Very Dissatisfied</c:v>
                </c:pt>
              </c:strCache>
            </c:strRef>
          </c:cat>
          <c:val>
            <c:numRef>
              <c:f>'Q28'!$C$15:$C$16</c:f>
              <c:numCache>
                <c:formatCode>0.0%</c:formatCode>
                <c:ptCount val="2"/>
                <c:pt idx="0">
                  <c:v>0.92500000000000004</c:v>
                </c:pt>
                <c:pt idx="1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AD-4811-84BB-DD4CB6D531B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275032808398948"/>
          <c:y val="0.91418294731239635"/>
          <c:w val="0.43449934383202099"/>
          <c:h val="7.2572017272777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Overall Satisfaction Trends with Village Services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24925918635170605"/>
          <c:y val="1.7334749274761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'Q1'!$B$18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'Q1'!$A$19:$A$30</c:f>
              <c:strCache>
                <c:ptCount val="12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Promotion of natural resource conservation</c:v>
                </c:pt>
                <c:pt idx="3">
                  <c:v>Village efforts at maintaining quality of your neighborhoods</c:v>
                </c:pt>
                <c:pt idx="4">
                  <c:v>Street &amp; right-of-way maintenance</c:v>
                </c:pt>
                <c:pt idx="5">
                  <c:v>Parks &amp; recreation programs</c:v>
                </c:pt>
                <c:pt idx="6">
                  <c:v>Village communication with residents</c:v>
                </c:pt>
                <c:pt idx="7">
                  <c:v>Parks &amp; recreation facilities</c:v>
                </c:pt>
                <c:pt idx="8">
                  <c:v>Customer service provided by Village employees</c:v>
                </c:pt>
                <c:pt idx="9">
                  <c:v>Solid waste services</c:v>
                </c:pt>
                <c:pt idx="10">
                  <c:v>Police services</c:v>
                </c:pt>
                <c:pt idx="11">
                  <c:v>Fire services</c:v>
                </c:pt>
              </c:strCache>
            </c:strRef>
          </c:cat>
          <c:val>
            <c:numRef>
              <c:f>'Q1'!$B$19:$B$30</c:f>
              <c:numCache>
                <c:formatCode>0.0%</c:formatCode>
                <c:ptCount val="12"/>
                <c:pt idx="0">
                  <c:v>0.48599999999999999</c:v>
                </c:pt>
                <c:pt idx="1">
                  <c:v>0.55899999999999994</c:v>
                </c:pt>
                <c:pt idx="2">
                  <c:v>0.60499999999999998</c:v>
                </c:pt>
                <c:pt idx="3">
                  <c:v>0.64799999999999991</c:v>
                </c:pt>
                <c:pt idx="4">
                  <c:v>0.74099999999999999</c:v>
                </c:pt>
                <c:pt idx="5">
                  <c:v>0.748</c:v>
                </c:pt>
                <c:pt idx="6">
                  <c:v>0.81099999999999994</c:v>
                </c:pt>
                <c:pt idx="7">
                  <c:v>0.84199999999999997</c:v>
                </c:pt>
                <c:pt idx="8">
                  <c:v>0.82400000000000007</c:v>
                </c:pt>
                <c:pt idx="9">
                  <c:v>0.91399999999999992</c:v>
                </c:pt>
                <c:pt idx="10">
                  <c:v>0.91999999999999993</c:v>
                </c:pt>
                <c:pt idx="11">
                  <c:v>0.95399999999999996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72-4FF2-AB0D-B86478D69349}"/>
            </c:ext>
          </c:extLst>
        </c:ser>
        <c:ser>
          <c:idx val="1"/>
          <c:order val="1"/>
          <c:tx>
            <c:strRef>
              <c:f>'Q1'!$C$18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'Q1'!$A$19:$A$30</c:f>
              <c:strCache>
                <c:ptCount val="12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Promotion of natural resource conservation</c:v>
                </c:pt>
                <c:pt idx="3">
                  <c:v>Village efforts at maintaining quality of your neighborhoods</c:v>
                </c:pt>
                <c:pt idx="4">
                  <c:v>Street &amp; right-of-way maintenance</c:v>
                </c:pt>
                <c:pt idx="5">
                  <c:v>Parks &amp; recreation programs</c:v>
                </c:pt>
                <c:pt idx="6">
                  <c:v>Village communication with residents</c:v>
                </c:pt>
                <c:pt idx="7">
                  <c:v>Parks &amp; recreation facilities</c:v>
                </c:pt>
                <c:pt idx="8">
                  <c:v>Customer service provided by Village employees</c:v>
                </c:pt>
                <c:pt idx="9">
                  <c:v>Solid waste services</c:v>
                </c:pt>
                <c:pt idx="10">
                  <c:v>Police services</c:v>
                </c:pt>
                <c:pt idx="11">
                  <c:v>Fire services</c:v>
                </c:pt>
              </c:strCache>
            </c:strRef>
          </c:cat>
          <c:val>
            <c:numRef>
              <c:f>'Q1'!$C$19:$C$30</c:f>
              <c:numCache>
                <c:formatCode>0.0%</c:formatCode>
                <c:ptCount val="12"/>
                <c:pt idx="0">
                  <c:v>0.56299999999999994</c:v>
                </c:pt>
                <c:pt idx="1">
                  <c:v>0.58199999999999996</c:v>
                </c:pt>
                <c:pt idx="2">
                  <c:v>0.625</c:v>
                </c:pt>
                <c:pt idx="3">
                  <c:v>0.66600000000000004</c:v>
                </c:pt>
                <c:pt idx="4">
                  <c:v>0.72</c:v>
                </c:pt>
                <c:pt idx="5">
                  <c:v>0.79600000000000004</c:v>
                </c:pt>
                <c:pt idx="6">
                  <c:v>0.83600000000000008</c:v>
                </c:pt>
                <c:pt idx="7">
                  <c:v>0.85299999999999998</c:v>
                </c:pt>
                <c:pt idx="8">
                  <c:v>0.84</c:v>
                </c:pt>
                <c:pt idx="9">
                  <c:v>0.90700000000000003</c:v>
                </c:pt>
                <c:pt idx="10">
                  <c:v>0.92199999999999993</c:v>
                </c:pt>
                <c:pt idx="1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72-4FF2-AB0D-B86478D69349}"/>
            </c:ext>
          </c:extLst>
        </c:ser>
        <c:ser>
          <c:idx val="2"/>
          <c:order val="2"/>
          <c:tx>
            <c:strRef>
              <c:f>'Q1'!$D$18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'Q1'!$A$19:$A$30</c:f>
              <c:strCache>
                <c:ptCount val="12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Promotion of natural resource conservation</c:v>
                </c:pt>
                <c:pt idx="3">
                  <c:v>Village efforts at maintaining quality of your neighborhoods</c:v>
                </c:pt>
                <c:pt idx="4">
                  <c:v>Street &amp; right-of-way maintenance</c:v>
                </c:pt>
                <c:pt idx="5">
                  <c:v>Parks &amp; recreation programs</c:v>
                </c:pt>
                <c:pt idx="6">
                  <c:v>Village communication with residents</c:v>
                </c:pt>
                <c:pt idx="7">
                  <c:v>Parks &amp; recreation facilities</c:v>
                </c:pt>
                <c:pt idx="8">
                  <c:v>Customer service provided by Village employees</c:v>
                </c:pt>
                <c:pt idx="9">
                  <c:v>Solid waste services</c:v>
                </c:pt>
                <c:pt idx="10">
                  <c:v>Police services</c:v>
                </c:pt>
                <c:pt idx="11">
                  <c:v>Fire services</c:v>
                </c:pt>
              </c:strCache>
            </c:strRef>
          </c:cat>
          <c:val>
            <c:numRef>
              <c:f>'Q1'!$D$19:$D$30</c:f>
              <c:numCache>
                <c:formatCode>0.0%</c:formatCode>
                <c:ptCount val="12"/>
                <c:pt idx="0">
                  <c:v>0.4</c:v>
                </c:pt>
                <c:pt idx="1">
                  <c:v>0.59</c:v>
                </c:pt>
                <c:pt idx="2">
                  <c:v>0.71</c:v>
                </c:pt>
                <c:pt idx="3">
                  <c:v>0.7</c:v>
                </c:pt>
                <c:pt idx="4">
                  <c:v>0.71</c:v>
                </c:pt>
                <c:pt idx="5">
                  <c:v>0.72</c:v>
                </c:pt>
                <c:pt idx="6">
                  <c:v>0.78</c:v>
                </c:pt>
                <c:pt idx="7">
                  <c:v>0.78</c:v>
                </c:pt>
                <c:pt idx="8">
                  <c:v>0.8</c:v>
                </c:pt>
                <c:pt idx="9">
                  <c:v>0.89</c:v>
                </c:pt>
                <c:pt idx="10">
                  <c:v>0.88</c:v>
                </c:pt>
                <c:pt idx="11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72-4FF2-AB0D-B86478D693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16067695"/>
        <c:axId val="1916068111"/>
      </c:barChart>
      <c:catAx>
        <c:axId val="1916067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68111"/>
        <c:crosses val="autoZero"/>
        <c:auto val="1"/>
        <c:lblAlgn val="ctr"/>
        <c:lblOffset val="100"/>
        <c:noMultiLvlLbl val="0"/>
      </c:catAx>
      <c:valAx>
        <c:axId val="19160681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6769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Overall Satisfaction</a:t>
            </a:r>
            <a:r>
              <a:rPr lang="en-US" sz="1800" b="1" baseline="0"/>
              <a:t> with Village Services</a:t>
            </a:r>
          </a:p>
          <a:p>
            <a:pPr>
              <a:defRPr sz="1800" b="1"/>
            </a:pPr>
            <a:r>
              <a:rPr lang="en-US" sz="1800" b="1" baseline="0"/>
              <a:t>Benchmark Analysis 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'Q1'!$B$48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'Q1'!$A$49:$A$56</c:f>
              <c:strCache>
                <c:ptCount val="8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Street &amp; right-of-way maintenance</c:v>
                </c:pt>
                <c:pt idx="3">
                  <c:v>Village communication with residents</c:v>
                </c:pt>
                <c:pt idx="4">
                  <c:v>Customer service provided by Village employees</c:v>
                </c:pt>
                <c:pt idx="5">
                  <c:v>Solid waste services</c:v>
                </c:pt>
                <c:pt idx="6">
                  <c:v>Police services</c:v>
                </c:pt>
                <c:pt idx="7">
                  <c:v>Fire services</c:v>
                </c:pt>
              </c:strCache>
            </c:strRef>
          </c:cat>
          <c:val>
            <c:numRef>
              <c:f>'Q1'!$B$49:$B$56</c:f>
              <c:numCache>
                <c:formatCode>0.0%</c:formatCode>
                <c:ptCount val="8"/>
                <c:pt idx="0">
                  <c:v>0.33900000000000002</c:v>
                </c:pt>
                <c:pt idx="1">
                  <c:v>0.40100000000000002</c:v>
                </c:pt>
                <c:pt idx="2">
                  <c:v>0.40500000000000003</c:v>
                </c:pt>
                <c:pt idx="3">
                  <c:v>0.36899999999999999</c:v>
                </c:pt>
                <c:pt idx="4">
                  <c:v>0.39400000000000002</c:v>
                </c:pt>
                <c:pt idx="5">
                  <c:v>0.55100000000000005</c:v>
                </c:pt>
                <c:pt idx="6">
                  <c:v>0.53</c:v>
                </c:pt>
                <c:pt idx="7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7-43D1-9A74-7AC4B6AC8CD1}"/>
            </c:ext>
          </c:extLst>
        </c:ser>
        <c:ser>
          <c:idx val="1"/>
          <c:order val="1"/>
          <c:tx>
            <c:strRef>
              <c:f>'Q1'!$C$48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'Q1'!$A$49:$A$56</c:f>
              <c:strCache>
                <c:ptCount val="8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Street &amp; right-of-way maintenance</c:v>
                </c:pt>
                <c:pt idx="3">
                  <c:v>Village communication with residents</c:v>
                </c:pt>
                <c:pt idx="4">
                  <c:v>Customer service provided by Village employees</c:v>
                </c:pt>
                <c:pt idx="5">
                  <c:v>Solid waste services</c:v>
                </c:pt>
                <c:pt idx="6">
                  <c:v>Police services</c:v>
                </c:pt>
                <c:pt idx="7">
                  <c:v>Fire services</c:v>
                </c:pt>
              </c:strCache>
            </c:strRef>
          </c:cat>
          <c:val>
            <c:numRef>
              <c:f>'Q1'!$C$49:$C$56</c:f>
              <c:numCache>
                <c:formatCode>0.0%</c:formatCode>
                <c:ptCount val="8"/>
                <c:pt idx="0">
                  <c:v>0.377</c:v>
                </c:pt>
                <c:pt idx="1">
                  <c:v>0.36899999999999999</c:v>
                </c:pt>
                <c:pt idx="2">
                  <c:v>0.48199999999999998</c:v>
                </c:pt>
                <c:pt idx="3">
                  <c:v>0.48099999999999998</c:v>
                </c:pt>
                <c:pt idx="4">
                  <c:v>0.36299999999999999</c:v>
                </c:pt>
                <c:pt idx="5">
                  <c:v>0.63700000000000001</c:v>
                </c:pt>
                <c:pt idx="6">
                  <c:v>0.60299999999999998</c:v>
                </c:pt>
                <c:pt idx="7">
                  <c:v>0.85299999999999998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D7-43D1-9A74-7AC4B6AC8CD1}"/>
            </c:ext>
          </c:extLst>
        </c:ser>
        <c:ser>
          <c:idx val="2"/>
          <c:order val="2"/>
          <c:tx>
            <c:strRef>
              <c:f>'Q1'!$D$48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'Q1'!$A$49:$A$56</c:f>
              <c:strCache>
                <c:ptCount val="8"/>
                <c:pt idx="0">
                  <c:v>Level of public involvement in local decisions</c:v>
                </c:pt>
                <c:pt idx="1">
                  <c:v>Enforcement of Village codes &amp; ordinances</c:v>
                </c:pt>
                <c:pt idx="2">
                  <c:v>Street &amp; right-of-way maintenance</c:v>
                </c:pt>
                <c:pt idx="3">
                  <c:v>Village communication with residents</c:v>
                </c:pt>
                <c:pt idx="4">
                  <c:v>Customer service provided by Village employees</c:v>
                </c:pt>
                <c:pt idx="5">
                  <c:v>Solid waste services</c:v>
                </c:pt>
                <c:pt idx="6">
                  <c:v>Police services</c:v>
                </c:pt>
                <c:pt idx="7">
                  <c:v>Fire services</c:v>
                </c:pt>
              </c:strCache>
            </c:strRef>
          </c:cat>
          <c:val>
            <c:numRef>
              <c:f>'Q1'!$D$49:$D$56</c:f>
              <c:numCache>
                <c:formatCode>0.0%</c:formatCode>
                <c:ptCount val="8"/>
                <c:pt idx="0">
                  <c:v>0.48599999999999999</c:v>
                </c:pt>
                <c:pt idx="1">
                  <c:v>0.55900000000000005</c:v>
                </c:pt>
                <c:pt idx="2">
                  <c:v>0.74099999999999999</c:v>
                </c:pt>
                <c:pt idx="3">
                  <c:v>0.748</c:v>
                </c:pt>
                <c:pt idx="4">
                  <c:v>0.82399999999999995</c:v>
                </c:pt>
                <c:pt idx="5">
                  <c:v>0.91400000000000003</c:v>
                </c:pt>
                <c:pt idx="6">
                  <c:v>0.92</c:v>
                </c:pt>
                <c:pt idx="7">
                  <c:v>0.95399999999999996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D7-43D1-9A74-7AC4B6AC8C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119960"/>
        <c:axId val="851116352"/>
      </c:barChart>
      <c:catAx>
        <c:axId val="851119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16352"/>
        <c:crosses val="autoZero"/>
        <c:auto val="1"/>
        <c:lblAlgn val="ctr"/>
        <c:lblOffset val="100"/>
        <c:noMultiLvlLbl val="0"/>
      </c:catAx>
      <c:valAx>
        <c:axId val="8511163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199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Satisfaction</a:t>
            </a:r>
            <a:r>
              <a:rPr lang="en-US" sz="2000" b="1" baseline="0" dirty="0"/>
              <a:t> with Issues that Influence Perceptions of the Village</a:t>
            </a:r>
          </a:p>
          <a:p>
            <a:pPr>
              <a:defRPr sz="2000" b="1"/>
            </a:pPr>
            <a:r>
              <a:rPr lang="en-US" sz="2000" b="1" baseline="0" dirty="0"/>
              <a:t>Benchmark Analysis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'Q4'!$B$23</c:f>
              <c:strCache>
                <c:ptCount val="1"/>
                <c:pt idx="0">
                  <c:v>U.S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'Q4'!$A$24:$A$28</c:f>
              <c:strCache>
                <c:ptCount val="5"/>
                <c:pt idx="0">
                  <c:v>As a place to raise children</c:v>
                </c:pt>
                <c:pt idx="1">
                  <c:v>As a place to retire</c:v>
                </c:pt>
                <c:pt idx="2">
                  <c:v>Overall image of Village</c:v>
                </c:pt>
                <c:pt idx="3">
                  <c:v>As a place to live</c:v>
                </c:pt>
                <c:pt idx="4">
                  <c:v>Overall feeling of safety in Village</c:v>
                </c:pt>
              </c:strCache>
            </c:strRef>
          </c:cat>
          <c:val>
            <c:numRef>
              <c:f>'Q4'!$B$24:$B$28</c:f>
              <c:numCache>
                <c:formatCode>0.0%</c:formatCode>
                <c:ptCount val="5"/>
                <c:pt idx="0">
                  <c:v>0.61399999999999999</c:v>
                </c:pt>
                <c:pt idx="1">
                  <c:v>0.51600000000000001</c:v>
                </c:pt>
                <c:pt idx="2">
                  <c:v>0.53400000000000003</c:v>
                </c:pt>
                <c:pt idx="3">
                  <c:v>0.48499999999999999</c:v>
                </c:pt>
                <c:pt idx="4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C-45BD-A6C3-2224BF4ECAE6}"/>
            </c:ext>
          </c:extLst>
        </c:ser>
        <c:ser>
          <c:idx val="1"/>
          <c:order val="1"/>
          <c:tx>
            <c:strRef>
              <c:f>'Q4'!$C$23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'Q4'!$A$24:$A$28</c:f>
              <c:strCache>
                <c:ptCount val="5"/>
                <c:pt idx="0">
                  <c:v>As a place to raise children</c:v>
                </c:pt>
                <c:pt idx="1">
                  <c:v>As a place to retire</c:v>
                </c:pt>
                <c:pt idx="2">
                  <c:v>Overall image of Village</c:v>
                </c:pt>
                <c:pt idx="3">
                  <c:v>As a place to live</c:v>
                </c:pt>
                <c:pt idx="4">
                  <c:v>Overall feeling of safety in Village</c:v>
                </c:pt>
              </c:strCache>
            </c:strRef>
          </c:cat>
          <c:val>
            <c:numRef>
              <c:f>'Q4'!$C$24:$C$28</c:f>
              <c:numCache>
                <c:formatCode>0.0%</c:formatCode>
                <c:ptCount val="5"/>
                <c:pt idx="0">
                  <c:v>0.67300000000000004</c:v>
                </c:pt>
                <c:pt idx="1">
                  <c:v>0.55100000000000005</c:v>
                </c:pt>
                <c:pt idx="2">
                  <c:v>0.64700000000000002</c:v>
                </c:pt>
                <c:pt idx="3">
                  <c:v>0.57999999999999996</c:v>
                </c:pt>
                <c:pt idx="4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4C-45BD-A6C3-2224BF4ECAE6}"/>
            </c:ext>
          </c:extLst>
        </c:ser>
        <c:ser>
          <c:idx val="2"/>
          <c:order val="2"/>
          <c:tx>
            <c:strRef>
              <c:f>'Q4'!$D$23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'Q4'!$A$24:$A$28</c:f>
              <c:strCache>
                <c:ptCount val="5"/>
                <c:pt idx="0">
                  <c:v>As a place to raise children</c:v>
                </c:pt>
                <c:pt idx="1">
                  <c:v>As a place to retire</c:v>
                </c:pt>
                <c:pt idx="2">
                  <c:v>Overall image of Village</c:v>
                </c:pt>
                <c:pt idx="3">
                  <c:v>As a place to live</c:v>
                </c:pt>
                <c:pt idx="4">
                  <c:v>Overall feeling of safety in Village</c:v>
                </c:pt>
              </c:strCache>
            </c:strRef>
          </c:cat>
          <c:val>
            <c:numRef>
              <c:f>'Q4'!$D$24:$D$28</c:f>
              <c:numCache>
                <c:formatCode>0.0%</c:formatCode>
                <c:ptCount val="5"/>
                <c:pt idx="0">
                  <c:v>0.79299999999999993</c:v>
                </c:pt>
                <c:pt idx="1">
                  <c:v>0.92800000000000005</c:v>
                </c:pt>
                <c:pt idx="2">
                  <c:v>0.93800000000000006</c:v>
                </c:pt>
                <c:pt idx="3">
                  <c:v>0.94300000000000006</c:v>
                </c:pt>
                <c:pt idx="4">
                  <c:v>0.95900000000000007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4C-45BD-A6C3-2224BF4ECA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60950440"/>
        <c:axId val="860947816"/>
      </c:barChart>
      <c:catAx>
        <c:axId val="860950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947816"/>
        <c:crosses val="autoZero"/>
        <c:auto val="1"/>
        <c:lblAlgn val="ctr"/>
        <c:lblOffset val="100"/>
        <c:noMultiLvlLbl val="0"/>
      </c:catAx>
      <c:valAx>
        <c:axId val="8609478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950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Overall Satisfaction</a:t>
            </a:r>
            <a:r>
              <a:rPr lang="en-US" sz="1800" b="1" baseline="0" dirty="0"/>
              <a:t> with Public Safety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800" b="1" i="0" baseline="0" dirty="0">
                <a:effectLst/>
              </a:rPr>
              <a:t>Benchmark Analysis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'Q6'!$B$15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'Q6'!$A$16:$A$21</c:f>
              <c:strCache>
                <c:ptCount val="6"/>
                <c:pt idx="0">
                  <c:v>Fire prevention &amp; education programs provided by Village</c:v>
                </c:pt>
                <c:pt idx="1">
                  <c:v>Frequency that police officers patrol your neighborhood</c:v>
                </c:pt>
                <c:pt idx="2">
                  <c:v>Enforcement of local traffic laws</c:v>
                </c:pt>
                <c:pt idx="3">
                  <c:v>Efforts to prevent crimes</c:v>
                </c:pt>
                <c:pt idx="4">
                  <c:v>How quickly police respond to emergencies</c:v>
                </c:pt>
                <c:pt idx="5">
                  <c:v>How quickly fire personnel respond to emergencies</c:v>
                </c:pt>
              </c:strCache>
            </c:strRef>
          </c:cat>
          <c:val>
            <c:numRef>
              <c:f>'Q6'!$B$16:$B$21</c:f>
              <c:numCache>
                <c:formatCode>0.0%</c:formatCode>
                <c:ptCount val="6"/>
                <c:pt idx="0">
                  <c:v>0.48599999999999999</c:v>
                </c:pt>
                <c:pt idx="1">
                  <c:v>0.54100000000000004</c:v>
                </c:pt>
                <c:pt idx="2">
                  <c:v>0.496</c:v>
                </c:pt>
                <c:pt idx="3">
                  <c:v>0.48599999999999999</c:v>
                </c:pt>
                <c:pt idx="4">
                  <c:v>0.56100000000000005</c:v>
                </c:pt>
                <c:pt idx="5">
                  <c:v>0.71699999999999997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C1-4A9E-B2EC-BF896460E2AC}"/>
            </c:ext>
          </c:extLst>
        </c:ser>
        <c:ser>
          <c:idx val="1"/>
          <c:order val="1"/>
          <c:tx>
            <c:strRef>
              <c:f>'Q6'!$C$15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'Q6'!$A$16:$A$21</c:f>
              <c:strCache>
                <c:ptCount val="6"/>
                <c:pt idx="0">
                  <c:v>Fire prevention &amp; education programs provided by Village</c:v>
                </c:pt>
                <c:pt idx="1">
                  <c:v>Frequency that police officers patrol your neighborhood</c:v>
                </c:pt>
                <c:pt idx="2">
                  <c:v>Enforcement of local traffic laws</c:v>
                </c:pt>
                <c:pt idx="3">
                  <c:v>Efforts to prevent crimes</c:v>
                </c:pt>
                <c:pt idx="4">
                  <c:v>How quickly police respond to emergencies</c:v>
                </c:pt>
                <c:pt idx="5">
                  <c:v>How quickly fire personnel respond to emergencies</c:v>
                </c:pt>
              </c:strCache>
            </c:strRef>
          </c:cat>
          <c:val>
            <c:numRef>
              <c:f>'Q6'!$C$16:$C$21</c:f>
              <c:numCache>
                <c:formatCode>0.0%</c:formatCode>
                <c:ptCount val="6"/>
                <c:pt idx="0">
                  <c:v>0.53200000000000003</c:v>
                </c:pt>
                <c:pt idx="1">
                  <c:v>0.64500000000000002</c:v>
                </c:pt>
                <c:pt idx="2">
                  <c:v>0.59699999999999998</c:v>
                </c:pt>
                <c:pt idx="3">
                  <c:v>0.55300000000000005</c:v>
                </c:pt>
                <c:pt idx="4">
                  <c:v>0.69799999999999995</c:v>
                </c:pt>
                <c:pt idx="5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C1-4A9E-B2EC-BF896460E2AC}"/>
            </c:ext>
          </c:extLst>
        </c:ser>
        <c:ser>
          <c:idx val="2"/>
          <c:order val="2"/>
          <c:tx>
            <c:strRef>
              <c:f>'Q6'!$D$15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'Q6'!$A$16:$A$21</c:f>
              <c:strCache>
                <c:ptCount val="6"/>
                <c:pt idx="0">
                  <c:v>Fire prevention &amp; education programs provided by Village</c:v>
                </c:pt>
                <c:pt idx="1">
                  <c:v>Frequency that police officers patrol your neighborhood</c:v>
                </c:pt>
                <c:pt idx="2">
                  <c:v>Enforcement of local traffic laws</c:v>
                </c:pt>
                <c:pt idx="3">
                  <c:v>Efforts to prevent crimes</c:v>
                </c:pt>
                <c:pt idx="4">
                  <c:v>How quickly police respond to emergencies</c:v>
                </c:pt>
                <c:pt idx="5">
                  <c:v>How quickly fire personnel respond to emergencies</c:v>
                </c:pt>
              </c:strCache>
            </c:strRef>
          </c:cat>
          <c:val>
            <c:numRef>
              <c:f>'Q6'!$D$16:$D$21</c:f>
              <c:numCache>
                <c:formatCode>0.0%</c:formatCode>
                <c:ptCount val="6"/>
                <c:pt idx="0">
                  <c:v>0.624</c:v>
                </c:pt>
                <c:pt idx="1">
                  <c:v>0.63300000000000001</c:v>
                </c:pt>
                <c:pt idx="2">
                  <c:v>0.67799999999999994</c:v>
                </c:pt>
                <c:pt idx="3">
                  <c:v>0.83099999999999996</c:v>
                </c:pt>
                <c:pt idx="4">
                  <c:v>0.85099999999999998</c:v>
                </c:pt>
                <c:pt idx="5">
                  <c:v>0.877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C1-4A9E-B2EC-BF896460E2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813957440"/>
        <c:axId val="813949240"/>
      </c:barChart>
      <c:catAx>
        <c:axId val="813957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949240"/>
        <c:crosses val="autoZero"/>
        <c:auto val="1"/>
        <c:lblAlgn val="ctr"/>
        <c:lblOffset val="100"/>
        <c:noMultiLvlLbl val="0"/>
      </c:catAx>
      <c:valAx>
        <c:axId val="813949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957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Overall Satisfaction with Transportation/Public</a:t>
            </a:r>
            <a:r>
              <a:rPr lang="en-US" sz="2000" b="1" baseline="0" dirty="0"/>
              <a:t> Services</a:t>
            </a:r>
          </a:p>
          <a:p>
            <a:pPr>
              <a:defRPr sz="2000" b="1"/>
            </a:pPr>
            <a:r>
              <a:rPr lang="en-US" sz="2000" b="1" baseline="0" dirty="0"/>
              <a:t>Benchmark Analysis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'Q17'!$B$21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'Q17'!$A$22:$A$26</c:f>
              <c:strCache>
                <c:ptCount val="5"/>
                <c:pt idx="0">
                  <c:v>Adequacy of street lighting</c:v>
                </c:pt>
                <c:pt idx="1">
                  <c:v>Condition of existing walkways</c:v>
                </c:pt>
                <c:pt idx="2">
                  <c:v>Maintenance of streets in your neighborhood</c:v>
                </c:pt>
                <c:pt idx="3">
                  <c:v>Maintenance of street signs/pavement markings</c:v>
                </c:pt>
                <c:pt idx="4">
                  <c:v>Maintenance of main Village street thoroughfares</c:v>
                </c:pt>
              </c:strCache>
            </c:strRef>
          </c:cat>
          <c:val>
            <c:numRef>
              <c:f>'Q17'!$B$22:$B$26</c:f>
              <c:numCache>
                <c:formatCode>0.0%</c:formatCode>
                <c:ptCount val="5"/>
                <c:pt idx="0">
                  <c:v>0.58499999999999996</c:v>
                </c:pt>
                <c:pt idx="1">
                  <c:v>0.46700000000000003</c:v>
                </c:pt>
                <c:pt idx="2">
                  <c:v>0.49299999999999999</c:v>
                </c:pt>
                <c:pt idx="3">
                  <c:v>0.63100000000000001</c:v>
                </c:pt>
                <c:pt idx="4">
                  <c:v>0.501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59-461B-8415-82D1257742F8}"/>
            </c:ext>
          </c:extLst>
        </c:ser>
        <c:ser>
          <c:idx val="1"/>
          <c:order val="1"/>
          <c:tx>
            <c:strRef>
              <c:f>'Q17'!$C$21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'Q17'!$A$22:$A$26</c:f>
              <c:strCache>
                <c:ptCount val="5"/>
                <c:pt idx="0">
                  <c:v>Adequacy of street lighting</c:v>
                </c:pt>
                <c:pt idx="1">
                  <c:v>Condition of existing walkways</c:v>
                </c:pt>
                <c:pt idx="2">
                  <c:v>Maintenance of streets in your neighborhood</c:v>
                </c:pt>
                <c:pt idx="3">
                  <c:v>Maintenance of street signs/pavement markings</c:v>
                </c:pt>
                <c:pt idx="4">
                  <c:v>Maintenance of main Village street thoroughfares</c:v>
                </c:pt>
              </c:strCache>
            </c:strRef>
          </c:cat>
          <c:val>
            <c:numRef>
              <c:f>'Q17'!$C$22:$C$26</c:f>
              <c:numCache>
                <c:formatCode>0.0%</c:formatCode>
                <c:ptCount val="5"/>
                <c:pt idx="0">
                  <c:v>0.60399999999999998</c:v>
                </c:pt>
                <c:pt idx="1">
                  <c:v>0.499</c:v>
                </c:pt>
                <c:pt idx="2">
                  <c:v>0.51300000000000001</c:v>
                </c:pt>
                <c:pt idx="3">
                  <c:v>0.63500000000000001</c:v>
                </c:pt>
                <c:pt idx="4">
                  <c:v>0.56599999999999995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59-461B-8415-82D1257742F8}"/>
            </c:ext>
          </c:extLst>
        </c:ser>
        <c:ser>
          <c:idx val="2"/>
          <c:order val="2"/>
          <c:tx>
            <c:strRef>
              <c:f>'Q17'!$D$21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'Q17'!$A$22:$A$26</c:f>
              <c:strCache>
                <c:ptCount val="5"/>
                <c:pt idx="0">
                  <c:v>Adequacy of street lighting</c:v>
                </c:pt>
                <c:pt idx="1">
                  <c:v>Condition of existing walkways</c:v>
                </c:pt>
                <c:pt idx="2">
                  <c:v>Maintenance of streets in your neighborhood</c:v>
                </c:pt>
                <c:pt idx="3">
                  <c:v>Maintenance of street signs/pavement markings</c:v>
                </c:pt>
                <c:pt idx="4">
                  <c:v>Maintenance of main Village street thoroughfares</c:v>
                </c:pt>
              </c:strCache>
            </c:strRef>
          </c:cat>
          <c:val>
            <c:numRef>
              <c:f>'Q17'!$D$22:$D$26</c:f>
              <c:numCache>
                <c:formatCode>0.0%</c:formatCode>
                <c:ptCount val="5"/>
                <c:pt idx="0">
                  <c:v>0.46699999999999997</c:v>
                </c:pt>
                <c:pt idx="1">
                  <c:v>0.61</c:v>
                </c:pt>
                <c:pt idx="2">
                  <c:v>0.73899999999999999</c:v>
                </c:pt>
                <c:pt idx="3">
                  <c:v>0.79699999999999993</c:v>
                </c:pt>
                <c:pt idx="4">
                  <c:v>0.875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59-461B-8415-82D1257742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101264"/>
        <c:axId val="851102248"/>
      </c:barChart>
      <c:catAx>
        <c:axId val="85110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02248"/>
        <c:crosses val="autoZero"/>
        <c:auto val="1"/>
        <c:lblAlgn val="ctr"/>
        <c:lblOffset val="100"/>
        <c:noMultiLvlLbl val="0"/>
      </c:catAx>
      <c:valAx>
        <c:axId val="851102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0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Overall Satisfaction</a:t>
            </a:r>
            <a:r>
              <a:rPr lang="en-US" sz="2000" b="1" baseline="0" dirty="0"/>
              <a:t> with Code Enforcement</a:t>
            </a:r>
          </a:p>
          <a:p>
            <a:pPr>
              <a:defRPr sz="2000" b="1"/>
            </a:pPr>
            <a:r>
              <a:rPr lang="en-US" sz="2000" b="1" baseline="0" dirty="0"/>
              <a:t>Benchmark Analysis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'Q15'!$B$23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'Q15'!$A$24:$A$26</c:f>
              <c:strCache>
                <c:ptCount val="3"/>
                <c:pt idx="0">
                  <c:v>Enforcing sign regulations</c:v>
                </c:pt>
                <c:pt idx="1">
                  <c:v>Enforcing mowing/cutting of weeds/ grass on private property</c:v>
                </c:pt>
                <c:pt idx="2">
                  <c:v>Enforcing cleanup of litter &amp; debris on private property</c:v>
                </c:pt>
              </c:strCache>
            </c:strRef>
          </c:cat>
          <c:val>
            <c:numRef>
              <c:f>'Q15'!$B$24:$B$26</c:f>
              <c:numCache>
                <c:formatCode>0.0%</c:formatCode>
                <c:ptCount val="3"/>
                <c:pt idx="0">
                  <c:v>0.44900000000000001</c:v>
                </c:pt>
                <c:pt idx="1">
                  <c:v>0.46100000000000002</c:v>
                </c:pt>
                <c:pt idx="2">
                  <c:v>0.45100000000000001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7-4BE4-989D-14BA3E5D0DF4}"/>
            </c:ext>
          </c:extLst>
        </c:ser>
        <c:ser>
          <c:idx val="1"/>
          <c:order val="1"/>
          <c:tx>
            <c:strRef>
              <c:f>'Q15'!$C$23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'Q15'!$A$24:$A$26</c:f>
              <c:strCache>
                <c:ptCount val="3"/>
                <c:pt idx="0">
                  <c:v>Enforcing sign regulations</c:v>
                </c:pt>
                <c:pt idx="1">
                  <c:v>Enforcing mowing/cutting of weeds/ grass on private property</c:v>
                </c:pt>
                <c:pt idx="2">
                  <c:v>Enforcing cleanup of litter &amp; debris on private property</c:v>
                </c:pt>
              </c:strCache>
            </c:strRef>
          </c:cat>
          <c:val>
            <c:numRef>
              <c:f>'Q15'!$C$24:$C$26</c:f>
              <c:numCache>
                <c:formatCode>0.0%</c:formatCode>
                <c:ptCount val="3"/>
                <c:pt idx="0">
                  <c:v>0.44400000000000001</c:v>
                </c:pt>
                <c:pt idx="1">
                  <c:v>0.443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7-4BE4-989D-14BA3E5D0DF4}"/>
            </c:ext>
          </c:extLst>
        </c:ser>
        <c:ser>
          <c:idx val="2"/>
          <c:order val="2"/>
          <c:tx>
            <c:strRef>
              <c:f>'Q15'!$D$23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'Q15'!$A$24:$A$26</c:f>
              <c:strCache>
                <c:ptCount val="3"/>
                <c:pt idx="0">
                  <c:v>Enforcing sign regulations</c:v>
                </c:pt>
                <c:pt idx="1">
                  <c:v>Enforcing mowing/cutting of weeds/ grass on private property</c:v>
                </c:pt>
                <c:pt idx="2">
                  <c:v>Enforcing cleanup of litter &amp; debris on private property</c:v>
                </c:pt>
              </c:strCache>
            </c:strRef>
          </c:cat>
          <c:val>
            <c:numRef>
              <c:f>'Q15'!$D$24:$D$26</c:f>
              <c:numCache>
                <c:formatCode>0.0%</c:formatCode>
                <c:ptCount val="3"/>
                <c:pt idx="0">
                  <c:v>0.54900000000000004</c:v>
                </c:pt>
                <c:pt idx="1">
                  <c:v>0.56899999999999995</c:v>
                </c:pt>
                <c:pt idx="2">
                  <c:v>0.60699999999999998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37-4BE4-989D-14BA3E5D0D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5313624"/>
        <c:axId val="475315592"/>
      </c:barChart>
      <c:catAx>
        <c:axId val="475313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15592"/>
        <c:crosses val="autoZero"/>
        <c:auto val="1"/>
        <c:lblAlgn val="ctr"/>
        <c:lblOffset val="100"/>
        <c:noMultiLvlLbl val="0"/>
      </c:catAx>
      <c:valAx>
        <c:axId val="47531559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13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Overall Satisfaction with Solid Waste Services</a:t>
            </a:r>
          </a:p>
          <a:p>
            <a:pPr>
              <a:defRPr sz="2000" b="1"/>
            </a:pPr>
            <a:r>
              <a:rPr lang="en-US" sz="2000" b="1" dirty="0"/>
              <a:t>Benchmark Analysis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'Q21'!$B$20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'Q21'!$A$21:$A$23</c:f>
              <c:strCache>
                <c:ptCount val="3"/>
                <c:pt idx="0">
                  <c:v>Curbside recycling services</c:v>
                </c:pt>
                <c:pt idx="1">
                  <c:v>Yard waste collection services</c:v>
                </c:pt>
                <c:pt idx="2">
                  <c:v>Residential trash collection services</c:v>
                </c:pt>
              </c:strCache>
            </c:strRef>
          </c:cat>
          <c:val>
            <c:numRef>
              <c:f>'Q21'!$B$21:$B$23</c:f>
              <c:numCache>
                <c:formatCode>0.0%</c:formatCode>
                <c:ptCount val="3"/>
                <c:pt idx="0">
                  <c:v>0.55600000000000005</c:v>
                </c:pt>
                <c:pt idx="1">
                  <c:v>0.53800000000000003</c:v>
                </c:pt>
                <c:pt idx="2">
                  <c:v>0.67500000000000004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96-4D02-8DE9-CFBA3111DA32}"/>
            </c:ext>
          </c:extLst>
        </c:ser>
        <c:ser>
          <c:idx val="1"/>
          <c:order val="1"/>
          <c:tx>
            <c:strRef>
              <c:f>'Q21'!$C$20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'Q21'!$A$21:$A$23</c:f>
              <c:strCache>
                <c:ptCount val="3"/>
                <c:pt idx="0">
                  <c:v>Curbside recycling services</c:v>
                </c:pt>
                <c:pt idx="1">
                  <c:v>Yard waste collection services</c:v>
                </c:pt>
                <c:pt idx="2">
                  <c:v>Residential trash collection services</c:v>
                </c:pt>
              </c:strCache>
            </c:strRef>
          </c:cat>
          <c:val>
            <c:numRef>
              <c:f>'Q21'!$C$21:$C$23</c:f>
              <c:numCache>
                <c:formatCode>0.0%</c:formatCode>
                <c:ptCount val="3"/>
                <c:pt idx="0">
                  <c:v>0.625</c:v>
                </c:pt>
                <c:pt idx="1">
                  <c:v>0.56200000000000006</c:v>
                </c:pt>
                <c:pt idx="2">
                  <c:v>0.74099999999999999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96-4D02-8DE9-CFBA3111DA32}"/>
            </c:ext>
          </c:extLst>
        </c:ser>
        <c:ser>
          <c:idx val="2"/>
          <c:order val="2"/>
          <c:tx>
            <c:strRef>
              <c:f>'Q21'!$D$20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'Q21'!$A$21:$A$23</c:f>
              <c:strCache>
                <c:ptCount val="3"/>
                <c:pt idx="0">
                  <c:v>Curbside recycling services</c:v>
                </c:pt>
                <c:pt idx="1">
                  <c:v>Yard waste collection services</c:v>
                </c:pt>
                <c:pt idx="2">
                  <c:v>Residential trash collection services</c:v>
                </c:pt>
              </c:strCache>
            </c:strRef>
          </c:cat>
          <c:val>
            <c:numRef>
              <c:f>'Q21'!$D$21:$D$23</c:f>
              <c:numCache>
                <c:formatCode>0.0%</c:formatCode>
                <c:ptCount val="3"/>
                <c:pt idx="0">
                  <c:v>0.88900000000000001</c:v>
                </c:pt>
                <c:pt idx="1">
                  <c:v>0.92399999999999993</c:v>
                </c:pt>
                <c:pt idx="2">
                  <c:v>0.95599999999999996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96-4D02-8DE9-CFBA3111DA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11046240"/>
        <c:axId val="811048536"/>
      </c:barChart>
      <c:catAx>
        <c:axId val="81104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048536"/>
        <c:crosses val="autoZero"/>
        <c:auto val="1"/>
        <c:lblAlgn val="ctr"/>
        <c:lblOffset val="100"/>
        <c:noMultiLvlLbl val="0"/>
      </c:catAx>
      <c:valAx>
        <c:axId val="81104853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0462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Overall</a:t>
            </a:r>
            <a:r>
              <a:rPr lang="en-US" sz="2000" b="1" baseline="0" dirty="0"/>
              <a:t> Satisfaction with Communication</a:t>
            </a:r>
          </a:p>
          <a:p>
            <a:pPr>
              <a:defRPr sz="2000" b="1"/>
            </a:pPr>
            <a:r>
              <a:rPr lang="en-US" sz="2000" b="1" baseline="0" dirty="0"/>
              <a:t>Benchmark Analysis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'Q23'!$B$20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'Q23'!$A$21:$A$24</c:f>
              <c:strCache>
                <c:ptCount val="4"/>
                <c:pt idx="0">
                  <c:v>Village social media</c:v>
                </c:pt>
                <c:pt idx="1">
                  <c:v>Village website (vopnc.org)</c:v>
                </c:pt>
                <c:pt idx="2">
                  <c:v>Village efforts to keep you informed about local issues</c:v>
                </c:pt>
                <c:pt idx="3">
                  <c:v>Quality of information about Village programs/services</c:v>
                </c:pt>
              </c:strCache>
            </c:strRef>
          </c:cat>
          <c:val>
            <c:numRef>
              <c:f>'Q23'!$B$21:$B$24</c:f>
              <c:numCache>
                <c:formatCode>0.0%</c:formatCode>
                <c:ptCount val="4"/>
                <c:pt idx="0">
                  <c:v>0.39300000000000002</c:v>
                </c:pt>
                <c:pt idx="1">
                  <c:v>0.42399999999999999</c:v>
                </c:pt>
                <c:pt idx="2">
                  <c:v>0.433</c:v>
                </c:pt>
                <c:pt idx="3">
                  <c:v>0.46400000000000002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69-4514-B066-F9A84B0A35E1}"/>
            </c:ext>
          </c:extLst>
        </c:ser>
        <c:ser>
          <c:idx val="1"/>
          <c:order val="1"/>
          <c:tx>
            <c:strRef>
              <c:f>'Q23'!$C$20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'Q23'!$A$21:$A$24</c:f>
              <c:strCache>
                <c:ptCount val="4"/>
                <c:pt idx="0">
                  <c:v>Village social media</c:v>
                </c:pt>
                <c:pt idx="1">
                  <c:v>Village website (vopnc.org)</c:v>
                </c:pt>
                <c:pt idx="2">
                  <c:v>Village efforts to keep you informed about local issues</c:v>
                </c:pt>
                <c:pt idx="3">
                  <c:v>Quality of information about Village programs/services</c:v>
                </c:pt>
              </c:strCache>
            </c:strRef>
          </c:cat>
          <c:val>
            <c:numRef>
              <c:f>'Q23'!$C$21:$C$24</c:f>
              <c:numCache>
                <c:formatCode>0.0%</c:formatCode>
                <c:ptCount val="4"/>
                <c:pt idx="0">
                  <c:v>0.42299999999999999</c:v>
                </c:pt>
                <c:pt idx="1">
                  <c:v>0.42199999999999999</c:v>
                </c:pt>
                <c:pt idx="2">
                  <c:v>0.51200000000000001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69-4514-B066-F9A84B0A35E1}"/>
            </c:ext>
          </c:extLst>
        </c:ser>
        <c:ser>
          <c:idx val="2"/>
          <c:order val="2"/>
          <c:tx>
            <c:strRef>
              <c:f>'Q23'!$D$20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'Q23'!$A$21:$A$24</c:f>
              <c:strCache>
                <c:ptCount val="4"/>
                <c:pt idx="0">
                  <c:v>Village social media</c:v>
                </c:pt>
                <c:pt idx="1">
                  <c:v>Village website (vopnc.org)</c:v>
                </c:pt>
                <c:pt idx="2">
                  <c:v>Village efforts to keep you informed about local issues</c:v>
                </c:pt>
                <c:pt idx="3">
                  <c:v>Quality of information about Village programs/services</c:v>
                </c:pt>
              </c:strCache>
            </c:strRef>
          </c:cat>
          <c:val>
            <c:numRef>
              <c:f>'Q23'!$D$21:$D$24</c:f>
              <c:numCache>
                <c:formatCode>0.0%</c:formatCode>
                <c:ptCount val="4"/>
                <c:pt idx="0">
                  <c:v>0.59200000000000008</c:v>
                </c:pt>
                <c:pt idx="1">
                  <c:v>0.67700000000000005</c:v>
                </c:pt>
                <c:pt idx="2">
                  <c:v>0.66700000000000004</c:v>
                </c:pt>
                <c:pt idx="3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69-4514-B066-F9A84B0A35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120944"/>
        <c:axId val="851121272"/>
      </c:barChart>
      <c:catAx>
        <c:axId val="85112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21272"/>
        <c:crosses val="autoZero"/>
        <c:auto val="1"/>
        <c:lblAlgn val="ctr"/>
        <c:lblOffset val="100"/>
        <c:noMultiLvlLbl val="0"/>
      </c:catAx>
      <c:valAx>
        <c:axId val="85112127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1209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Overall Satisfaction</a:t>
            </a:r>
            <a:r>
              <a:rPr lang="en-US" sz="2000" b="1" baseline="0" dirty="0"/>
              <a:t> with Village Leadership</a:t>
            </a:r>
          </a:p>
          <a:p>
            <a:pPr>
              <a:defRPr sz="2000" b="1"/>
            </a:pPr>
            <a:r>
              <a:rPr lang="en-US" sz="2000" b="1" baseline="0" dirty="0"/>
              <a:t>Benchmark Analysis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331342957130357"/>
          <c:y val="0.15698848954662908"/>
          <c:w val="0.61586362642169734"/>
          <c:h val="0.730083660261283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'Q29'!$B$25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'Q29'!$A$26:$A$27</c:f>
              <c:strCache>
                <c:ptCount val="2"/>
                <c:pt idx="0">
                  <c:v>Overall quality of leadership provided by Village's elected officials</c:v>
                </c:pt>
                <c:pt idx="1">
                  <c:v>Overall effectiveness of Village Manager &amp; appointed staff</c:v>
                </c:pt>
              </c:strCache>
            </c:strRef>
          </c:cat>
          <c:val>
            <c:numRef>
              <c:f>'Q29'!$B$26:$B$27</c:f>
              <c:numCache>
                <c:formatCode>0.0%</c:formatCode>
                <c:ptCount val="2"/>
                <c:pt idx="0">
                  <c:v>0.38400000000000001</c:v>
                </c:pt>
                <c:pt idx="1">
                  <c:v>0.38200000000000001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5-4443-AF3D-107ACB612B2A}"/>
            </c:ext>
          </c:extLst>
        </c:ser>
        <c:ser>
          <c:idx val="1"/>
          <c:order val="1"/>
          <c:tx>
            <c:strRef>
              <c:f>'Q29'!$C$25</c:f>
              <c:strCache>
                <c:ptCount val="1"/>
                <c:pt idx="0">
                  <c:v>Atlantic Region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'Q29'!$A$26:$A$27</c:f>
              <c:strCache>
                <c:ptCount val="2"/>
                <c:pt idx="0">
                  <c:v>Overall quality of leadership provided by Village's elected officials</c:v>
                </c:pt>
                <c:pt idx="1">
                  <c:v>Overall effectiveness of Village Manager &amp; appointed staff</c:v>
                </c:pt>
              </c:strCache>
            </c:strRef>
          </c:cat>
          <c:val>
            <c:numRef>
              <c:f>'Q29'!$C$26:$C$27</c:f>
              <c:numCache>
                <c:formatCode>0.0%</c:formatCode>
                <c:ptCount val="2"/>
                <c:pt idx="0">
                  <c:v>0.378</c:v>
                </c:pt>
                <c:pt idx="1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5-4443-AF3D-107ACB612B2A}"/>
            </c:ext>
          </c:extLst>
        </c:ser>
        <c:ser>
          <c:idx val="2"/>
          <c:order val="2"/>
          <c:tx>
            <c:strRef>
              <c:f>'Q29'!$D$25</c:f>
              <c:strCache>
                <c:ptCount val="1"/>
                <c:pt idx="0">
                  <c:v>Pinehurst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'Q29'!$A$26:$A$27</c:f>
              <c:strCache>
                <c:ptCount val="2"/>
                <c:pt idx="0">
                  <c:v>Overall quality of leadership provided by Village's elected officials</c:v>
                </c:pt>
                <c:pt idx="1">
                  <c:v>Overall effectiveness of Village Manager &amp; appointed staff</c:v>
                </c:pt>
              </c:strCache>
            </c:strRef>
          </c:cat>
          <c:val>
            <c:numRef>
              <c:f>'Q29'!$D$26:$D$27</c:f>
              <c:numCache>
                <c:formatCode>0.0%</c:formatCode>
                <c:ptCount val="2"/>
                <c:pt idx="0">
                  <c:v>0.44900000000000001</c:v>
                </c:pt>
                <c:pt idx="1">
                  <c:v>0.58399999999999996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5-4443-AF3D-107ACB612B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4113072"/>
        <c:axId val="474113400"/>
      </c:barChart>
      <c:catAx>
        <c:axId val="474113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113400"/>
        <c:crosses val="autoZero"/>
        <c:auto val="1"/>
        <c:lblAlgn val="ctr"/>
        <c:lblOffset val="100"/>
        <c:noMultiLvlLbl val="0"/>
      </c:catAx>
      <c:valAx>
        <c:axId val="4741134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1130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Perceptions of Pinehurst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'Q4'!$B$5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'Q4'!$B$6:$B$16</c:f>
              <c:numCache>
                <c:formatCode>0.0%</c:formatCode>
                <c:ptCount val="11"/>
                <c:pt idx="0">
                  <c:v>0.13700000000000001</c:v>
                </c:pt>
                <c:pt idx="1">
                  <c:v>0.14899999999999999</c:v>
                </c:pt>
                <c:pt idx="2">
                  <c:v>0.158</c:v>
                </c:pt>
                <c:pt idx="3">
                  <c:v>0.41199999999999998</c:v>
                </c:pt>
                <c:pt idx="4">
                  <c:v>0.432</c:v>
                </c:pt>
                <c:pt idx="5">
                  <c:v>0.55700000000000005</c:v>
                </c:pt>
                <c:pt idx="6">
                  <c:v>0.55800000000000005</c:v>
                </c:pt>
                <c:pt idx="7">
                  <c:v>0.57399999999999995</c:v>
                </c:pt>
                <c:pt idx="8">
                  <c:v>0.61599999999999999</c:v>
                </c:pt>
                <c:pt idx="9">
                  <c:v>0.65700000000000003</c:v>
                </c:pt>
                <c:pt idx="10">
                  <c:v>0.65900000000000003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4-46CD-B40F-9B77F38F27F0}"/>
            </c:ext>
          </c:extLst>
        </c:ser>
        <c:ser>
          <c:idx val="1"/>
          <c:order val="1"/>
          <c:tx>
            <c:strRef>
              <c:f>'Q4'!$C$5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'Q4'!$C$6:$C$16</c:f>
              <c:numCache>
                <c:formatCode>0.0%</c:formatCode>
                <c:ptCount val="11"/>
                <c:pt idx="0">
                  <c:v>0.28299999999999997</c:v>
                </c:pt>
                <c:pt idx="1">
                  <c:v>0.318</c:v>
                </c:pt>
                <c:pt idx="2">
                  <c:v>0.28399999999999997</c:v>
                </c:pt>
                <c:pt idx="3">
                  <c:v>0.45100000000000001</c:v>
                </c:pt>
                <c:pt idx="4">
                  <c:v>0.36099999999999999</c:v>
                </c:pt>
                <c:pt idx="5">
                  <c:v>0.38100000000000001</c:v>
                </c:pt>
                <c:pt idx="6">
                  <c:v>0.38</c:v>
                </c:pt>
                <c:pt idx="7">
                  <c:v>0.34499999999999997</c:v>
                </c:pt>
                <c:pt idx="8">
                  <c:v>0.32700000000000001</c:v>
                </c:pt>
                <c:pt idx="9">
                  <c:v>0.27100000000000002</c:v>
                </c:pt>
                <c:pt idx="1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04-46CD-B40F-9B77F38F27F0}"/>
            </c:ext>
          </c:extLst>
        </c:ser>
        <c:ser>
          <c:idx val="2"/>
          <c:order val="2"/>
          <c:tx>
            <c:strRef>
              <c:f>'Q4'!$D$5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'Q4'!$D$6:$D$16</c:f>
              <c:numCache>
                <c:formatCode>0.0%</c:formatCode>
                <c:ptCount val="11"/>
                <c:pt idx="0">
                  <c:v>0.38100000000000001</c:v>
                </c:pt>
                <c:pt idx="1">
                  <c:v>0.33800000000000002</c:v>
                </c:pt>
                <c:pt idx="2">
                  <c:v>0.28100000000000003</c:v>
                </c:pt>
                <c:pt idx="3">
                  <c:v>0.115</c:v>
                </c:pt>
                <c:pt idx="4">
                  <c:v>0.157</c:v>
                </c:pt>
                <c:pt idx="5">
                  <c:v>4.9000000000000002E-2</c:v>
                </c:pt>
                <c:pt idx="6">
                  <c:v>5.0999999999999997E-2</c:v>
                </c:pt>
                <c:pt idx="7">
                  <c:v>6.4000000000000001E-2</c:v>
                </c:pt>
                <c:pt idx="8">
                  <c:v>4.2999999999999997E-2</c:v>
                </c:pt>
                <c:pt idx="9">
                  <c:v>5.5E-2</c:v>
                </c:pt>
                <c:pt idx="10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04-46CD-B40F-9B77F38F27F0}"/>
            </c:ext>
          </c:extLst>
        </c:ser>
        <c:ser>
          <c:idx val="3"/>
          <c:order val="3"/>
          <c:tx>
            <c:strRef>
              <c:f>'Q4'!$E$5</c:f>
              <c:strCache>
                <c:ptCount val="1"/>
                <c:pt idx="0">
                  <c:v>Below average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04-46CD-B40F-9B77F38F27F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304-46CD-B40F-9B77F38F27F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304-46CD-B40F-9B77F38F27F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04-46CD-B40F-9B77F38F27F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04-46CD-B40F-9B77F38F27F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04-46CD-B40F-9B77F38F2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'Q4'!$E$6:$E$16</c:f>
              <c:numCache>
                <c:formatCode>0.0%</c:formatCode>
                <c:ptCount val="11"/>
                <c:pt idx="0">
                  <c:v>0.13100000000000001</c:v>
                </c:pt>
                <c:pt idx="1">
                  <c:v>0.129</c:v>
                </c:pt>
                <c:pt idx="2">
                  <c:v>0.183</c:v>
                </c:pt>
                <c:pt idx="3">
                  <c:v>1.9E-2</c:v>
                </c:pt>
                <c:pt idx="4">
                  <c:v>3.5000000000000003E-2</c:v>
                </c:pt>
                <c:pt idx="5">
                  <c:v>1.2E-2</c:v>
                </c:pt>
                <c:pt idx="6">
                  <c:v>8.9999999999999993E-3</c:v>
                </c:pt>
                <c:pt idx="7">
                  <c:v>1.4E-2</c:v>
                </c:pt>
                <c:pt idx="8">
                  <c:v>1.2E-2</c:v>
                </c:pt>
                <c:pt idx="9">
                  <c:v>1.7999999999999999E-2</c:v>
                </c:pt>
                <c:pt idx="10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04-46CD-B40F-9B77F38F27F0}"/>
            </c:ext>
          </c:extLst>
        </c:ser>
        <c:ser>
          <c:idx val="4"/>
          <c:order val="4"/>
          <c:tx>
            <c:strRef>
              <c:f>'Q4'!$F$5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04-46CD-B40F-9B77F38F27F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304-46CD-B40F-9B77F38F27F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04-46CD-B40F-9B77F38F27F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04-46CD-B40F-9B77F38F27F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04-46CD-B40F-9B77F38F27F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04-46CD-B40F-9B77F38F2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'Q4'!$A$6:$A$16</c:f>
              <c:strCache>
                <c:ptCount val="11"/>
                <c:pt idx="0">
                  <c:v>Quality of new commercial development in the Village</c:v>
                </c:pt>
                <c:pt idx="1">
                  <c:v>Quality of new residential development in the Village</c:v>
                </c:pt>
                <c:pt idx="2">
                  <c:v>Availability of affordable housing</c:v>
                </c:pt>
                <c:pt idx="3">
                  <c:v>Overall quality of Village services</c:v>
                </c:pt>
                <c:pt idx="4">
                  <c:v>As a place to raise children</c:v>
                </c:pt>
                <c:pt idx="5">
                  <c:v>Overall image of the Village</c:v>
                </c:pt>
                <c:pt idx="6">
                  <c:v>Overall quality of life in the Village</c:v>
                </c:pt>
                <c:pt idx="7">
                  <c:v>Overall appearance of public spaces across the Village</c:v>
                </c:pt>
                <c:pt idx="8">
                  <c:v>As a place to live</c:v>
                </c:pt>
                <c:pt idx="9">
                  <c:v>As a place to retire</c:v>
                </c:pt>
                <c:pt idx="10">
                  <c:v>Overall feeling of safety in the Village</c:v>
                </c:pt>
              </c:strCache>
            </c:strRef>
          </c:cat>
          <c:val>
            <c:numRef>
              <c:f>'Q4'!$F$6:$F$16</c:f>
              <c:numCache>
                <c:formatCode>0.0%</c:formatCode>
                <c:ptCount val="11"/>
                <c:pt idx="0">
                  <c:v>6.9000000000000006E-2</c:v>
                </c:pt>
                <c:pt idx="1">
                  <c:v>6.6000000000000003E-2</c:v>
                </c:pt>
                <c:pt idx="2">
                  <c:v>9.4E-2</c:v>
                </c:pt>
                <c:pt idx="3">
                  <c:v>3.0000000000000001E-3</c:v>
                </c:pt>
                <c:pt idx="4">
                  <c:v>1.4999999999999999E-2</c:v>
                </c:pt>
                <c:pt idx="5">
                  <c:v>1E-3</c:v>
                </c:pt>
                <c:pt idx="6">
                  <c:v>3.0000000000000001E-3</c:v>
                </c:pt>
                <c:pt idx="7">
                  <c:v>3.0000000000000001E-3</c:v>
                </c:pt>
                <c:pt idx="8">
                  <c:v>3.0000000000000001E-3</c:v>
                </c:pt>
                <c:pt idx="9">
                  <c:v>0</c:v>
                </c:pt>
                <c:pt idx="10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04-46CD-B40F-9B77F38F27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62493520"/>
        <c:axId val="662492208"/>
      </c:barChart>
      <c:catAx>
        <c:axId val="66249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492208"/>
        <c:crosses val="autoZero"/>
        <c:auto val="1"/>
        <c:lblAlgn val="ctr"/>
        <c:lblOffset val="100"/>
        <c:noMultiLvlLbl val="0"/>
      </c:catAx>
      <c:valAx>
        <c:axId val="662492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4935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Have you Used</a:t>
            </a:r>
            <a:r>
              <a:rPr lang="en-US" b="1" baseline="0" dirty="0"/>
              <a:t> Library and Archives Services in the Past Year?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183649400781504E-2"/>
          <c:y val="0.18034863181162156"/>
          <c:w val="0.86961240545562002"/>
          <c:h val="0.6892306468143540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'Q14'!$B$6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'Q14'!$A$7:$A$8</c:f>
              <c:strCache>
                <c:ptCount val="2"/>
                <c:pt idx="0">
                  <c:v>Given Memorial Library</c:v>
                </c:pt>
                <c:pt idx="1">
                  <c:v>Tufts Archives</c:v>
                </c:pt>
              </c:strCache>
            </c:strRef>
          </c:cat>
          <c:val>
            <c:numRef>
              <c:f>'Q14'!$B$7:$B$8</c:f>
              <c:numCache>
                <c:formatCode>0.0%</c:formatCode>
                <c:ptCount val="2"/>
                <c:pt idx="0">
                  <c:v>0.38800000000000001</c:v>
                </c:pt>
                <c:pt idx="1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0-44D7-86A5-FCE1458F9DE4}"/>
            </c:ext>
          </c:extLst>
        </c:ser>
        <c:ser>
          <c:idx val="1"/>
          <c:order val="1"/>
          <c:tx>
            <c:strRef>
              <c:f>'Q14'!$C$6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'Q14'!$A$7:$A$8</c:f>
              <c:strCache>
                <c:ptCount val="2"/>
                <c:pt idx="0">
                  <c:v>Given Memorial Library</c:v>
                </c:pt>
                <c:pt idx="1">
                  <c:v>Tufts Archives</c:v>
                </c:pt>
              </c:strCache>
            </c:strRef>
          </c:cat>
          <c:val>
            <c:numRef>
              <c:f>'Q14'!$C$7:$C$8</c:f>
              <c:numCache>
                <c:formatCode>0.0%</c:formatCode>
                <c:ptCount val="2"/>
                <c:pt idx="0">
                  <c:v>0.61199999999999999</c:v>
                </c:pt>
                <c:pt idx="1">
                  <c:v>0.80400000000000005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90-44D7-86A5-FCE1458F9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6037743"/>
        <c:axId val="1916044815"/>
      </c:barChart>
      <c:catAx>
        <c:axId val="1916037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44815"/>
        <c:crosses val="autoZero"/>
        <c:auto val="1"/>
        <c:lblAlgn val="ctr"/>
        <c:lblOffset val="100"/>
        <c:noMultiLvlLbl val="0"/>
      </c:catAx>
      <c:valAx>
        <c:axId val="191604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3774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Satisfaction with Library</a:t>
            </a:r>
            <a:r>
              <a:rPr lang="en-US" b="1" baseline="0"/>
              <a:t> and Archives Services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'Q14'!$B$30</c:f>
              <c:strCache>
                <c:ptCount val="1"/>
                <c:pt idx="0">
                  <c:v>Very satisfied, Satisfied,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'Q14'!$A$31:$A$32</c:f>
              <c:strCache>
                <c:ptCount val="2"/>
                <c:pt idx="0">
                  <c:v>Given Memorial Library</c:v>
                </c:pt>
                <c:pt idx="1">
                  <c:v>Tufts Archives</c:v>
                </c:pt>
              </c:strCache>
            </c:strRef>
          </c:cat>
          <c:val>
            <c:numRef>
              <c:f>'Q14'!$B$31:$B$32</c:f>
              <c:numCache>
                <c:formatCode>0.0%</c:formatCode>
                <c:ptCount val="2"/>
                <c:pt idx="0">
                  <c:v>0.91099999999999992</c:v>
                </c:pt>
                <c:pt idx="1">
                  <c:v>0.9850000000000001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10-4E2C-A9B9-D779396EC48B}"/>
            </c:ext>
          </c:extLst>
        </c:ser>
        <c:ser>
          <c:idx val="1"/>
          <c:order val="1"/>
          <c:tx>
            <c:strRef>
              <c:f>'Q14'!$C$30</c:f>
              <c:strCache>
                <c:ptCount val="1"/>
                <c:pt idx="0">
                  <c:v>Dissatisfied of Very Dissatisfied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'Q14'!$A$31:$A$32</c:f>
              <c:strCache>
                <c:ptCount val="2"/>
                <c:pt idx="0">
                  <c:v>Given Memorial Library</c:v>
                </c:pt>
                <c:pt idx="1">
                  <c:v>Tufts Archives</c:v>
                </c:pt>
              </c:strCache>
            </c:strRef>
          </c:cat>
          <c:val>
            <c:numRef>
              <c:f>'Q14'!$C$31:$C$32</c:f>
              <c:numCache>
                <c:formatCode>0.0%</c:formatCode>
                <c:ptCount val="2"/>
                <c:pt idx="0">
                  <c:v>8.8000000000000009E-2</c:v>
                </c:pt>
                <c:pt idx="1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10-4E2C-A9B9-D779396EC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6047727"/>
        <c:axId val="1916045231"/>
      </c:barChart>
      <c:catAx>
        <c:axId val="1916047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45231"/>
        <c:crosses val="autoZero"/>
        <c:auto val="1"/>
        <c:lblAlgn val="ctr"/>
        <c:lblOffset val="100"/>
        <c:noMultiLvlLbl val="0"/>
      </c:catAx>
      <c:valAx>
        <c:axId val="1916045231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047727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Satisfaction of Public Communication and Outreach</a:t>
            </a:r>
            <a:endParaRPr lang="en-US" sz="1400" b="1">
              <a:effectLst/>
            </a:endParaRPr>
          </a:p>
        </c:rich>
      </c:tx>
      <c:layout>
        <c:manualLayout>
          <c:xMode val="edge"/>
          <c:yMode val="edge"/>
          <c:x val="0.29206233595800524"/>
          <c:y val="2.0948000311842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'Q23'!$R$4</c:f>
              <c:strCache>
                <c:ptCount val="1"/>
                <c:pt idx="0">
                  <c:v>Very Satisfied, Satisfied,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'Q23'!$Q$5:$Q$13</c:f>
              <c:strCache>
                <c:ptCount val="9"/>
                <c:pt idx="0">
                  <c:v>Community's progress toward meeting its strategic vision &amp; mission</c:v>
                </c:pt>
                <c:pt idx="1">
                  <c:v>Village efforts to keep you informed about local issues</c:v>
                </c:pt>
                <c:pt idx="2">
                  <c:v>Opportunities to participate in local government</c:v>
                </c:pt>
                <c:pt idx="3">
                  <c:v>Village social media</c:v>
                </c:pt>
                <c:pt idx="4">
                  <c:v>Monthly Village e-News updates</c:v>
                </c:pt>
                <c:pt idx="5">
                  <c:v>Quality of information about Village programs/services</c:v>
                </c:pt>
                <c:pt idx="6">
                  <c:v>Online Engagement Portals (engage.vopnc.org)</c:v>
                </c:pt>
                <c:pt idx="7">
                  <c:v>Village newsletter</c:v>
                </c:pt>
                <c:pt idx="8">
                  <c:v>Village website (vopnc.org)</c:v>
                </c:pt>
              </c:strCache>
            </c:strRef>
          </c:cat>
          <c:val>
            <c:numRef>
              <c:f>'Q23'!$R$5:$R$13</c:f>
              <c:numCache>
                <c:formatCode>0.0%</c:formatCode>
                <c:ptCount val="9"/>
                <c:pt idx="0">
                  <c:v>0.86599999999999999</c:v>
                </c:pt>
                <c:pt idx="1">
                  <c:v>0.87000000000000011</c:v>
                </c:pt>
                <c:pt idx="2">
                  <c:v>0.89900000000000002</c:v>
                </c:pt>
                <c:pt idx="3">
                  <c:v>0.91600000000000015</c:v>
                </c:pt>
                <c:pt idx="4">
                  <c:v>0.92100000000000004</c:v>
                </c:pt>
                <c:pt idx="5">
                  <c:v>0.92299999999999993</c:v>
                </c:pt>
                <c:pt idx="6">
                  <c:v>0.92999999999999994</c:v>
                </c:pt>
                <c:pt idx="7">
                  <c:v>0.93299999999999994</c:v>
                </c:pt>
                <c:pt idx="8">
                  <c:v>0.94000000000000006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7-4DFF-B27E-A095CE0F1170}"/>
            </c:ext>
          </c:extLst>
        </c:ser>
        <c:ser>
          <c:idx val="1"/>
          <c:order val="1"/>
          <c:tx>
            <c:strRef>
              <c:f>'Q23'!$S$4</c:f>
              <c:strCache>
                <c:ptCount val="1"/>
                <c:pt idx="0">
                  <c:v>Dissatisfied or Very Dissatisfied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'Q23'!$Q$5:$Q$13</c:f>
              <c:strCache>
                <c:ptCount val="9"/>
                <c:pt idx="0">
                  <c:v>Community's progress toward meeting its strategic vision &amp; mission</c:v>
                </c:pt>
                <c:pt idx="1">
                  <c:v>Village efforts to keep you informed about local issues</c:v>
                </c:pt>
                <c:pt idx="2">
                  <c:v>Opportunities to participate in local government</c:v>
                </c:pt>
                <c:pt idx="3">
                  <c:v>Village social media</c:v>
                </c:pt>
                <c:pt idx="4">
                  <c:v>Monthly Village e-News updates</c:v>
                </c:pt>
                <c:pt idx="5">
                  <c:v>Quality of information about Village programs/services</c:v>
                </c:pt>
                <c:pt idx="6">
                  <c:v>Online Engagement Portals (engage.vopnc.org)</c:v>
                </c:pt>
                <c:pt idx="7">
                  <c:v>Village newsletter</c:v>
                </c:pt>
                <c:pt idx="8">
                  <c:v>Village website (vopnc.org)</c:v>
                </c:pt>
              </c:strCache>
            </c:strRef>
          </c:cat>
          <c:val>
            <c:numRef>
              <c:f>'Q23'!$S$5:$S$13</c:f>
              <c:numCache>
                <c:formatCode>0.0%</c:formatCode>
                <c:ptCount val="9"/>
                <c:pt idx="0">
                  <c:v>0.13500000000000001</c:v>
                </c:pt>
                <c:pt idx="1">
                  <c:v>0.13</c:v>
                </c:pt>
                <c:pt idx="2">
                  <c:v>0.10100000000000001</c:v>
                </c:pt>
                <c:pt idx="3">
                  <c:v>8.4000000000000005E-2</c:v>
                </c:pt>
                <c:pt idx="4">
                  <c:v>7.9000000000000001E-2</c:v>
                </c:pt>
                <c:pt idx="5">
                  <c:v>7.6999999999999999E-2</c:v>
                </c:pt>
                <c:pt idx="6">
                  <c:v>7.0000000000000007E-2</c:v>
                </c:pt>
                <c:pt idx="7">
                  <c:v>6.6000000000000003E-2</c:v>
                </c:pt>
                <c:pt idx="8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7-4DFF-B27E-A095CE0F117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69813087"/>
        <c:axId val="1569800607"/>
      </c:barChart>
      <c:catAx>
        <c:axId val="156981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800607"/>
        <c:crosses val="autoZero"/>
        <c:auto val="1"/>
        <c:lblAlgn val="ctr"/>
        <c:lblOffset val="100"/>
        <c:noMultiLvlLbl val="0"/>
      </c:catAx>
      <c:valAx>
        <c:axId val="1569800607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81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Satisfaction of Public Communication and Outreach</a:t>
            </a:r>
            <a:endParaRPr lang="en-US" sz="1400" b="1">
              <a:effectLst/>
            </a:endParaRPr>
          </a:p>
        </c:rich>
      </c:tx>
      <c:layout>
        <c:manualLayout>
          <c:xMode val="edge"/>
          <c:yMode val="edge"/>
          <c:x val="0.29206233595800524"/>
          <c:y val="2.0948000311842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'Q23'!$R$4</c:f>
              <c:strCache>
                <c:ptCount val="1"/>
                <c:pt idx="0">
                  <c:v>Very Satisfied, Satisfied,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'Q23'!$Q$5:$Q$13</c:f>
              <c:strCache>
                <c:ptCount val="9"/>
                <c:pt idx="0">
                  <c:v>Community's progress toward meeting its strategic vision &amp; mission</c:v>
                </c:pt>
                <c:pt idx="1">
                  <c:v>Village efforts to keep you informed about local issues</c:v>
                </c:pt>
                <c:pt idx="2">
                  <c:v>Opportunities to participate in local government</c:v>
                </c:pt>
                <c:pt idx="3">
                  <c:v>Village social media</c:v>
                </c:pt>
                <c:pt idx="4">
                  <c:v>Monthly Village e-News updates</c:v>
                </c:pt>
                <c:pt idx="5">
                  <c:v>Quality of information about Village programs/services</c:v>
                </c:pt>
                <c:pt idx="6">
                  <c:v>Online Engagement Portals (engage.vopnc.org)</c:v>
                </c:pt>
                <c:pt idx="7">
                  <c:v>Village newsletter</c:v>
                </c:pt>
                <c:pt idx="8">
                  <c:v>Village website (vopnc.org)</c:v>
                </c:pt>
              </c:strCache>
            </c:strRef>
          </c:cat>
          <c:val>
            <c:numRef>
              <c:f>'Q23'!$R$5:$R$13</c:f>
              <c:numCache>
                <c:formatCode>0.0%</c:formatCode>
                <c:ptCount val="9"/>
                <c:pt idx="0">
                  <c:v>0.86599999999999999</c:v>
                </c:pt>
                <c:pt idx="1">
                  <c:v>0.87000000000000011</c:v>
                </c:pt>
                <c:pt idx="2">
                  <c:v>0.89900000000000002</c:v>
                </c:pt>
                <c:pt idx="3">
                  <c:v>0.91600000000000015</c:v>
                </c:pt>
                <c:pt idx="4">
                  <c:v>0.92100000000000004</c:v>
                </c:pt>
                <c:pt idx="5">
                  <c:v>0.92299999999999993</c:v>
                </c:pt>
                <c:pt idx="6">
                  <c:v>0.92999999999999994</c:v>
                </c:pt>
                <c:pt idx="7">
                  <c:v>0.93299999999999994</c:v>
                </c:pt>
                <c:pt idx="8">
                  <c:v>0.94000000000000006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7-4DFF-B27E-A095CE0F1170}"/>
            </c:ext>
          </c:extLst>
        </c:ser>
        <c:ser>
          <c:idx val="1"/>
          <c:order val="1"/>
          <c:tx>
            <c:strRef>
              <c:f>'Q23'!$S$4</c:f>
              <c:strCache>
                <c:ptCount val="1"/>
                <c:pt idx="0">
                  <c:v>Dissatisfied or Very Dissatisfied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'Q23'!$Q$5:$Q$13</c:f>
              <c:strCache>
                <c:ptCount val="9"/>
                <c:pt idx="0">
                  <c:v>Community's progress toward meeting its strategic vision &amp; mission</c:v>
                </c:pt>
                <c:pt idx="1">
                  <c:v>Village efforts to keep you informed about local issues</c:v>
                </c:pt>
                <c:pt idx="2">
                  <c:v>Opportunities to participate in local government</c:v>
                </c:pt>
                <c:pt idx="3">
                  <c:v>Village social media</c:v>
                </c:pt>
                <c:pt idx="4">
                  <c:v>Monthly Village e-News updates</c:v>
                </c:pt>
                <c:pt idx="5">
                  <c:v>Quality of information about Village programs/services</c:v>
                </c:pt>
                <c:pt idx="6">
                  <c:v>Online Engagement Portals (engage.vopnc.org)</c:v>
                </c:pt>
                <c:pt idx="7">
                  <c:v>Village newsletter</c:v>
                </c:pt>
                <c:pt idx="8">
                  <c:v>Village website (vopnc.org)</c:v>
                </c:pt>
              </c:strCache>
            </c:strRef>
          </c:cat>
          <c:val>
            <c:numRef>
              <c:f>'Q23'!$S$5:$S$13</c:f>
              <c:numCache>
                <c:formatCode>0.0%</c:formatCode>
                <c:ptCount val="9"/>
                <c:pt idx="0">
                  <c:v>0.13500000000000001</c:v>
                </c:pt>
                <c:pt idx="1">
                  <c:v>0.13</c:v>
                </c:pt>
                <c:pt idx="2">
                  <c:v>0.10100000000000001</c:v>
                </c:pt>
                <c:pt idx="3">
                  <c:v>8.4000000000000005E-2</c:v>
                </c:pt>
                <c:pt idx="4">
                  <c:v>7.9000000000000001E-2</c:v>
                </c:pt>
                <c:pt idx="5">
                  <c:v>7.6999999999999999E-2</c:v>
                </c:pt>
                <c:pt idx="6">
                  <c:v>7.0000000000000007E-2</c:v>
                </c:pt>
                <c:pt idx="7">
                  <c:v>6.6000000000000003E-2</c:v>
                </c:pt>
                <c:pt idx="8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7-4DFF-B27E-A095CE0F117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69813087"/>
        <c:axId val="1569800607"/>
      </c:barChart>
      <c:catAx>
        <c:axId val="156981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800607"/>
        <c:crosses val="autoZero"/>
        <c:auto val="1"/>
        <c:lblAlgn val="ctr"/>
        <c:lblOffset val="100"/>
        <c:noMultiLvlLbl val="0"/>
      </c:catAx>
      <c:valAx>
        <c:axId val="1569800607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81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Experience</a:t>
            </a:r>
            <a:r>
              <a:rPr lang="en-US" b="1" baseline="0"/>
              <a:t>s with Village Employees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'Q26'!$B$14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'Q26'!$B$15:$B$18</c:f>
              <c:numCache>
                <c:formatCode>0.0%</c:formatCode>
                <c:ptCount val="4"/>
                <c:pt idx="0">
                  <c:v>0.505</c:v>
                </c:pt>
                <c:pt idx="1">
                  <c:v>0.67500000000000004</c:v>
                </c:pt>
                <c:pt idx="2">
                  <c:v>0.7</c:v>
                </c:pt>
                <c:pt idx="3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0-4328-A9FB-882A6CADDAA2}"/>
            </c:ext>
          </c:extLst>
        </c:ser>
        <c:ser>
          <c:idx val="1"/>
          <c:order val="1"/>
          <c:tx>
            <c:strRef>
              <c:f>'Q26'!$C$14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'Q26'!$C$15:$C$18</c:f>
              <c:numCache>
                <c:formatCode>0.0%</c:formatCode>
                <c:ptCount val="4"/>
                <c:pt idx="0">
                  <c:v>0.21</c:v>
                </c:pt>
                <c:pt idx="1">
                  <c:v>0.217</c:v>
                </c:pt>
                <c:pt idx="2">
                  <c:v>0.22900000000000001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60-4328-A9FB-882A6CADDAA2}"/>
            </c:ext>
          </c:extLst>
        </c:ser>
        <c:ser>
          <c:idx val="2"/>
          <c:order val="2"/>
          <c:tx>
            <c:strRef>
              <c:f>'Q26'!$D$14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'Q26'!$D$15:$D$18</c:f>
              <c:numCache>
                <c:formatCode>0.0%</c:formatCode>
                <c:ptCount val="4"/>
                <c:pt idx="0">
                  <c:v>0.14299999999999999</c:v>
                </c:pt>
                <c:pt idx="1">
                  <c:v>6.6000000000000003E-2</c:v>
                </c:pt>
                <c:pt idx="2">
                  <c:v>3.7999999999999999E-2</c:v>
                </c:pt>
                <c:pt idx="3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60-4328-A9FB-882A6CADDAA2}"/>
            </c:ext>
          </c:extLst>
        </c:ser>
        <c:ser>
          <c:idx val="3"/>
          <c:order val="3"/>
          <c:tx>
            <c:strRef>
              <c:f>'Q26'!$E$14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1666666666666666E-3"/>
                  <c:y val="2.20896841175171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60-4328-A9FB-882A6CADDAA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60-4328-A9FB-882A6CADD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'Q26'!$E$15:$E$18</c:f>
              <c:numCache>
                <c:formatCode>0.0%</c:formatCode>
                <c:ptCount val="4"/>
                <c:pt idx="0">
                  <c:v>4.8000000000000001E-2</c:v>
                </c:pt>
                <c:pt idx="1">
                  <c:v>1.4E-2</c:v>
                </c:pt>
                <c:pt idx="2">
                  <c:v>1.9E-2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60-4328-A9FB-882A6CADDAA2}"/>
            </c:ext>
          </c:extLst>
        </c:ser>
        <c:ser>
          <c:idx val="4"/>
          <c:order val="4"/>
          <c:tx>
            <c:strRef>
              <c:f>'Q26'!$F$14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60-4328-A9FB-882A6CADDAA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60-4328-A9FB-882A6CADDAA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60-4328-A9FB-882A6CADD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'Q26'!$F$15:$F$18</c:f>
              <c:numCache>
                <c:formatCode>0.0%</c:formatCode>
                <c:ptCount val="4"/>
                <c:pt idx="0">
                  <c:v>9.5000000000000001E-2</c:v>
                </c:pt>
                <c:pt idx="1">
                  <c:v>2.8000000000000001E-2</c:v>
                </c:pt>
                <c:pt idx="2">
                  <c:v>1.4E-2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60-4328-A9FB-882A6CADDA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78187560"/>
        <c:axId val="478187888"/>
      </c:barChart>
      <c:catAx>
        <c:axId val="478187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187888"/>
        <c:crosses val="autoZero"/>
        <c:auto val="1"/>
        <c:lblAlgn val="ctr"/>
        <c:lblOffset val="100"/>
        <c:noMultiLvlLbl val="0"/>
      </c:catAx>
      <c:valAx>
        <c:axId val="47818788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187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Experience</a:t>
            </a:r>
            <a:r>
              <a:rPr lang="en-US" b="1" baseline="0"/>
              <a:t>s with Village Employees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'Q26'!$B$14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'Q26'!$B$15:$B$18</c:f>
              <c:numCache>
                <c:formatCode>0.0%</c:formatCode>
                <c:ptCount val="4"/>
                <c:pt idx="0">
                  <c:v>0.505</c:v>
                </c:pt>
                <c:pt idx="1">
                  <c:v>0.67500000000000004</c:v>
                </c:pt>
                <c:pt idx="2">
                  <c:v>0.7</c:v>
                </c:pt>
                <c:pt idx="3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0-4328-A9FB-882A6CADDAA2}"/>
            </c:ext>
          </c:extLst>
        </c:ser>
        <c:ser>
          <c:idx val="1"/>
          <c:order val="1"/>
          <c:tx>
            <c:strRef>
              <c:f>'Q26'!$C$14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'Q26'!$C$15:$C$18</c:f>
              <c:numCache>
                <c:formatCode>0.0%</c:formatCode>
                <c:ptCount val="4"/>
                <c:pt idx="0">
                  <c:v>0.21</c:v>
                </c:pt>
                <c:pt idx="1">
                  <c:v>0.217</c:v>
                </c:pt>
                <c:pt idx="2">
                  <c:v>0.22900000000000001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60-4328-A9FB-882A6CADDAA2}"/>
            </c:ext>
          </c:extLst>
        </c:ser>
        <c:ser>
          <c:idx val="2"/>
          <c:order val="2"/>
          <c:tx>
            <c:strRef>
              <c:f>'Q26'!$D$14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'Q26'!$D$15:$D$18</c:f>
              <c:numCache>
                <c:formatCode>0.0%</c:formatCode>
                <c:ptCount val="4"/>
                <c:pt idx="0">
                  <c:v>0.14299999999999999</c:v>
                </c:pt>
                <c:pt idx="1">
                  <c:v>6.6000000000000003E-2</c:v>
                </c:pt>
                <c:pt idx="2">
                  <c:v>3.7999999999999999E-2</c:v>
                </c:pt>
                <c:pt idx="3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60-4328-A9FB-882A6CADDAA2}"/>
            </c:ext>
          </c:extLst>
        </c:ser>
        <c:ser>
          <c:idx val="3"/>
          <c:order val="3"/>
          <c:tx>
            <c:strRef>
              <c:f>'Q26'!$E$14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1666666666666666E-3"/>
                  <c:y val="2.20896841175171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60-4328-A9FB-882A6CADDAA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60-4328-A9FB-882A6CADD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'Q26'!$E$15:$E$18</c:f>
              <c:numCache>
                <c:formatCode>0.0%</c:formatCode>
                <c:ptCount val="4"/>
                <c:pt idx="0">
                  <c:v>4.8000000000000001E-2</c:v>
                </c:pt>
                <c:pt idx="1">
                  <c:v>1.4E-2</c:v>
                </c:pt>
                <c:pt idx="2">
                  <c:v>1.9E-2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60-4328-A9FB-882A6CADDAA2}"/>
            </c:ext>
          </c:extLst>
        </c:ser>
        <c:ser>
          <c:idx val="4"/>
          <c:order val="4"/>
          <c:tx>
            <c:strRef>
              <c:f>'Q26'!$F$14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60-4328-A9FB-882A6CADDAA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60-4328-A9FB-882A6CADDAA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60-4328-A9FB-882A6CADD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'Q26'!$A$15:$A$18</c:f>
              <c:strCache>
                <c:ptCount val="4"/>
                <c:pt idx="0">
                  <c:v>My issue was resolved promptly</c:v>
                </c:pt>
                <c:pt idx="1">
                  <c:v>Village staff was responsive to my needs</c:v>
                </c:pt>
                <c:pt idx="2">
                  <c:v>Village staff was competent</c:v>
                </c:pt>
                <c:pt idx="3">
                  <c:v>Village staff was courteous</c:v>
                </c:pt>
              </c:strCache>
            </c:strRef>
          </c:cat>
          <c:val>
            <c:numRef>
              <c:f>'Q26'!$F$15:$F$18</c:f>
              <c:numCache>
                <c:formatCode>0.0%</c:formatCode>
                <c:ptCount val="4"/>
                <c:pt idx="0">
                  <c:v>9.5000000000000001E-2</c:v>
                </c:pt>
                <c:pt idx="1">
                  <c:v>2.8000000000000001E-2</c:v>
                </c:pt>
                <c:pt idx="2">
                  <c:v>1.4E-2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60-4328-A9FB-882A6CADDA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78187560"/>
        <c:axId val="478187888"/>
      </c:barChart>
      <c:catAx>
        <c:axId val="478187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187888"/>
        <c:crosses val="autoZero"/>
        <c:auto val="1"/>
        <c:lblAlgn val="ctr"/>
        <c:lblOffset val="100"/>
        <c:noMultiLvlLbl val="0"/>
      </c:catAx>
      <c:valAx>
        <c:axId val="47818788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187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Satisfaction with Pinehurst Compared to Previous Residence(s)</a:t>
            </a:r>
            <a:endParaRPr lang="en-US" sz="1400" b="1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'Q30'!$B$19</c:f>
              <c:strCache>
                <c:ptCount val="1"/>
                <c:pt idx="0">
                  <c:v>Significantly Better or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'Q30'!$A$20:$A$22</c:f>
              <c:strCache>
                <c:ptCount val="3"/>
                <c:pt idx="0">
                  <c:v>Customer service provided by Village employees</c:v>
                </c:pt>
                <c:pt idx="1">
                  <c:v>Overall quality of Village services</c:v>
                </c:pt>
                <c:pt idx="2">
                  <c:v>Overall quality of life</c:v>
                </c:pt>
              </c:strCache>
            </c:strRef>
          </c:cat>
          <c:val>
            <c:numRef>
              <c:f>'Q30'!$B$20:$B$22</c:f>
              <c:numCache>
                <c:formatCode>0.0%</c:formatCode>
                <c:ptCount val="3"/>
                <c:pt idx="0">
                  <c:v>0.68900000000000006</c:v>
                </c:pt>
                <c:pt idx="1">
                  <c:v>0.69500000000000006</c:v>
                </c:pt>
                <c:pt idx="2">
                  <c:v>0.77100000000000002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2-4633-B184-D9FA6A135C53}"/>
            </c:ext>
          </c:extLst>
        </c:ser>
        <c:ser>
          <c:idx val="1"/>
          <c:order val="1"/>
          <c:tx>
            <c:strRef>
              <c:f>'Q30'!$C$19</c:f>
              <c:strCache>
                <c:ptCount val="1"/>
                <c:pt idx="0">
                  <c:v>Same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'Q30'!$A$20:$A$22</c:f>
              <c:strCache>
                <c:ptCount val="3"/>
                <c:pt idx="0">
                  <c:v>Customer service provided by Village employees</c:v>
                </c:pt>
                <c:pt idx="1">
                  <c:v>Overall quality of Village services</c:v>
                </c:pt>
                <c:pt idx="2">
                  <c:v>Overall quality of life</c:v>
                </c:pt>
              </c:strCache>
            </c:strRef>
          </c:cat>
          <c:val>
            <c:numRef>
              <c:f>'Q30'!$C$20:$C$22</c:f>
              <c:numCache>
                <c:formatCode>0.0%</c:formatCode>
                <c:ptCount val="3"/>
                <c:pt idx="0">
                  <c:v>0.28899999999999998</c:v>
                </c:pt>
                <c:pt idx="1">
                  <c:v>0.26400000000000001</c:v>
                </c:pt>
                <c:pt idx="2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D2-4633-B184-D9FA6A135C53}"/>
            </c:ext>
          </c:extLst>
        </c:ser>
        <c:ser>
          <c:idx val="2"/>
          <c:order val="2"/>
          <c:tx>
            <c:strRef>
              <c:f>'Q30'!$D$19</c:f>
              <c:strCache>
                <c:ptCount val="1"/>
                <c:pt idx="0">
                  <c:v>Worse or Significantly Worse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'Q30'!$A$20:$A$22</c:f>
              <c:strCache>
                <c:ptCount val="3"/>
                <c:pt idx="0">
                  <c:v>Customer service provided by Village employees</c:v>
                </c:pt>
                <c:pt idx="1">
                  <c:v>Overall quality of Village services</c:v>
                </c:pt>
                <c:pt idx="2">
                  <c:v>Overall quality of life</c:v>
                </c:pt>
              </c:strCache>
            </c:strRef>
          </c:cat>
          <c:val>
            <c:numRef>
              <c:f>'Q30'!$D$20:$D$22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4.0999999999999995E-2</c:v>
                </c:pt>
                <c:pt idx="2">
                  <c:v>3.6000000000000004E-2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D2-4633-B184-D9FA6A135C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5977423"/>
        <c:axId val="1915962031"/>
      </c:barChart>
      <c:catAx>
        <c:axId val="19159774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962031"/>
        <c:crosses val="autoZero"/>
        <c:auto val="1"/>
        <c:lblAlgn val="ctr"/>
        <c:lblOffset val="100"/>
        <c:noMultiLvlLbl val="0"/>
      </c:catAx>
      <c:valAx>
        <c:axId val="1915962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97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Sheet2!$B$20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Sheet2!$A$21:$A$36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cat>
          <c:val>
            <c:numRef>
              <c:f>Sheet2!$B$21:$B$36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D-4A1D-8254-01E1A4089BD1}"/>
            </c:ext>
          </c:extLst>
        </c:ser>
        <c:ser>
          <c:idx val="1"/>
          <c:order val="1"/>
          <c:tx>
            <c:strRef>
              <c:f>Sheet2!$C$20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Sheet2!$A$21:$A$36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cat>
          <c:val>
            <c:numRef>
              <c:f>Sheet2!$C$21:$C$36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5D-4A1D-8254-01E1A4089BD1}"/>
            </c:ext>
          </c:extLst>
        </c:ser>
        <c:ser>
          <c:idx val="2"/>
          <c:order val="2"/>
          <c:tx>
            <c:strRef>
              <c:f>Sheet2!$D$20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Sheet2!$A$21:$A$36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cat>
          <c:val>
            <c:numRef>
              <c:f>Sheet2!$D$21:$D$36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5D-4A1D-8254-01E1A4089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8655040"/>
        <c:axId val="1858637568"/>
      </c:barChart>
      <c:catAx>
        <c:axId val="18586550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8637568"/>
        <c:crosses val="autoZero"/>
        <c:auto val="1"/>
        <c:lblAlgn val="ctr"/>
        <c:lblOffset val="100"/>
        <c:noMultiLvlLbl val="0"/>
      </c:catAx>
      <c:valAx>
        <c:axId val="1858637568"/>
        <c:scaling>
          <c:orientation val="minMax"/>
          <c:max val="1"/>
        </c:scaling>
        <c:delete val="1"/>
        <c:axPos val="b"/>
        <c:numFmt formatCode="0%" sourceLinked="0"/>
        <c:majorTickMark val="none"/>
        <c:minorTickMark val="none"/>
        <c:tickLblPos val="nextTo"/>
        <c:crossAx val="18586550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Reasons to Stay</a:t>
            </a:r>
            <a:r>
              <a:rPr lang="en-US" b="1" baseline="0"/>
              <a:t> in Pinehurst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'Q3'!$B$20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'Q3'!$A$21:$A$36</c:f>
              <c:strCache>
                <c:ptCount val="16"/>
                <c:pt idx="0">
                  <c:v>Proximity to work</c:v>
                </c:pt>
                <c:pt idx="1">
                  <c:v>Historic landmark designation</c:v>
                </c:pt>
                <c:pt idx="2">
                  <c:v>Opportunities and/or resources for children under 18</c:v>
                </c:pt>
                <c:pt idx="3">
                  <c:v>Availability of golfing opportunities</c:v>
                </c:pt>
                <c:pt idx="4">
                  <c:v>Proximity to family or friends</c:v>
                </c:pt>
                <c:pt idx="5">
                  <c:v>Quality of public education</c:v>
                </c:pt>
                <c:pt idx="6">
                  <c:v>Availability of cultural arts opportunities</c:v>
                </c:pt>
                <c:pt idx="7">
                  <c:v>Opportunities and/or resources for senior citizens</c:v>
                </c:pt>
                <c:pt idx="8">
                  <c:v>Availability of other recreational opportunities</c:v>
                </c:pt>
                <c:pt idx="9">
                  <c:v>Access to quality shopping</c:v>
                </c:pt>
                <c:pt idx="10">
                  <c:v>Sense of community</c:v>
                </c:pt>
                <c:pt idx="11">
                  <c:v>Types of housing</c:v>
                </c:pt>
                <c:pt idx="12">
                  <c:v>Low property tax rate</c:v>
                </c:pt>
                <c:pt idx="13">
                  <c:v>Quality of housing</c:v>
                </c:pt>
                <c:pt idx="14">
                  <c:v>Quality health care</c:v>
                </c:pt>
                <c:pt idx="15">
                  <c:v>Safety &amp; security</c:v>
                </c:pt>
              </c:strCache>
            </c:strRef>
          </c:cat>
          <c:val>
            <c:numRef>
              <c:f>'Q3'!$B$21:$B$36</c:f>
              <c:numCache>
                <c:formatCode>0.0%</c:formatCode>
                <c:ptCount val="16"/>
                <c:pt idx="0">
                  <c:v>0.38900000000000001</c:v>
                </c:pt>
                <c:pt idx="1">
                  <c:v>0.60899999999999999</c:v>
                </c:pt>
                <c:pt idx="2">
                  <c:v>0.61299999999999999</c:v>
                </c:pt>
                <c:pt idx="3">
                  <c:v>0.63400000000000001</c:v>
                </c:pt>
                <c:pt idx="4">
                  <c:v>0.65400000000000003</c:v>
                </c:pt>
                <c:pt idx="5">
                  <c:v>0.76</c:v>
                </c:pt>
                <c:pt idx="6">
                  <c:v>0.76200000000000001</c:v>
                </c:pt>
                <c:pt idx="7">
                  <c:v>0.81600000000000006</c:v>
                </c:pt>
                <c:pt idx="8">
                  <c:v>0.81699999999999995</c:v>
                </c:pt>
                <c:pt idx="9">
                  <c:v>0.84899999999999998</c:v>
                </c:pt>
                <c:pt idx="10">
                  <c:v>0.89500000000000002</c:v>
                </c:pt>
                <c:pt idx="11">
                  <c:v>0.89600000000000002</c:v>
                </c:pt>
                <c:pt idx="12">
                  <c:v>0.90200000000000002</c:v>
                </c:pt>
                <c:pt idx="13">
                  <c:v>0.94399999999999995</c:v>
                </c:pt>
                <c:pt idx="14">
                  <c:v>0.95899999999999996</c:v>
                </c:pt>
                <c:pt idx="15">
                  <c:v>0.97399999999999998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29-49C9-8E3A-C4AD97518FCE}"/>
            </c:ext>
          </c:extLst>
        </c:ser>
        <c:ser>
          <c:idx val="1"/>
          <c:order val="1"/>
          <c:tx>
            <c:strRef>
              <c:f>'Q3'!$C$20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'Q3'!$A$21:$A$36</c:f>
              <c:strCache>
                <c:ptCount val="16"/>
                <c:pt idx="0">
                  <c:v>Proximity to work</c:v>
                </c:pt>
                <c:pt idx="1">
                  <c:v>Historic landmark designation</c:v>
                </c:pt>
                <c:pt idx="2">
                  <c:v>Opportunities and/or resources for children under 18</c:v>
                </c:pt>
                <c:pt idx="3">
                  <c:v>Availability of golfing opportunities</c:v>
                </c:pt>
                <c:pt idx="4">
                  <c:v>Proximity to family or friends</c:v>
                </c:pt>
                <c:pt idx="5">
                  <c:v>Quality of public education</c:v>
                </c:pt>
                <c:pt idx="6">
                  <c:v>Availability of cultural arts opportunities</c:v>
                </c:pt>
                <c:pt idx="7">
                  <c:v>Opportunities and/or resources for senior citizens</c:v>
                </c:pt>
                <c:pt idx="8">
                  <c:v>Availability of other recreational opportunities</c:v>
                </c:pt>
                <c:pt idx="9">
                  <c:v>Access to quality shopping</c:v>
                </c:pt>
                <c:pt idx="10">
                  <c:v>Sense of community</c:v>
                </c:pt>
                <c:pt idx="11">
                  <c:v>Types of housing</c:v>
                </c:pt>
                <c:pt idx="12">
                  <c:v>Low property tax rate</c:v>
                </c:pt>
                <c:pt idx="13">
                  <c:v>Quality of housing</c:v>
                </c:pt>
                <c:pt idx="14">
                  <c:v>Quality health care</c:v>
                </c:pt>
                <c:pt idx="15">
                  <c:v>Safety &amp; security</c:v>
                </c:pt>
              </c:strCache>
            </c:strRef>
          </c:cat>
          <c:val>
            <c:numRef>
              <c:f>'Q3'!$C$21:$C$36</c:f>
              <c:numCache>
                <c:formatCode>0.0%</c:formatCode>
                <c:ptCount val="16"/>
                <c:pt idx="0">
                  <c:v>0.153</c:v>
                </c:pt>
                <c:pt idx="1">
                  <c:v>0.16399999999999998</c:v>
                </c:pt>
                <c:pt idx="2">
                  <c:v>0.16400000000000001</c:v>
                </c:pt>
                <c:pt idx="3">
                  <c:v>0.1</c:v>
                </c:pt>
                <c:pt idx="4">
                  <c:v>0.14599999999999999</c:v>
                </c:pt>
                <c:pt idx="5">
                  <c:v>0.14199999999999999</c:v>
                </c:pt>
                <c:pt idx="6">
                  <c:v>0.124</c:v>
                </c:pt>
                <c:pt idx="7">
                  <c:v>8.7999999999999995E-2</c:v>
                </c:pt>
                <c:pt idx="8">
                  <c:v>0.112</c:v>
                </c:pt>
                <c:pt idx="9">
                  <c:v>8.7999999999999995E-2</c:v>
                </c:pt>
                <c:pt idx="10">
                  <c:v>7.0000000000000007E-2</c:v>
                </c:pt>
                <c:pt idx="11">
                  <c:v>7.5999999999999998E-2</c:v>
                </c:pt>
                <c:pt idx="12">
                  <c:v>0.06</c:v>
                </c:pt>
                <c:pt idx="13">
                  <c:v>4.2999999999999997E-2</c:v>
                </c:pt>
                <c:pt idx="14">
                  <c:v>2.9000000000000001E-2</c:v>
                </c:pt>
                <c:pt idx="15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29-49C9-8E3A-C4AD97518FCE}"/>
            </c:ext>
          </c:extLst>
        </c:ser>
        <c:ser>
          <c:idx val="2"/>
          <c:order val="2"/>
          <c:tx>
            <c:strRef>
              <c:f>'Q3'!$D$20</c:f>
              <c:strCache>
                <c:ptCount val="1"/>
                <c:pt idx="0">
                  <c:v>Unimportant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29-49C9-8E3A-C4AD97518FC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29-49C9-8E3A-C4AD97518FC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29-49C9-8E3A-C4AD97518F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'Q3'!$A$21:$A$36</c:f>
              <c:strCache>
                <c:ptCount val="16"/>
                <c:pt idx="0">
                  <c:v>Proximity to work</c:v>
                </c:pt>
                <c:pt idx="1">
                  <c:v>Historic landmark designation</c:v>
                </c:pt>
                <c:pt idx="2">
                  <c:v>Opportunities and/or resources for children under 18</c:v>
                </c:pt>
                <c:pt idx="3">
                  <c:v>Availability of golfing opportunities</c:v>
                </c:pt>
                <c:pt idx="4">
                  <c:v>Proximity to family or friends</c:v>
                </c:pt>
                <c:pt idx="5">
                  <c:v>Quality of public education</c:v>
                </c:pt>
                <c:pt idx="6">
                  <c:v>Availability of cultural arts opportunities</c:v>
                </c:pt>
                <c:pt idx="7">
                  <c:v>Opportunities and/or resources for senior citizens</c:v>
                </c:pt>
                <c:pt idx="8">
                  <c:v>Availability of other recreational opportunities</c:v>
                </c:pt>
                <c:pt idx="9">
                  <c:v>Access to quality shopping</c:v>
                </c:pt>
                <c:pt idx="10">
                  <c:v>Sense of community</c:v>
                </c:pt>
                <c:pt idx="11">
                  <c:v>Types of housing</c:v>
                </c:pt>
                <c:pt idx="12">
                  <c:v>Low property tax rate</c:v>
                </c:pt>
                <c:pt idx="13">
                  <c:v>Quality of housing</c:v>
                </c:pt>
                <c:pt idx="14">
                  <c:v>Quality health care</c:v>
                </c:pt>
                <c:pt idx="15">
                  <c:v>Safety &amp; security</c:v>
                </c:pt>
              </c:strCache>
            </c:strRef>
          </c:cat>
          <c:val>
            <c:numRef>
              <c:f>'Q3'!$D$21:$D$36</c:f>
              <c:numCache>
                <c:formatCode>0.0%</c:formatCode>
                <c:ptCount val="16"/>
                <c:pt idx="0">
                  <c:v>0.45800000000000002</c:v>
                </c:pt>
                <c:pt idx="1">
                  <c:v>0.22699999999999998</c:v>
                </c:pt>
                <c:pt idx="2">
                  <c:v>0.224</c:v>
                </c:pt>
                <c:pt idx="3">
                  <c:v>0.26600000000000001</c:v>
                </c:pt>
                <c:pt idx="4">
                  <c:v>0.2</c:v>
                </c:pt>
                <c:pt idx="5">
                  <c:v>9.9000000000000005E-2</c:v>
                </c:pt>
                <c:pt idx="6">
                  <c:v>0.114</c:v>
                </c:pt>
                <c:pt idx="7">
                  <c:v>9.6000000000000002E-2</c:v>
                </c:pt>
                <c:pt idx="8">
                  <c:v>7.0999999999999994E-2</c:v>
                </c:pt>
                <c:pt idx="9">
                  <c:v>6.4000000000000001E-2</c:v>
                </c:pt>
                <c:pt idx="10">
                  <c:v>3.5000000000000003E-2</c:v>
                </c:pt>
                <c:pt idx="11">
                  <c:v>2.8000000000000001E-2</c:v>
                </c:pt>
                <c:pt idx="12">
                  <c:v>3.6999999999999998E-2</c:v>
                </c:pt>
                <c:pt idx="13">
                  <c:v>1.2E-2</c:v>
                </c:pt>
                <c:pt idx="14">
                  <c:v>1.2E-2</c:v>
                </c:pt>
                <c:pt idx="15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29-49C9-8E3A-C4AD97518FC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8655040"/>
        <c:axId val="1858637568"/>
      </c:barChart>
      <c:catAx>
        <c:axId val="185865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637568"/>
        <c:crosses val="autoZero"/>
        <c:auto val="1"/>
        <c:lblAlgn val="ctr"/>
        <c:lblOffset val="100"/>
        <c:noMultiLvlLbl val="0"/>
      </c:catAx>
      <c:valAx>
        <c:axId val="18586375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65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</a:t>
            </a:r>
            <a:r>
              <a:rPr lang="en-US" baseline="0"/>
              <a:t> Your Needs Being Met in Pinehurst?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'Q3.2'!$B$5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'Q3.2'!$A$6:$A$21</c:f>
              <c:strCache>
                <c:ptCount val="16"/>
                <c:pt idx="0">
                  <c:v>Quality of public education</c:v>
                </c:pt>
                <c:pt idx="1">
                  <c:v>Access to quality shopping</c:v>
                </c:pt>
                <c:pt idx="2">
                  <c:v>Opportunities and/or resources for children under 18</c:v>
                </c:pt>
                <c:pt idx="3">
                  <c:v>Availability of other recreational opportunities</c:v>
                </c:pt>
                <c:pt idx="4">
                  <c:v>Availability of cultural arts opportunities</c:v>
                </c:pt>
                <c:pt idx="5">
                  <c:v>Proximity to work</c:v>
                </c:pt>
                <c:pt idx="6">
                  <c:v>Low property tax rate</c:v>
                </c:pt>
                <c:pt idx="7">
                  <c:v>Proximity to family or friends</c:v>
                </c:pt>
                <c:pt idx="8">
                  <c:v>Types of housing</c:v>
                </c:pt>
                <c:pt idx="9">
                  <c:v>Opportunities and/or resources for senior citizens</c:v>
                </c:pt>
                <c:pt idx="10">
                  <c:v>Quality of housing</c:v>
                </c:pt>
                <c:pt idx="11">
                  <c:v>Historic landmark designation</c:v>
                </c:pt>
                <c:pt idx="12">
                  <c:v>Sense of community</c:v>
                </c:pt>
                <c:pt idx="13">
                  <c:v>Quality health care</c:v>
                </c:pt>
                <c:pt idx="14">
                  <c:v>Safety &amp; security</c:v>
                </c:pt>
                <c:pt idx="15">
                  <c:v>Availability of golfing opportunities</c:v>
                </c:pt>
              </c:strCache>
            </c:strRef>
          </c:cat>
          <c:val>
            <c:numRef>
              <c:f>'Q3.2'!$B$6:$B$21</c:f>
              <c:numCache>
                <c:formatCode>0.0%</c:formatCode>
                <c:ptCount val="16"/>
                <c:pt idx="0">
                  <c:v>0.67500000000000004</c:v>
                </c:pt>
                <c:pt idx="1">
                  <c:v>0.68600000000000005</c:v>
                </c:pt>
                <c:pt idx="2">
                  <c:v>0.68799999999999994</c:v>
                </c:pt>
                <c:pt idx="3">
                  <c:v>0.76300000000000001</c:v>
                </c:pt>
                <c:pt idx="4">
                  <c:v>0.81799999999999995</c:v>
                </c:pt>
                <c:pt idx="5">
                  <c:v>0.83299999999999996</c:v>
                </c:pt>
                <c:pt idx="6">
                  <c:v>0.83299999999999996</c:v>
                </c:pt>
                <c:pt idx="7">
                  <c:v>0.84599999999999997</c:v>
                </c:pt>
                <c:pt idx="8">
                  <c:v>0.86699999999999999</c:v>
                </c:pt>
                <c:pt idx="9">
                  <c:v>0.88400000000000001</c:v>
                </c:pt>
                <c:pt idx="10">
                  <c:v>0.88600000000000001</c:v>
                </c:pt>
                <c:pt idx="11">
                  <c:v>0.89700000000000002</c:v>
                </c:pt>
                <c:pt idx="12">
                  <c:v>0.90300000000000002</c:v>
                </c:pt>
                <c:pt idx="13">
                  <c:v>0.90400000000000003</c:v>
                </c:pt>
                <c:pt idx="14">
                  <c:v>0.94199999999999995</c:v>
                </c:pt>
                <c:pt idx="15">
                  <c:v>0.95399999999999996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E6-4E4F-9591-61D24B64ACC7}"/>
            </c:ext>
          </c:extLst>
        </c:ser>
        <c:ser>
          <c:idx val="1"/>
          <c:order val="1"/>
          <c:tx>
            <c:strRef>
              <c:f>'Q3.2'!$C$5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'Q3.2'!$A$6:$A$21</c:f>
              <c:strCache>
                <c:ptCount val="16"/>
                <c:pt idx="0">
                  <c:v>Quality of public education</c:v>
                </c:pt>
                <c:pt idx="1">
                  <c:v>Access to quality shopping</c:v>
                </c:pt>
                <c:pt idx="2">
                  <c:v>Opportunities and/or resources for children under 18</c:v>
                </c:pt>
                <c:pt idx="3">
                  <c:v>Availability of other recreational opportunities</c:v>
                </c:pt>
                <c:pt idx="4">
                  <c:v>Availability of cultural arts opportunities</c:v>
                </c:pt>
                <c:pt idx="5">
                  <c:v>Proximity to work</c:v>
                </c:pt>
                <c:pt idx="6">
                  <c:v>Low property tax rate</c:v>
                </c:pt>
                <c:pt idx="7">
                  <c:v>Proximity to family or friends</c:v>
                </c:pt>
                <c:pt idx="8">
                  <c:v>Types of housing</c:v>
                </c:pt>
                <c:pt idx="9">
                  <c:v>Opportunities and/or resources for senior citizens</c:v>
                </c:pt>
                <c:pt idx="10">
                  <c:v>Quality of housing</c:v>
                </c:pt>
                <c:pt idx="11">
                  <c:v>Historic landmark designation</c:v>
                </c:pt>
                <c:pt idx="12">
                  <c:v>Sense of community</c:v>
                </c:pt>
                <c:pt idx="13">
                  <c:v>Quality health care</c:v>
                </c:pt>
                <c:pt idx="14">
                  <c:v>Safety &amp; security</c:v>
                </c:pt>
                <c:pt idx="15">
                  <c:v>Availability of golfing opportunities</c:v>
                </c:pt>
              </c:strCache>
            </c:strRef>
          </c:cat>
          <c:val>
            <c:numRef>
              <c:f>'Q3.2'!$C$6:$C$21</c:f>
              <c:numCache>
                <c:formatCode>0.0%</c:formatCode>
                <c:ptCount val="16"/>
                <c:pt idx="0">
                  <c:v>0.32500000000000001</c:v>
                </c:pt>
                <c:pt idx="1">
                  <c:v>0.314</c:v>
                </c:pt>
                <c:pt idx="2">
                  <c:v>0.312</c:v>
                </c:pt>
                <c:pt idx="3">
                  <c:v>0.23699999999999999</c:v>
                </c:pt>
                <c:pt idx="4">
                  <c:v>0.182</c:v>
                </c:pt>
                <c:pt idx="5">
                  <c:v>0.16700000000000001</c:v>
                </c:pt>
                <c:pt idx="6">
                  <c:v>0.16700000000000001</c:v>
                </c:pt>
                <c:pt idx="7">
                  <c:v>0.154</c:v>
                </c:pt>
                <c:pt idx="8">
                  <c:v>0.13300000000000001</c:v>
                </c:pt>
                <c:pt idx="9">
                  <c:v>0.11600000000000001</c:v>
                </c:pt>
                <c:pt idx="10">
                  <c:v>0.114</c:v>
                </c:pt>
                <c:pt idx="11">
                  <c:v>0.10299999999999999</c:v>
                </c:pt>
                <c:pt idx="12">
                  <c:v>9.7000000000000003E-2</c:v>
                </c:pt>
                <c:pt idx="13">
                  <c:v>9.6000000000000002E-2</c:v>
                </c:pt>
                <c:pt idx="14">
                  <c:v>5.8000000000000003E-2</c:v>
                </c:pt>
                <c:pt idx="15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6-4E4F-9591-61D24B64AC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7828664"/>
        <c:axId val="577828992"/>
      </c:barChart>
      <c:catAx>
        <c:axId val="577828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828992"/>
        <c:crosses val="autoZero"/>
        <c:auto val="1"/>
        <c:lblAlgn val="ctr"/>
        <c:lblOffset val="100"/>
        <c:noMultiLvlLbl val="0"/>
      </c:catAx>
      <c:valAx>
        <c:axId val="57782899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828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Overall Satisfaction</a:t>
            </a:r>
            <a:r>
              <a:rPr lang="en-US" b="1" baseline="0" dirty="0"/>
              <a:t> with Village Services</a:t>
            </a:r>
            <a:endParaRPr lang="en-US" b="1" dirty="0"/>
          </a:p>
        </c:rich>
      </c:tx>
      <c:layout>
        <c:manualLayout>
          <c:xMode val="edge"/>
          <c:yMode val="edge"/>
          <c:x val="0.3370693350831146"/>
          <c:y val="3.4833263457758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'Q1'!$M$2</c:f>
              <c:strCache>
                <c:ptCount val="1"/>
                <c:pt idx="0">
                  <c:v>Very Satisfied, Satisfied,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'Q1'!$L$3:$L$14</c:f>
              <c:strCache>
                <c:ptCount val="12"/>
                <c:pt idx="0">
                  <c:v>Enforcement of Village codes &amp; ordinances</c:v>
                </c:pt>
                <c:pt idx="1">
                  <c:v>Village efforts at maintaining quality of your neighborhoods</c:v>
                </c:pt>
                <c:pt idx="2">
                  <c:v>Level of public involvement in local decisions</c:v>
                </c:pt>
                <c:pt idx="3">
                  <c:v>Street &amp; right-of-way maintenance</c:v>
                </c:pt>
                <c:pt idx="4">
                  <c:v>Promotion of natural resource conservation</c:v>
                </c:pt>
                <c:pt idx="5">
                  <c:v>Village communication with residents</c:v>
                </c:pt>
                <c:pt idx="6">
                  <c:v>Solid waste services</c:v>
                </c:pt>
                <c:pt idx="7">
                  <c:v>Police services</c:v>
                </c:pt>
                <c:pt idx="8">
                  <c:v>Parks &amp; recreation facilities</c:v>
                </c:pt>
                <c:pt idx="9">
                  <c:v>Customer service provided by Village employees</c:v>
                </c:pt>
                <c:pt idx="10">
                  <c:v>Parks &amp; recreation programs</c:v>
                </c:pt>
                <c:pt idx="11">
                  <c:v>Fire services</c:v>
                </c:pt>
              </c:strCache>
            </c:strRef>
          </c:cat>
          <c:val>
            <c:numRef>
              <c:f>'Q1'!$M$3:$M$14</c:f>
              <c:numCache>
                <c:formatCode>0.0%</c:formatCode>
                <c:ptCount val="12"/>
                <c:pt idx="0">
                  <c:v>0.84599999999999997</c:v>
                </c:pt>
                <c:pt idx="1">
                  <c:v>0.85200000000000009</c:v>
                </c:pt>
                <c:pt idx="2">
                  <c:v>0.86599999999999988</c:v>
                </c:pt>
                <c:pt idx="3">
                  <c:v>0.90399999999999991</c:v>
                </c:pt>
                <c:pt idx="4">
                  <c:v>0.92399999999999993</c:v>
                </c:pt>
                <c:pt idx="5">
                  <c:v>0.96400000000000008</c:v>
                </c:pt>
                <c:pt idx="6">
                  <c:v>0.97199999999999998</c:v>
                </c:pt>
                <c:pt idx="7">
                  <c:v>0.97599999999999998</c:v>
                </c:pt>
                <c:pt idx="8">
                  <c:v>0.97699999999999998</c:v>
                </c:pt>
                <c:pt idx="9">
                  <c:v>0.97899999999999998</c:v>
                </c:pt>
                <c:pt idx="10">
                  <c:v>0.9840000000000001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1-443B-A98F-01147C7A4940}"/>
            </c:ext>
          </c:extLst>
        </c:ser>
        <c:ser>
          <c:idx val="1"/>
          <c:order val="1"/>
          <c:tx>
            <c:strRef>
              <c:f>'Q1'!$N$2</c:f>
              <c:strCache>
                <c:ptCount val="1"/>
                <c:pt idx="0">
                  <c:v>Dissatisfied or Very Dissatisfied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A1-443B-A98F-01147C7A49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'Q1'!$L$3:$L$14</c:f>
              <c:strCache>
                <c:ptCount val="12"/>
                <c:pt idx="0">
                  <c:v>Enforcement of Village codes &amp; ordinances</c:v>
                </c:pt>
                <c:pt idx="1">
                  <c:v>Village efforts at maintaining quality of your neighborhoods</c:v>
                </c:pt>
                <c:pt idx="2">
                  <c:v>Level of public involvement in local decisions</c:v>
                </c:pt>
                <c:pt idx="3">
                  <c:v>Street &amp; right-of-way maintenance</c:v>
                </c:pt>
                <c:pt idx="4">
                  <c:v>Promotion of natural resource conservation</c:v>
                </c:pt>
                <c:pt idx="5">
                  <c:v>Village communication with residents</c:v>
                </c:pt>
                <c:pt idx="6">
                  <c:v>Solid waste services</c:v>
                </c:pt>
                <c:pt idx="7">
                  <c:v>Police services</c:v>
                </c:pt>
                <c:pt idx="8">
                  <c:v>Parks &amp; recreation facilities</c:v>
                </c:pt>
                <c:pt idx="9">
                  <c:v>Customer service provided by Village employees</c:v>
                </c:pt>
                <c:pt idx="10">
                  <c:v>Parks &amp; recreation programs</c:v>
                </c:pt>
                <c:pt idx="11">
                  <c:v>Fire services</c:v>
                </c:pt>
              </c:strCache>
            </c:strRef>
          </c:cat>
          <c:val>
            <c:numRef>
              <c:f>'Q1'!$N$3:$N$14</c:f>
              <c:numCache>
                <c:formatCode>0.0%</c:formatCode>
                <c:ptCount val="12"/>
                <c:pt idx="0">
                  <c:v>0.155</c:v>
                </c:pt>
                <c:pt idx="1">
                  <c:v>0.14800000000000002</c:v>
                </c:pt>
                <c:pt idx="2">
                  <c:v>0.13400000000000001</c:v>
                </c:pt>
                <c:pt idx="3">
                  <c:v>9.6999999999999989E-2</c:v>
                </c:pt>
                <c:pt idx="4">
                  <c:v>7.5999999999999998E-2</c:v>
                </c:pt>
                <c:pt idx="5">
                  <c:v>3.7000000000000005E-2</c:v>
                </c:pt>
                <c:pt idx="6">
                  <c:v>2.7E-2</c:v>
                </c:pt>
                <c:pt idx="7">
                  <c:v>2.3E-2</c:v>
                </c:pt>
                <c:pt idx="8">
                  <c:v>2.1999999999999999E-2</c:v>
                </c:pt>
                <c:pt idx="9">
                  <c:v>2.1000000000000001E-2</c:v>
                </c:pt>
                <c:pt idx="10">
                  <c:v>1.6E-2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1-443B-A98F-01147C7A49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20306255"/>
        <c:axId val="1420306671"/>
      </c:barChart>
      <c:catAx>
        <c:axId val="1420306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306671"/>
        <c:crosses val="autoZero"/>
        <c:auto val="1"/>
        <c:lblAlgn val="ctr"/>
        <c:lblOffset val="100"/>
        <c:noMultiLvlLbl val="0"/>
      </c:catAx>
      <c:valAx>
        <c:axId val="1420306671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30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Overall Satisfaction</a:t>
            </a:r>
            <a:r>
              <a:rPr lang="en-US" b="1" baseline="0" dirty="0"/>
              <a:t> with Village Services</a:t>
            </a:r>
            <a:endParaRPr lang="en-US" b="1" dirty="0"/>
          </a:p>
        </c:rich>
      </c:tx>
      <c:layout>
        <c:manualLayout>
          <c:xMode val="edge"/>
          <c:yMode val="edge"/>
          <c:x val="0.3370693350831146"/>
          <c:y val="3.4833263457758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'Q1'!$M$2</c:f>
              <c:strCache>
                <c:ptCount val="1"/>
                <c:pt idx="0">
                  <c:v>Very Satisfied, Satisfied,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'Q1'!$L$3:$L$14</c:f>
              <c:strCache>
                <c:ptCount val="12"/>
                <c:pt idx="0">
                  <c:v>Enforcement of Village codes &amp; ordinances</c:v>
                </c:pt>
                <c:pt idx="1">
                  <c:v>Village efforts at maintaining quality of your neighborhoods</c:v>
                </c:pt>
                <c:pt idx="2">
                  <c:v>Level of public involvement in local decisions</c:v>
                </c:pt>
                <c:pt idx="3">
                  <c:v>Street &amp; right-of-way maintenance</c:v>
                </c:pt>
                <c:pt idx="4">
                  <c:v>Promotion of natural resource conservation</c:v>
                </c:pt>
                <c:pt idx="5">
                  <c:v>Village communication with residents</c:v>
                </c:pt>
                <c:pt idx="6">
                  <c:v>Solid waste services</c:v>
                </c:pt>
                <c:pt idx="7">
                  <c:v>Police services</c:v>
                </c:pt>
                <c:pt idx="8">
                  <c:v>Parks &amp; recreation facilities</c:v>
                </c:pt>
                <c:pt idx="9">
                  <c:v>Customer service provided by Village employees</c:v>
                </c:pt>
                <c:pt idx="10">
                  <c:v>Parks &amp; recreation programs</c:v>
                </c:pt>
                <c:pt idx="11">
                  <c:v>Fire services</c:v>
                </c:pt>
              </c:strCache>
            </c:strRef>
          </c:cat>
          <c:val>
            <c:numRef>
              <c:f>'Q1'!$M$3:$M$14</c:f>
              <c:numCache>
                <c:formatCode>0.0%</c:formatCode>
                <c:ptCount val="12"/>
                <c:pt idx="0">
                  <c:v>0.84599999999999997</c:v>
                </c:pt>
                <c:pt idx="1">
                  <c:v>0.85200000000000009</c:v>
                </c:pt>
                <c:pt idx="2">
                  <c:v>0.86599999999999988</c:v>
                </c:pt>
                <c:pt idx="3">
                  <c:v>0.90399999999999991</c:v>
                </c:pt>
                <c:pt idx="4">
                  <c:v>0.92399999999999993</c:v>
                </c:pt>
                <c:pt idx="5">
                  <c:v>0.96400000000000008</c:v>
                </c:pt>
                <c:pt idx="6">
                  <c:v>0.97199999999999998</c:v>
                </c:pt>
                <c:pt idx="7">
                  <c:v>0.97599999999999998</c:v>
                </c:pt>
                <c:pt idx="8">
                  <c:v>0.97699999999999998</c:v>
                </c:pt>
                <c:pt idx="9">
                  <c:v>0.97899999999999998</c:v>
                </c:pt>
                <c:pt idx="10">
                  <c:v>0.9840000000000001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1-443B-A98F-01147C7A4940}"/>
            </c:ext>
          </c:extLst>
        </c:ser>
        <c:ser>
          <c:idx val="1"/>
          <c:order val="1"/>
          <c:tx>
            <c:strRef>
              <c:f>'Q1'!$N$2</c:f>
              <c:strCache>
                <c:ptCount val="1"/>
                <c:pt idx="0">
                  <c:v>Dissatisfied or Very Dissatisfied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A1-443B-A98F-01147C7A49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'Q1'!$L$3:$L$14</c:f>
              <c:strCache>
                <c:ptCount val="12"/>
                <c:pt idx="0">
                  <c:v>Enforcement of Village codes &amp; ordinances</c:v>
                </c:pt>
                <c:pt idx="1">
                  <c:v>Village efforts at maintaining quality of your neighborhoods</c:v>
                </c:pt>
                <c:pt idx="2">
                  <c:v>Level of public involvement in local decisions</c:v>
                </c:pt>
                <c:pt idx="3">
                  <c:v>Street &amp; right-of-way maintenance</c:v>
                </c:pt>
                <c:pt idx="4">
                  <c:v>Promotion of natural resource conservation</c:v>
                </c:pt>
                <c:pt idx="5">
                  <c:v>Village communication with residents</c:v>
                </c:pt>
                <c:pt idx="6">
                  <c:v>Solid waste services</c:v>
                </c:pt>
                <c:pt idx="7">
                  <c:v>Police services</c:v>
                </c:pt>
                <c:pt idx="8">
                  <c:v>Parks &amp; recreation facilities</c:v>
                </c:pt>
                <c:pt idx="9">
                  <c:v>Customer service provided by Village employees</c:v>
                </c:pt>
                <c:pt idx="10">
                  <c:v>Parks &amp; recreation programs</c:v>
                </c:pt>
                <c:pt idx="11">
                  <c:v>Fire services</c:v>
                </c:pt>
              </c:strCache>
            </c:strRef>
          </c:cat>
          <c:val>
            <c:numRef>
              <c:f>'Q1'!$N$3:$N$14</c:f>
              <c:numCache>
                <c:formatCode>0.0%</c:formatCode>
                <c:ptCount val="12"/>
                <c:pt idx="0">
                  <c:v>0.155</c:v>
                </c:pt>
                <c:pt idx="1">
                  <c:v>0.14800000000000002</c:v>
                </c:pt>
                <c:pt idx="2">
                  <c:v>0.13400000000000001</c:v>
                </c:pt>
                <c:pt idx="3">
                  <c:v>9.6999999999999989E-2</c:v>
                </c:pt>
                <c:pt idx="4">
                  <c:v>7.5999999999999998E-2</c:v>
                </c:pt>
                <c:pt idx="5">
                  <c:v>3.7000000000000005E-2</c:v>
                </c:pt>
                <c:pt idx="6">
                  <c:v>2.7E-2</c:v>
                </c:pt>
                <c:pt idx="7">
                  <c:v>2.3E-2</c:v>
                </c:pt>
                <c:pt idx="8">
                  <c:v>2.1999999999999999E-2</c:v>
                </c:pt>
                <c:pt idx="9">
                  <c:v>2.1000000000000001E-2</c:v>
                </c:pt>
                <c:pt idx="10">
                  <c:v>1.6E-2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1-443B-A98F-01147C7A49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20306255"/>
        <c:axId val="1420306671"/>
      </c:barChart>
      <c:catAx>
        <c:axId val="1420306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306671"/>
        <c:crosses val="autoZero"/>
        <c:auto val="1"/>
        <c:lblAlgn val="ctr"/>
        <c:lblOffset val="100"/>
        <c:noMultiLvlLbl val="0"/>
      </c:catAx>
      <c:valAx>
        <c:axId val="1420306671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30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Perceptions</a:t>
            </a:r>
            <a:r>
              <a:rPr lang="en-US" b="1" baseline="0"/>
              <a:t> of Safety and Security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'Q5'!$B$24</c:f>
              <c:strCache>
                <c:ptCount val="1"/>
                <c:pt idx="0">
                  <c:v>Very safe, Safe, or 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'Q5'!$A$25:$A$29</c:f>
              <c:strCache>
                <c:ptCount val="5"/>
                <c:pt idx="0">
                  <c:v>Walking alone in your neighborhood after dark</c:v>
                </c:pt>
                <c:pt idx="1">
                  <c:v>In business areas of Village after dark</c:v>
                </c:pt>
                <c:pt idx="2">
                  <c:v>In Village parks &amp; recreation facilities</c:v>
                </c:pt>
                <c:pt idx="3">
                  <c:v>Walking alone in your neighborhood during the day</c:v>
                </c:pt>
                <c:pt idx="4">
                  <c:v>In business areas of Village during the day</c:v>
                </c:pt>
              </c:strCache>
            </c:strRef>
          </c:cat>
          <c:val>
            <c:numRef>
              <c:f>'Q5'!$B$25:$B$29</c:f>
              <c:numCache>
                <c:formatCode>0.0%</c:formatCode>
                <c:ptCount val="5"/>
                <c:pt idx="0">
                  <c:v>0.91400000000000003</c:v>
                </c:pt>
                <c:pt idx="1">
                  <c:v>0.95599999999999996</c:v>
                </c:pt>
                <c:pt idx="2">
                  <c:v>0.97900000000000009</c:v>
                </c:pt>
                <c:pt idx="3">
                  <c:v>0.98</c:v>
                </c:pt>
                <c:pt idx="4">
                  <c:v>0.99399999999999999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2F-42E1-8E15-EBB949E0610E}"/>
            </c:ext>
          </c:extLst>
        </c:ser>
        <c:ser>
          <c:idx val="1"/>
          <c:order val="1"/>
          <c:tx>
            <c:strRef>
              <c:f>'Q5'!$C$24</c:f>
              <c:strCache>
                <c:ptCount val="1"/>
                <c:pt idx="0">
                  <c:v>Unsafe or Very Unsafe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2F-42E1-8E15-EBB949E061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'Q5'!$A$25:$A$29</c:f>
              <c:strCache>
                <c:ptCount val="5"/>
                <c:pt idx="0">
                  <c:v>Walking alone in your neighborhood after dark</c:v>
                </c:pt>
                <c:pt idx="1">
                  <c:v>In business areas of Village after dark</c:v>
                </c:pt>
                <c:pt idx="2">
                  <c:v>In Village parks &amp; recreation facilities</c:v>
                </c:pt>
                <c:pt idx="3">
                  <c:v>Walking alone in your neighborhood during the day</c:v>
                </c:pt>
                <c:pt idx="4">
                  <c:v>In business areas of Village during the day</c:v>
                </c:pt>
              </c:strCache>
            </c:strRef>
          </c:cat>
          <c:val>
            <c:numRef>
              <c:f>'Q5'!$C$25:$C$29</c:f>
              <c:numCache>
                <c:formatCode>0.0%</c:formatCode>
                <c:ptCount val="5"/>
                <c:pt idx="0">
                  <c:v>8.6000000000000007E-2</c:v>
                </c:pt>
                <c:pt idx="1">
                  <c:v>4.3999999999999997E-2</c:v>
                </c:pt>
                <c:pt idx="2">
                  <c:v>2.1000000000000001E-2</c:v>
                </c:pt>
                <c:pt idx="3">
                  <c:v>0.02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2F-42E1-8E15-EBB949E061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16257871"/>
        <c:axId val="1216254959"/>
      </c:barChart>
      <c:catAx>
        <c:axId val="12162578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6254959"/>
        <c:crosses val="autoZero"/>
        <c:auto val="1"/>
        <c:lblAlgn val="ctr"/>
        <c:lblOffset val="100"/>
        <c:noMultiLvlLbl val="0"/>
      </c:catAx>
      <c:valAx>
        <c:axId val="1216254959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625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/>
              <a:t>Would you</a:t>
            </a:r>
            <a:r>
              <a:rPr lang="en-US" b="1" baseline="0"/>
              <a:t> r</a:t>
            </a:r>
            <a:r>
              <a:rPr lang="en-US" b="1"/>
              <a:t>ecommend Pinehurst as a place to live?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'Q31'!$C$11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'Q31'!$B$12:$B$14</c:f>
              <c:numCache>
                <c:formatCode>General</c:formatCode>
                <c:ptCount val="3"/>
                <c:pt idx="0">
                  <c:v>2023</c:v>
                </c:pt>
                <c:pt idx="1">
                  <c:v>2022</c:v>
                </c:pt>
                <c:pt idx="2">
                  <c:v>2013</c:v>
                </c:pt>
              </c:numCache>
            </c:numRef>
          </c:cat>
          <c:val>
            <c:numRef>
              <c:f>'Q31'!$C$12:$C$14</c:f>
              <c:numCache>
                <c:formatCode>0%</c:formatCode>
                <c:ptCount val="3"/>
                <c:pt idx="0">
                  <c:v>0.91</c:v>
                </c:pt>
                <c:pt idx="1">
                  <c:v>0.93</c:v>
                </c:pt>
                <c:pt idx="2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D-47F6-B230-33DE6DB1C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61257984"/>
        <c:axId val="661253720"/>
      </c:barChart>
      <c:catAx>
        <c:axId val="66125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253720"/>
        <c:crosses val="autoZero"/>
        <c:auto val="1"/>
        <c:lblAlgn val="ctr"/>
        <c:lblOffset val="100"/>
        <c:noMultiLvlLbl val="0"/>
      </c:catAx>
      <c:valAx>
        <c:axId val="6612537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2579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C16C652-FAB1-425F-A12F-56384B831681}"/>
            </a:ext>
          </a:extLst>
        </cdr:cNvPr>
        <cdr:cNvSpPr/>
      </cdr:nvSpPr>
      <cdr:spPr>
        <a:xfrm xmlns:a="http://schemas.openxmlformats.org/drawingml/2006/main">
          <a:off x="0" y="0"/>
          <a:ext cx="9144000" cy="57721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  <a:alpha val="93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rgbClr val="3E3A31"/>
              </a:solidFill>
            </a:rPr>
            <a:t>Question:</a:t>
          </a:r>
        </a:p>
        <a:p xmlns:a="http://schemas.openxmlformats.org/drawingml/2006/main">
          <a:endParaRPr lang="en-US" dirty="0">
            <a:solidFill>
              <a:srgbClr val="3E3A31"/>
            </a:solidFill>
          </a:endParaRPr>
        </a:p>
        <a:p xmlns:a="http://schemas.openxmlformats.org/drawingml/2006/main">
          <a:r>
            <a:rPr lang="en-US" dirty="0">
              <a:solidFill>
                <a:srgbClr val="3E3A31"/>
              </a:solidFill>
            </a:rPr>
            <a:t>What potential opportunities would you like for the Village to explore when it comes to increasing public communication and outreach?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0.00287</cdr:y>
    </cdr:from>
    <cdr:to>
      <cdr:x>1</cdr:x>
      <cdr:y>0.68677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C16C652-FAB1-425F-A12F-56384B831681}"/>
            </a:ext>
          </a:extLst>
        </cdr:cNvPr>
        <cdr:cNvSpPr/>
      </cdr:nvSpPr>
      <cdr:spPr>
        <a:xfrm xmlns:a="http://schemas.openxmlformats.org/drawingml/2006/main">
          <a:off x="0" y="16510"/>
          <a:ext cx="9144000" cy="39319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  <a:alpha val="93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rgbClr val="3E3A31"/>
              </a:solidFill>
            </a:rPr>
            <a:t>Question:</a:t>
          </a:r>
        </a:p>
        <a:p xmlns:a="http://schemas.openxmlformats.org/drawingml/2006/main">
          <a:pPr marL="342900" indent="-342900">
            <a:buAutoNum type="arabicParenR"/>
          </a:pPr>
          <a:r>
            <a:rPr lang="en-US" dirty="0">
              <a:solidFill>
                <a:srgbClr val="3E3A31"/>
              </a:solidFill>
            </a:rPr>
            <a:t>The Village strives to resolve all issues promptly. What does a prompt response mean to you? What have you heard from the community regarding the prompt response to their issue or concern?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9A62082C-7A14-435A-AB29-2B3464ED41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7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7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7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7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726">
              <a:defRPr sz="1200">
                <a:latin typeface="Arial" charset="0"/>
              </a:defRPr>
            </a:lvl1pPr>
          </a:lstStyle>
          <a:p>
            <a:pPr>
              <a:defRPr/>
            </a:pPr>
            <a:fld id="{7384DC24-36B0-43B7-8B61-74B1C4F83B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34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11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35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8CF736-2C40-40F4-BA84-25EE239B3DA5}" type="slidenum">
              <a:rPr lang="en-US" altLang="en-US" smtClean="0">
                <a:cs typeface="Arial" charset="0"/>
              </a:rPr>
              <a:pPr eaLnBrk="1" hangingPunct="1"/>
              <a:t>37</a:t>
            </a:fld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14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84DC24-36B0-43B7-8B61-74B1C4F83B60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84DC24-36B0-43B7-8B61-74B1C4F83B6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02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84DC24-36B0-43B7-8B61-74B1C4F83B6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3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35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A823E9-30EF-48AE-A878-409B5E5E63C3}" type="slidenum">
              <a:rPr lang="en-US" altLang="en-US" smtClean="0">
                <a:cs typeface="Arial" charset="0"/>
              </a:rPr>
              <a:pPr eaLnBrk="1" hangingPunct="1"/>
              <a:t>7</a:t>
            </a:fld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5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84DC24-36B0-43B7-8B61-74B1C4F83B6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53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84DC24-36B0-43B7-8B61-74B1C4F83B6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51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35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23BE27-7ACF-4DAE-99FE-F4AFF5CECF98}" type="slidenum">
              <a:rPr lang="en-US" altLang="en-US" smtClean="0">
                <a:cs typeface="Arial" charset="0"/>
              </a:rPr>
              <a:pPr eaLnBrk="1" hangingPunct="1"/>
              <a:t>17</a:t>
            </a:fld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53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35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9A9DC3-D116-449A-9061-EA3EA590328E}" type="slidenum">
              <a:rPr lang="en-US" altLang="en-US" smtClean="0">
                <a:cs typeface="Arial" charset="0"/>
              </a:rPr>
              <a:pPr eaLnBrk="1" hangingPunct="1"/>
              <a:t>20</a:t>
            </a:fld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87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35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defTabSz="9303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defTabSz="930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8CF736-2C40-40F4-BA84-25EE239B3DA5}" type="slidenum">
              <a:rPr lang="en-US" altLang="en-US" smtClean="0">
                <a:cs typeface="Arial" charset="0"/>
              </a:rPr>
              <a:pPr eaLnBrk="1" hangingPunct="1"/>
              <a:t>30</a:t>
            </a:fld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1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95482"/>
            <a:ext cx="6858000" cy="117197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7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620" y="1358073"/>
            <a:ext cx="2990760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2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62318" y="1946611"/>
            <a:ext cx="6858000" cy="3114786"/>
          </a:xfrm>
        </p:spPr>
        <p:txBody>
          <a:bodyPr anchor="ctr"/>
          <a:lstStyle>
            <a:lvl1pPr algn="ctr"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625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138" y="412378"/>
            <a:ext cx="8673921" cy="5176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9816" indent="-1714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72716" indent="-171450">
              <a:buFont typeface="Calibri Light" panose="020F030202020403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15616" indent="-171450"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771606"/>
            <a:ext cx="9144000" cy="109260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sz="700" dirty="0"/>
          </a:p>
          <a:p>
            <a:endParaRPr lang="en-US" sz="700" dirty="0"/>
          </a:p>
          <a:p>
            <a:endParaRPr lang="en-US" sz="700" dirty="0"/>
          </a:p>
          <a:p>
            <a:endParaRPr lang="en-US" sz="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9" y="5932766"/>
            <a:ext cx="1071077" cy="75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24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139" y="412378"/>
            <a:ext cx="4206562" cy="5175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9816" indent="-1714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72716" indent="-171450">
              <a:buFont typeface="Calibri Light" panose="020F030202020403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15616" indent="-171450"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760720"/>
            <a:ext cx="914400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9" y="5932766"/>
            <a:ext cx="1071077" cy="753188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0581" y="412378"/>
            <a:ext cx="4263551" cy="5175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9816" indent="-1714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72716" indent="-171450">
              <a:buFont typeface="Calibri Light" panose="020F030202020403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15616" indent="-171450"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2033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D59D4-C491-488E-8D8E-E9B9268CC0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9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B3E56-83EF-43FF-B23F-3AA3FB631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6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0E74F-B6EB-4837-B993-95FDD1AED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18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C609A-1CC6-4253-81FB-9358E54FA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4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03560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8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Lucida Bright" panose="020406020505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32077" y="3754417"/>
            <a:ext cx="8709025" cy="1749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rgbClr val="3E3A31"/>
                </a:solidFill>
                <a:latin typeface="Arial Narrow" panose="020B0606020202030204" pitchFamily="34" charset="0"/>
              </a:rPr>
              <a:t>2023 Resident Survey</a:t>
            </a:r>
            <a:br>
              <a:rPr lang="en-US" altLang="en-US" sz="5400" dirty="0">
                <a:solidFill>
                  <a:srgbClr val="3E3A31"/>
                </a:solidFill>
                <a:latin typeface="Arial Narrow" panose="020B0606020202030204" pitchFamily="34" charset="0"/>
              </a:rPr>
            </a:br>
            <a:r>
              <a:rPr lang="en-US" altLang="en-US" sz="4000" dirty="0">
                <a:solidFill>
                  <a:srgbClr val="3E3A31"/>
                </a:solidFill>
                <a:latin typeface="Arial Narrow" panose="020B0606020202030204" pitchFamily="34" charset="0"/>
              </a:rPr>
              <a:t>NAC Presentation</a:t>
            </a:r>
            <a:br>
              <a:rPr lang="en-US" alt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5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E87BCB73-289B-4554-A0D7-D658B12D6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311" y="5734474"/>
            <a:ext cx="1507781" cy="67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55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BFFABEE-B946-47B1-A5E2-D5E1223ED3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537527"/>
              </p:ext>
            </p:extLst>
          </p:nvPr>
        </p:nvGraphicFramePr>
        <p:xfrm>
          <a:off x="0" y="0"/>
          <a:ext cx="9144000" cy="575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BFFABEE-B946-47B1-A5E2-D5E1223ED3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692513"/>
              </p:ext>
            </p:extLst>
          </p:nvPr>
        </p:nvGraphicFramePr>
        <p:xfrm>
          <a:off x="0" y="1"/>
          <a:ext cx="9144000" cy="575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10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4DB140-6BE5-4237-9F4D-FD7D3513B9D8}"/>
              </a:ext>
            </a:extLst>
          </p:cNvPr>
          <p:cNvCxnSpPr>
            <a:cxnSpLocks/>
          </p:cNvCxnSpPr>
          <p:nvPr/>
        </p:nvCxnSpPr>
        <p:spPr>
          <a:xfrm>
            <a:off x="285007" y="1959429"/>
            <a:ext cx="8692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D1D7D58-85D2-45E6-9515-EC0E790BC018}"/>
              </a:ext>
            </a:extLst>
          </p:cNvPr>
          <p:cNvSpPr txBox="1"/>
          <p:nvPr/>
        </p:nvSpPr>
        <p:spPr>
          <a:xfrm>
            <a:off x="285007" y="936256"/>
            <a:ext cx="10925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Top 5 Reasons</a:t>
            </a:r>
          </a:p>
        </p:txBody>
      </p:sp>
    </p:spTree>
    <p:extLst>
      <p:ext uri="{BB962C8B-B14F-4D97-AF65-F5344CB8AC3E}">
        <p14:creationId xmlns:p14="http://schemas.microsoft.com/office/powerpoint/2010/main" val="2225943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932748"/>
              </p:ext>
            </p:extLst>
          </p:nvPr>
        </p:nvGraphicFramePr>
        <p:xfrm>
          <a:off x="0" y="0"/>
          <a:ext cx="9144000" cy="58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323BF21-8CA1-4744-9B1D-CE641273F466}"/>
              </a:ext>
            </a:extLst>
          </p:cNvPr>
          <p:cNvSpPr txBox="1"/>
          <p:nvPr/>
        </p:nvSpPr>
        <p:spPr>
          <a:xfrm>
            <a:off x="1570508" y="796878"/>
            <a:ext cx="1056903" cy="2308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Narrow" panose="020B0606020202030204" pitchFamily="34" charset="0"/>
              </a:rPr>
              <a:t>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535667-0E39-406C-9A72-9FFFBD0904C2}"/>
              </a:ext>
            </a:extLst>
          </p:cNvPr>
          <p:cNvSpPr txBox="1"/>
          <p:nvPr/>
        </p:nvSpPr>
        <p:spPr>
          <a:xfrm>
            <a:off x="1468330" y="1091160"/>
            <a:ext cx="1140031" cy="2308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Narrow" panose="020B0606020202030204" pitchFamily="34" charset="0"/>
              </a:rPr>
              <a:t> 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ED5CDC-9C71-4BBD-A311-BE1A56114085}"/>
              </a:ext>
            </a:extLst>
          </p:cNvPr>
          <p:cNvSpPr txBox="1"/>
          <p:nvPr/>
        </p:nvSpPr>
        <p:spPr>
          <a:xfrm>
            <a:off x="1341909" y="3159684"/>
            <a:ext cx="1284013" cy="2308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Narrow" panose="020B0606020202030204" pitchFamily="34" charset="0"/>
              </a:rPr>
              <a:t>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B85B0F-FA5A-4948-8D55-010053F80B76}"/>
              </a:ext>
            </a:extLst>
          </p:cNvPr>
          <p:cNvSpPr txBox="1"/>
          <p:nvPr/>
        </p:nvSpPr>
        <p:spPr>
          <a:xfrm>
            <a:off x="1570508" y="2568982"/>
            <a:ext cx="1009403" cy="2308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Narrow" panose="020B0606020202030204" pitchFamily="34" charset="0"/>
              </a:rPr>
              <a:t>5)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54D3E3-66E2-4F70-B337-6D3B95495A12}"/>
              </a:ext>
            </a:extLst>
          </p:cNvPr>
          <p:cNvSpPr txBox="1"/>
          <p:nvPr/>
        </p:nvSpPr>
        <p:spPr>
          <a:xfrm>
            <a:off x="1485891" y="1978281"/>
            <a:ext cx="1140031" cy="2308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Narrow" panose="020B0606020202030204" pitchFamily="34" charset="0"/>
              </a:rPr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1730607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FF0F97FA-05FB-4C77-A5D0-22B912A92CE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12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2BE218B-F825-4EC9-9CDD-9B5A75DE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196414"/>
              </p:ext>
            </p:extLst>
          </p:nvPr>
        </p:nvGraphicFramePr>
        <p:xfrm>
          <a:off x="0" y="1"/>
          <a:ext cx="9144000" cy="576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894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FF0F97FA-05FB-4C77-A5D0-22B912A92CE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13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2BE218B-F825-4EC9-9CDD-9B5A75DE5CBB}"/>
              </a:ext>
            </a:extLst>
          </p:cNvPr>
          <p:cNvGraphicFramePr>
            <a:graphicFrameLocks/>
          </p:cNvGraphicFramePr>
          <p:nvPr/>
        </p:nvGraphicFramePr>
        <p:xfrm>
          <a:off x="0" y="1"/>
          <a:ext cx="9144000" cy="576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C16C652-FAB1-425F-A12F-56384B831681}"/>
              </a:ext>
            </a:extLst>
          </p:cNvPr>
          <p:cNvSpPr/>
          <p:nvPr/>
        </p:nvSpPr>
        <p:spPr>
          <a:xfrm>
            <a:off x="0" y="0"/>
            <a:ext cx="9144000" cy="3931920"/>
          </a:xfrm>
          <a:prstGeom prst="rect">
            <a:avLst/>
          </a:prstGeom>
          <a:solidFill>
            <a:schemeClr val="bg1">
              <a:lumMod val="75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3E3A31"/>
                </a:solidFill>
              </a:rPr>
              <a:t>Questions: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3E3A31"/>
                </a:solidFill>
              </a:rPr>
              <a:t>How do you define satisfactory public involvement in local decisions?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3E3A31"/>
                </a:solidFill>
              </a:rPr>
              <a:t>In your opinion, what are the opportunities to increase this satisfaction percentage?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D68DB-A906-4406-8FE6-84A20920B2A1}"/>
              </a:ext>
            </a:extLst>
          </p:cNvPr>
          <p:cNvSpPr/>
          <p:nvPr/>
        </p:nvSpPr>
        <p:spPr>
          <a:xfrm>
            <a:off x="0" y="4449127"/>
            <a:ext cx="9144000" cy="796290"/>
          </a:xfrm>
          <a:prstGeom prst="rect">
            <a:avLst/>
          </a:prstGeom>
          <a:solidFill>
            <a:schemeClr val="bg1">
              <a:lumMod val="75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3E3A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56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FF0F97FA-05FB-4C77-A5D0-22B912A92CE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B2223F0-49B1-4CC8-A8E6-BCBBE5CFDA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301316"/>
              </p:ext>
            </p:extLst>
          </p:nvPr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663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64D645FE-FC78-44B8-8629-B8A8D815F90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15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23528"/>
              </p:ext>
            </p:extLst>
          </p:nvPr>
        </p:nvGraphicFramePr>
        <p:xfrm>
          <a:off x="0" y="0"/>
          <a:ext cx="9144000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0625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226578"/>
              </p:ext>
            </p:extLst>
          </p:nvPr>
        </p:nvGraphicFramePr>
        <p:xfrm>
          <a:off x="0" y="0"/>
          <a:ext cx="9144000" cy="575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FEC0D02-372C-4C99-BE2B-2731532A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47" y="1855023"/>
            <a:ext cx="2280212" cy="206210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More Than a 12-1 Ratio of Residents Who Are Satisfied vs. Dissatisfied (92.5% vs. 7.5%)  </a:t>
            </a:r>
          </a:p>
          <a:p>
            <a:pPr algn="ctr" eaLnBrk="1" hangingPunct="1"/>
            <a:r>
              <a:rPr lang="en-US" alt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with the Value Received for Property Taxes Funding the Village’s Operating Budget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4D645FE-FC78-44B8-8629-B8A8D815F90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6745" y="3148314"/>
            <a:ext cx="7465255" cy="60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sz="4400" b="1" dirty="0">
                <a:solidFill>
                  <a:srgbClr val="FFF8DE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The Village Direction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17</a:t>
            </a:fld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554766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523" y="1399218"/>
            <a:ext cx="859011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latin typeface="Arial Narrow" panose="020B0606020202030204" pitchFamily="34" charset="0"/>
              </a:rPr>
              <a:t>West Pinehurst Park (e.g. disc golf) (7.8%)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85800" y="100101"/>
            <a:ext cx="7772400" cy="89956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3E3A3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Trends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96FC767-9BAC-4008-94E2-50E38AFFA81F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18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EF9009-B528-4A37-8819-01FA5145D529}"/>
              </a:ext>
            </a:extLst>
          </p:cNvPr>
          <p:cNvSpPr/>
          <p:nvPr/>
        </p:nvSpPr>
        <p:spPr>
          <a:xfrm>
            <a:off x="219363" y="949443"/>
            <a:ext cx="85901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Arial Narrow" panose="020B0606020202030204" pitchFamily="34" charset="0"/>
              </a:rPr>
              <a:t>Satisfaction </a:t>
            </a:r>
            <a:r>
              <a:rPr lang="en-US" sz="3000" b="1" u="sng" dirty="0">
                <a:latin typeface="Arial Narrow" panose="020B0606020202030204" pitchFamily="34" charset="0"/>
              </a:rPr>
              <a:t>Increase</a:t>
            </a:r>
            <a:r>
              <a:rPr lang="en-US" sz="3000" b="1" dirty="0">
                <a:latin typeface="Arial Narrow" panose="020B0606020202030204" pitchFamily="34" charset="0"/>
              </a:rPr>
              <a:t> of More Than 5% Since 2022</a:t>
            </a:r>
          </a:p>
        </p:txBody>
      </p:sp>
    </p:spTree>
    <p:extLst>
      <p:ext uri="{BB962C8B-B14F-4D97-AF65-F5344CB8AC3E}">
        <p14:creationId xmlns:p14="http://schemas.microsoft.com/office/powerpoint/2010/main" val="804317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id="{10E9F95B-5F7A-473C-88C7-E2B96716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19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3282271-9F44-44CB-8EF0-3A49ABF49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693420"/>
              </p:ext>
            </p:extLst>
          </p:nvPr>
        </p:nvGraphicFramePr>
        <p:xfrm>
          <a:off x="1" y="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64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591474" y="4490977"/>
            <a:ext cx="7790525" cy="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sz="2400" b="1" dirty="0">
                <a:solidFill>
                  <a:srgbClr val="FFF8D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than 2,200,000 Persons Surveyed Since 2010 for more than 900 communities in 49 States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550863" y="1250066"/>
            <a:ext cx="8077200" cy="3240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t"/>
          <a:lstStyle/>
          <a:p>
            <a:r>
              <a:rPr lang="en-US" sz="3200" b="1" dirty="0">
                <a:solidFill>
                  <a:srgbClr val="FFF8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Survey Partner: ETC</a:t>
            </a:r>
          </a:p>
          <a:p>
            <a:r>
              <a:rPr lang="en-US" sz="2400" b="1" dirty="0">
                <a:solidFill>
                  <a:srgbClr val="FFF8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 National Leader in Market Research for Local Governmental Organizations</a:t>
            </a:r>
            <a:br>
              <a:rPr lang="en-US" sz="2000" b="1" dirty="0">
                <a:solidFill>
                  <a:srgbClr val="FFF8D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US" sz="2000" b="1" dirty="0">
              <a:solidFill>
                <a:srgbClr val="FFF8D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FFF8D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…helping local governments gather and use survey data to enhance organizational performance for more than 35 years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2</a:t>
            </a:fld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2365542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04978" y="2939969"/>
            <a:ext cx="8138067" cy="14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sz="4400" b="1" dirty="0">
                <a:solidFill>
                  <a:srgbClr val="FFF8DE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Arial Narrow" panose="020B0606020202030204" pitchFamily="34" charset="0"/>
                <a:cs typeface="Calibri" panose="020F0502020204030204" pitchFamily="34" charset="0"/>
              </a:rPr>
              <a:t>Pinehurst Benchmarked Against Other Communities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20</a:t>
            </a:fld>
            <a:endParaRPr lang="en-US" altLang="en-US" sz="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BA684D77-D241-4F11-97C9-51666224A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389337"/>
              </p:ext>
            </p:extLst>
          </p:nvPr>
        </p:nvGraphicFramePr>
        <p:xfrm>
          <a:off x="4821382" y="1580004"/>
          <a:ext cx="3384170" cy="27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7879">
                  <a:extLst>
                    <a:ext uri="{9D8B030D-6E8A-4147-A177-3AD203B41FA5}">
                      <a16:colId xmlns:a16="http://schemas.microsoft.com/office/drawing/2014/main" val="3779430867"/>
                    </a:ext>
                  </a:extLst>
                </a:gridCol>
                <a:gridCol w="566291">
                  <a:extLst>
                    <a:ext uri="{9D8B030D-6E8A-4147-A177-3AD203B41FA5}">
                      <a16:colId xmlns:a16="http://schemas.microsoft.com/office/drawing/2014/main" val="1314965993"/>
                    </a:ext>
                  </a:extLst>
                </a:gridCol>
              </a:tblGrid>
              <a:tr h="9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Residential trash collection services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96%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45677"/>
                  </a:ext>
                </a:extLst>
              </a:tr>
              <a:tr h="9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As a place to retire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93%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123308"/>
                  </a:ext>
                </a:extLst>
              </a:tr>
              <a:tr h="9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Landscaping in medians/</a:t>
                      </a:r>
                      <a:br>
                        <a:rPr lang="en-US" sz="160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n-US" sz="160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other public areas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3E3A31"/>
                          </a:solidFill>
                          <a:effectLst/>
                          <a:latin typeface="Arial Narrow" panose="020B0606020202030204" pitchFamily="34" charset="0"/>
                        </a:rPr>
                        <a:t>93%</a:t>
                      </a:r>
                      <a:endParaRPr lang="en-US" sz="1600" b="0" i="0" u="none" strike="noStrike" dirty="0">
                        <a:solidFill>
                          <a:srgbClr val="3E3A3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687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2BBEC2D-3F8A-4992-B982-1FAC505EB547}"/>
              </a:ext>
            </a:extLst>
          </p:cNvPr>
          <p:cNvSpPr txBox="1"/>
          <p:nvPr/>
        </p:nvSpPr>
        <p:spPr>
          <a:xfrm>
            <a:off x="451261" y="2304135"/>
            <a:ext cx="3871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 Narrow" panose="020B0606020202030204" pitchFamily="34" charset="0"/>
              </a:rPr>
              <a:t>2023 National </a:t>
            </a:r>
            <a:br>
              <a:rPr lang="en-US" sz="3200" b="1" dirty="0">
                <a:latin typeface="Arial Narrow" panose="020B0606020202030204" pitchFamily="34" charset="0"/>
              </a:rPr>
            </a:br>
            <a:r>
              <a:rPr lang="en-US" sz="3200" b="1" dirty="0">
                <a:latin typeface="Arial Narrow" panose="020B0606020202030204" pitchFamily="34" charset="0"/>
              </a:rPr>
              <a:t>High Benchmarks</a:t>
            </a:r>
          </a:p>
          <a:p>
            <a:pPr algn="ctr"/>
            <a:r>
              <a:rPr lang="en-US" sz="1600" dirty="0">
                <a:latin typeface="Arial Narrow" panose="020B0606020202030204" pitchFamily="34" charset="0"/>
              </a:rPr>
              <a:t>Communities &lt;30,000 population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73F453-5310-4896-9213-ACB6BE22CE9A}"/>
              </a:ext>
            </a:extLst>
          </p:cNvPr>
          <p:cNvSpPr txBox="1"/>
          <p:nvPr/>
        </p:nvSpPr>
        <p:spPr>
          <a:xfrm>
            <a:off x="0" y="5480452"/>
            <a:ext cx="6293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</p:spTree>
    <p:extLst>
      <p:ext uri="{BB962C8B-B14F-4D97-AF65-F5344CB8AC3E}">
        <p14:creationId xmlns:p14="http://schemas.microsoft.com/office/powerpoint/2010/main" val="2630832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22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AC1AB-0EBB-4E25-B6FC-68F657D0B1AB}"/>
              </a:ext>
            </a:extLst>
          </p:cNvPr>
          <p:cNvSpPr txBox="1"/>
          <p:nvPr/>
        </p:nvSpPr>
        <p:spPr>
          <a:xfrm>
            <a:off x="0" y="5480452"/>
            <a:ext cx="6293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758780"/>
              </p:ext>
            </p:extLst>
          </p:nvPr>
        </p:nvGraphicFramePr>
        <p:xfrm>
          <a:off x="0" y="0"/>
          <a:ext cx="9144000" cy="5480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402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23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00C236-6632-4717-A35B-6A237F88C1E7}"/>
              </a:ext>
            </a:extLst>
          </p:cNvPr>
          <p:cNvSpPr txBox="1"/>
          <p:nvPr/>
        </p:nvSpPr>
        <p:spPr>
          <a:xfrm>
            <a:off x="0" y="5480452"/>
            <a:ext cx="6175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711808"/>
              </p:ext>
            </p:extLst>
          </p:nvPr>
        </p:nvGraphicFramePr>
        <p:xfrm>
          <a:off x="1" y="0"/>
          <a:ext cx="9144000" cy="548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9532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127A52-B060-4BD3-9815-B2941BC671A3}"/>
              </a:ext>
            </a:extLst>
          </p:cNvPr>
          <p:cNvSpPr txBox="1"/>
          <p:nvPr/>
        </p:nvSpPr>
        <p:spPr>
          <a:xfrm>
            <a:off x="0" y="5438888"/>
            <a:ext cx="6246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340493"/>
              </p:ext>
            </p:extLst>
          </p:nvPr>
        </p:nvGraphicFramePr>
        <p:xfrm>
          <a:off x="0" y="0"/>
          <a:ext cx="9143999" cy="543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4162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25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4BDEB1-6B3C-457C-B497-DDEFB7D97D0B}"/>
              </a:ext>
            </a:extLst>
          </p:cNvPr>
          <p:cNvSpPr txBox="1"/>
          <p:nvPr/>
        </p:nvSpPr>
        <p:spPr>
          <a:xfrm>
            <a:off x="0" y="5506136"/>
            <a:ext cx="622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828435"/>
              </p:ext>
            </p:extLst>
          </p:nvPr>
        </p:nvGraphicFramePr>
        <p:xfrm>
          <a:off x="0" y="0"/>
          <a:ext cx="9144000" cy="550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19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21D35-D3BB-4C46-B1BF-F50DA49A4180}"/>
              </a:ext>
            </a:extLst>
          </p:cNvPr>
          <p:cNvSpPr txBox="1"/>
          <p:nvPr/>
        </p:nvSpPr>
        <p:spPr>
          <a:xfrm>
            <a:off x="0" y="5506136"/>
            <a:ext cx="622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B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247304"/>
              </p:ext>
            </p:extLst>
          </p:nvPr>
        </p:nvGraphicFramePr>
        <p:xfrm>
          <a:off x="0" y="0"/>
          <a:ext cx="9144000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7735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27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9EAC4-E5D5-4614-942E-D16FFA6EB92A}"/>
              </a:ext>
            </a:extLst>
          </p:cNvPr>
          <p:cNvSpPr txBox="1"/>
          <p:nvPr/>
        </p:nvSpPr>
        <p:spPr>
          <a:xfrm>
            <a:off x="0" y="5506136"/>
            <a:ext cx="622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F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598388"/>
              </p:ext>
            </p:extLst>
          </p:nvPr>
        </p:nvGraphicFramePr>
        <p:xfrm>
          <a:off x="0" y="0"/>
          <a:ext cx="9144000" cy="550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897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F3992C-4019-446C-A8F6-932B76010CC5}"/>
              </a:ext>
            </a:extLst>
          </p:cNvPr>
          <p:cNvSpPr txBox="1"/>
          <p:nvPr/>
        </p:nvSpPr>
        <p:spPr>
          <a:xfrm>
            <a:off x="0" y="5506136"/>
            <a:ext cx="622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365408"/>
              </p:ext>
            </p:extLst>
          </p:nvPr>
        </p:nvGraphicFramePr>
        <p:xfrm>
          <a:off x="0" y="-35585"/>
          <a:ext cx="9144000" cy="5417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4941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325745" y="645988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algn="l" eaLnBrk="1" hangingPunct="1"/>
              <a:t>29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04A405-6438-4113-B6C2-F7BF999E1DAA}"/>
              </a:ext>
            </a:extLst>
          </p:cNvPr>
          <p:cNvSpPr txBox="1"/>
          <p:nvPr/>
        </p:nvSpPr>
        <p:spPr>
          <a:xfrm>
            <a:off x="0" y="5506136"/>
            <a:ext cx="622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Note: When comparing the Village to benchmark communities, ETC Institute excludes neutral responses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853849"/>
              </p:ext>
            </p:extLst>
          </p:nvPr>
        </p:nvGraphicFramePr>
        <p:xfrm>
          <a:off x="0" y="0"/>
          <a:ext cx="9144000" cy="5406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840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3065FFC3-4AC7-490B-AE8F-7C17FBC40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>
                <a:solidFill>
                  <a:srgbClr val="FFF8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Agenda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40C7FD7-14CB-459C-ABFC-655CA756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13" y="1974850"/>
            <a:ext cx="7989887" cy="36893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Clr>
                <a:srgbClr val="FFF8D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solidFill>
                  <a:srgbClr val="FFF8DE"/>
                </a:solidFill>
                <a:latin typeface="+mj-lt"/>
              </a:rPr>
              <a:t>Purpose and Methodology</a:t>
            </a:r>
            <a:endParaRPr lang="en-US" altLang="en-US" sz="400" b="1" dirty="0">
              <a:solidFill>
                <a:srgbClr val="FFF8DE"/>
              </a:solidFill>
              <a:latin typeface="+mj-lt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F8D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solidFill>
                  <a:srgbClr val="FFF8DE"/>
                </a:solidFill>
                <a:latin typeface="+mj-lt"/>
              </a:rPr>
              <a:t>General Overview</a:t>
            </a:r>
            <a:endParaRPr lang="en-US" altLang="en-US" sz="400" b="1" dirty="0">
              <a:solidFill>
                <a:srgbClr val="FFF8DE"/>
              </a:solidFill>
              <a:latin typeface="+mj-lt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F8D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solidFill>
                  <a:srgbClr val="FFF8DE"/>
                </a:solidFill>
                <a:latin typeface="+mj-lt"/>
              </a:rPr>
              <a:t>Major Findings</a:t>
            </a:r>
            <a:endParaRPr lang="en-US" altLang="en-US" sz="200" b="1" dirty="0">
              <a:solidFill>
                <a:srgbClr val="FFF8DE"/>
              </a:solidFill>
              <a:latin typeface="+mj-lt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F8D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solidFill>
                  <a:srgbClr val="FFF8DE"/>
                </a:solidFill>
                <a:latin typeface="+mj-lt"/>
              </a:rPr>
              <a:t>Summary</a:t>
            </a:r>
            <a:endParaRPr lang="en-US" altLang="en-US" sz="400" b="1" dirty="0">
              <a:solidFill>
                <a:srgbClr val="FFF8DE"/>
              </a:solidFill>
              <a:latin typeface="+mj-lt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F8D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solidFill>
                  <a:srgbClr val="FFF8DE"/>
                </a:solidFill>
                <a:latin typeface="+mj-lt"/>
              </a:rPr>
              <a:t>Questions </a:t>
            </a: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id="{6FCBB400-0D85-4BBD-8099-D53BFB3D6527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C06C53-4D7E-4D65-A4E8-794851DEC3B3}" type="slidenum">
              <a:rPr lang="en-US" altLang="en-US" sz="8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5800" y="2963119"/>
            <a:ext cx="7696200" cy="70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sz="4400" b="1" dirty="0">
                <a:solidFill>
                  <a:srgbClr val="FFF8DE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Other Highlights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30</a:t>
            </a:fld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4129126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9C3CE3-086F-4043-83AE-3A5643432D53}"/>
              </a:ext>
            </a:extLst>
          </p:cNvPr>
          <p:cNvCxnSpPr/>
          <p:nvPr/>
        </p:nvCxnSpPr>
        <p:spPr>
          <a:xfrm>
            <a:off x="4667003" y="1116281"/>
            <a:ext cx="0" cy="4583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A7CA6A0-B9E2-475B-B752-31955AB47104}"/>
              </a:ext>
            </a:extLst>
          </p:cNvPr>
          <p:cNvSpPr txBox="1"/>
          <p:nvPr/>
        </p:nvSpPr>
        <p:spPr>
          <a:xfrm>
            <a:off x="1353788" y="296883"/>
            <a:ext cx="662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Given Memorial Library and the Tufts Archives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10F4575-9BE2-4659-BDE0-179DAA7108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477525"/>
              </p:ext>
            </p:extLst>
          </p:nvPr>
        </p:nvGraphicFramePr>
        <p:xfrm>
          <a:off x="0" y="1267689"/>
          <a:ext cx="4476998" cy="4096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14ECB5E-7F3C-4C33-A9F6-8AA657D08D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343806"/>
              </p:ext>
            </p:extLst>
          </p:nvPr>
        </p:nvGraphicFramePr>
        <p:xfrm>
          <a:off x="4754881" y="1267689"/>
          <a:ext cx="4240523" cy="4096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975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32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22CFF7E-990D-49C5-8014-41599CE846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570009"/>
              </p:ext>
            </p:extLst>
          </p:nvPr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3079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33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22CFF7E-990D-49C5-8014-41599CE846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005764"/>
              </p:ext>
            </p:extLst>
          </p:nvPr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783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383147"/>
              </p:ext>
            </p:extLst>
          </p:nvPr>
        </p:nvGraphicFramePr>
        <p:xfrm>
          <a:off x="0" y="0"/>
          <a:ext cx="9144000" cy="574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53264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35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615803"/>
              </p:ext>
            </p:extLst>
          </p:nvPr>
        </p:nvGraphicFramePr>
        <p:xfrm>
          <a:off x="0" y="0"/>
          <a:ext cx="9144000" cy="574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564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E833B73-8BBC-4153-AFE4-1D1488D23D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362878"/>
              </p:ext>
            </p:extLst>
          </p:nvPr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386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5800" y="3044141"/>
            <a:ext cx="7696200" cy="69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sz="4400" b="1" dirty="0">
                <a:solidFill>
                  <a:srgbClr val="FFF8DE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37</a:t>
            </a:fld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1733195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35625"/>
            <a:ext cx="7772400" cy="740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3E3A31"/>
                </a:solidFill>
                <a:latin typeface="Arial Narrow" panose="020B0606020202030204" pitchFamily="34" charset="0"/>
              </a:rPr>
              <a:t>In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38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3437E3A-00E6-443C-B3C5-3CCEA45C83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4950" y="776587"/>
            <a:ext cx="8674100" cy="517525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Residents Have a Very Positive Perception of the Village</a:t>
            </a:r>
          </a:p>
          <a:p>
            <a:pPr marL="274637" lvl="2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defRPr/>
            </a:pPr>
            <a:endParaRPr lang="en-US" sz="100" dirty="0">
              <a:latin typeface="Arial Narrow" panose="020B0606020202030204" pitchFamily="34" charset="0"/>
            </a:endParaRPr>
          </a:p>
          <a:p>
            <a:pPr marL="684213" lvl="2" indent="-285750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94% rated Pinehurst as an excellent or good place to live</a:t>
            </a:r>
          </a:p>
          <a:p>
            <a:pPr marL="684213" lvl="2" indent="-285750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96% of residents indicated that their overall feeling of safety in the Village as either excellent or good</a:t>
            </a:r>
            <a:endParaRPr lang="en-US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The Village Is Moving in the Right Direction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endParaRPr lang="en-US" sz="100" dirty="0">
              <a:latin typeface="Arial Narrow" panose="020B0606020202030204" pitchFamily="34" charset="0"/>
            </a:endParaRPr>
          </a:p>
          <a:p>
            <a:pPr marL="652463" lvl="1" indent="-28575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Satisfaction ratings have </a:t>
            </a:r>
            <a:r>
              <a:rPr lang="en-US" sz="1700" u="sng" dirty="0">
                <a:latin typeface="Arial Narrow" panose="020B0606020202030204" pitchFamily="34" charset="0"/>
              </a:rPr>
              <a:t>increased or stayed the same</a:t>
            </a:r>
            <a:r>
              <a:rPr lang="en-US" sz="1700" dirty="0">
                <a:latin typeface="Arial Narrow" panose="020B0606020202030204" pitchFamily="34" charset="0"/>
              </a:rPr>
              <a:t> in 16 of 93 areas since 2022, and 41 of 69 areas since 2013</a:t>
            </a:r>
            <a:endParaRPr lang="en-US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Overall Community Priorities (Same </a:t>
            </a:r>
            <a:r>
              <a:rPr lang="en-US" sz="1900" b="1">
                <a:latin typeface="Arial Narrow" panose="020B0606020202030204" pitchFamily="34" charset="0"/>
              </a:rPr>
              <a:t>as 2022)</a:t>
            </a:r>
            <a:endParaRPr lang="en-US" sz="1900" b="1" dirty="0">
              <a:latin typeface="Arial Narrow" panose="020B0606020202030204" pitchFamily="34" charset="0"/>
            </a:endParaRPr>
          </a:p>
          <a:p>
            <a:pPr marL="366713" lvl="1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Efforts at maintaining the quality of neighborhoods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Enforcement of Village codes and ordinances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Level of public involvement in local decisions</a:t>
            </a:r>
          </a:p>
        </p:txBody>
      </p:sp>
    </p:spTree>
    <p:extLst>
      <p:ext uri="{BB962C8B-B14F-4D97-AF65-F5344CB8AC3E}">
        <p14:creationId xmlns:p14="http://schemas.microsoft.com/office/powerpoint/2010/main" val="1845407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85800" y="3148314"/>
            <a:ext cx="7772400" cy="862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FFF8DE"/>
                </a:solidFill>
                <a:latin typeface="Arial Narrow" panose="020B0606020202030204" pitchFamily="34" charset="0"/>
              </a:rPr>
              <a:t>A Call to Action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39</a:t>
            </a:fld>
            <a:endParaRPr lang="en-US" alt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00999" y="1165494"/>
            <a:ext cx="8097314" cy="430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90600" indent="-5334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accent3"/>
              </a:buClr>
              <a:buFontTx/>
              <a:buChar char="•"/>
            </a:pPr>
            <a:endParaRPr lang="en-US" altLang="en-US" sz="2800" u="sng" dirty="0">
              <a:latin typeface="Arial Narrow" panose="020B0606020202030204" pitchFamily="34" charset="0"/>
            </a:endParaRP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r>
              <a:rPr lang="en-US" altLang="en-US" sz="2800" dirty="0">
                <a:latin typeface="Arial Narrow" panose="020B0606020202030204" pitchFamily="34" charset="0"/>
              </a:rPr>
              <a:t>To objectively assess resident satisfaction with the delivery of major Village services</a:t>
            </a: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endParaRPr lang="en-US" altLang="en-US" sz="2400" dirty="0">
              <a:latin typeface="Arial Narrow" panose="020B0606020202030204" pitchFamily="34" charset="0"/>
            </a:endParaRP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r>
              <a:rPr lang="en-US" altLang="en-US" sz="2800" dirty="0">
                <a:latin typeface="Arial Narrow" panose="020B0606020202030204" pitchFamily="34" charset="0"/>
              </a:rPr>
              <a:t>To help determine priorities for the Village</a:t>
            </a: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endParaRPr lang="en-US" altLang="en-US" sz="2600" dirty="0">
              <a:latin typeface="Arial Narrow" panose="020B0606020202030204" pitchFamily="34" charset="0"/>
            </a:endParaRP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r>
              <a:rPr lang="en-US" altLang="en-US" sz="2800" dirty="0">
                <a:latin typeface="Arial Narrow" panose="020B0606020202030204" pitchFamily="34" charset="0"/>
              </a:rPr>
              <a:t>To measure trends from previous surveys</a:t>
            </a:r>
          </a:p>
          <a:p>
            <a:pPr marL="0" indent="0" eaLnBrk="1" hangingPunct="1">
              <a:buClr>
                <a:schemeClr val="accent3"/>
              </a:buClr>
            </a:pPr>
            <a:endParaRPr lang="en-US" altLang="en-US" sz="2400" dirty="0">
              <a:latin typeface="Arial Narrow" panose="020B0606020202030204" pitchFamily="34" charset="0"/>
            </a:endParaRPr>
          </a:p>
          <a:p>
            <a:pPr eaLnBrk="1" hangingPunct="1">
              <a:buClr>
                <a:schemeClr val="accent3"/>
              </a:buClr>
              <a:buFontTx/>
              <a:buChar char="•"/>
            </a:pPr>
            <a:r>
              <a:rPr lang="en-US" altLang="en-US" sz="2800" dirty="0">
                <a:latin typeface="Arial Narrow" panose="020B0606020202030204" pitchFamily="34" charset="0"/>
              </a:rPr>
              <a:t>To compare the Village’s performance with residents regionally and nationally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685800" y="407988"/>
            <a:ext cx="7772400" cy="75750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>
                <a:solidFill>
                  <a:srgbClr val="3E3A31"/>
                </a:solidFill>
                <a:latin typeface="Arial Narrow" panose="020B0606020202030204" pitchFamily="34" charset="0"/>
              </a:rPr>
              <a:t>Purpose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85800" y="3148314"/>
            <a:ext cx="7772400" cy="862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FFF8DE"/>
                </a:solidFill>
                <a:latin typeface="Arial Narrow" panose="020B0606020202030204" pitchFamily="34" charset="0"/>
              </a:rPr>
              <a:t>Questions?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40</a:t>
            </a:fld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5829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116091"/>
            <a:ext cx="7772400" cy="92365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>
                <a:solidFill>
                  <a:srgbClr val="3E3A31"/>
                </a:solidFill>
                <a:latin typeface="Arial Narrow" panose="020B0606020202030204" pitchFamily="34" charset="0"/>
              </a:rPr>
              <a:t>Methodology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11872" y="1011389"/>
            <a:ext cx="8776009" cy="4775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r>
              <a:rPr lang="en-US" altLang="en-US" sz="2000" b="1" dirty="0">
                <a:solidFill>
                  <a:srgbClr val="3E3A31"/>
                </a:solidFill>
                <a:latin typeface="Arial Narrow" panose="020B0606020202030204" pitchFamily="34" charset="0"/>
              </a:rPr>
              <a:t>Survey Description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Seven-page survey; included many of the same questions that were asked in previous years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12</a:t>
            </a:r>
            <a:r>
              <a:rPr lang="en-US" altLang="en-US" sz="2000" baseline="30000" dirty="0">
                <a:solidFill>
                  <a:srgbClr val="3E3A31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 Resident Survey conducted for the Village</a:t>
            </a: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endParaRPr lang="en-US" altLang="en-US" sz="300" b="1" dirty="0">
              <a:solidFill>
                <a:srgbClr val="3E3A31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r>
              <a:rPr lang="en-US" altLang="en-US" sz="2000" b="1" dirty="0">
                <a:solidFill>
                  <a:srgbClr val="3E3A31"/>
                </a:solidFill>
                <a:latin typeface="Arial Narrow" panose="020B0606020202030204" pitchFamily="34" charset="0"/>
              </a:rPr>
              <a:t>Method of Administration 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By mail and online to a random sample of Village residents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Approximate survey time: 15-20 minutes</a:t>
            </a:r>
            <a:endParaRPr lang="en-US" altLang="en-US" sz="300" b="1" dirty="0">
              <a:solidFill>
                <a:srgbClr val="3E3A31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r>
              <a:rPr lang="en-US" altLang="en-US" sz="2000" b="1" dirty="0">
                <a:solidFill>
                  <a:srgbClr val="3E3A31"/>
                </a:solidFill>
                <a:latin typeface="Arial Narrow" panose="020B0606020202030204" pitchFamily="34" charset="0"/>
              </a:rPr>
              <a:t>Sample size:</a:t>
            </a:r>
            <a:endParaRPr lang="en-US" altLang="en-US" sz="2400" b="1" dirty="0">
              <a:solidFill>
                <a:srgbClr val="3E3A31"/>
              </a:solidFill>
              <a:latin typeface="Arial Narrow" panose="020B0606020202030204" pitchFamily="34" charset="0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Completed surveys: 703 (Goal of 700)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Demographics of survey respondents accurately reflects the actual population of the Village</a:t>
            </a: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endParaRPr lang="en-US" altLang="en-US" sz="300" b="1" dirty="0">
              <a:solidFill>
                <a:srgbClr val="3E3A31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r>
              <a:rPr lang="en-US" altLang="en-US" sz="2000" b="1" dirty="0">
                <a:solidFill>
                  <a:srgbClr val="3E3A31"/>
                </a:solidFill>
                <a:latin typeface="Arial Narrow" panose="020B0606020202030204" pitchFamily="34" charset="0"/>
              </a:rPr>
              <a:t>Confidence level:  </a:t>
            </a: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95% </a:t>
            </a: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endParaRPr lang="en-US" altLang="en-US" sz="200" b="1" dirty="0">
              <a:solidFill>
                <a:srgbClr val="3E3A31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3"/>
              </a:buClr>
              <a:buFontTx/>
              <a:buChar char="•"/>
            </a:pPr>
            <a:r>
              <a:rPr lang="en-US" altLang="en-US" sz="2000" b="1" dirty="0">
                <a:solidFill>
                  <a:srgbClr val="3E3A31"/>
                </a:solidFill>
                <a:latin typeface="Arial Narrow" panose="020B0606020202030204" pitchFamily="34" charset="0"/>
              </a:rPr>
              <a:t>Margin of error:  </a:t>
            </a:r>
            <a:r>
              <a:rPr lang="en-US" altLang="en-US" sz="2000" dirty="0">
                <a:solidFill>
                  <a:srgbClr val="3E3A31"/>
                </a:solidFill>
                <a:latin typeface="Arial Narrow" panose="020B0606020202030204" pitchFamily="34" charset="0"/>
              </a:rPr>
              <a:t>+/- 3.7% overall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5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35625"/>
            <a:ext cx="7772400" cy="740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3E3A31"/>
                </a:solidFill>
                <a:latin typeface="Arial Narrow" panose="020B0606020202030204" pitchFamily="34" charset="0"/>
              </a:rPr>
              <a:t>General Overview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35039" y="776587"/>
            <a:ext cx="8673921" cy="5176297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Residents Have a Very Positive Perception of the Village</a:t>
            </a:r>
          </a:p>
          <a:p>
            <a:pPr marL="274637" lvl="2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defRPr/>
            </a:pPr>
            <a:endParaRPr lang="en-US" sz="100" dirty="0">
              <a:latin typeface="Arial Narrow" panose="020B0606020202030204" pitchFamily="34" charset="0"/>
            </a:endParaRPr>
          </a:p>
          <a:p>
            <a:pPr marL="684213" lvl="2" indent="-285750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94% rated Pinehurst as an excellent or good place to live</a:t>
            </a:r>
          </a:p>
          <a:p>
            <a:pPr marL="684213" lvl="2" indent="-285750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96% of residents indicated that their overall feeling of safety in the Village as either excellent or good</a:t>
            </a:r>
            <a:endParaRPr lang="en-US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The Direction of the Village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endParaRPr lang="en-US" sz="100" dirty="0">
              <a:latin typeface="Arial Narrow" panose="020B0606020202030204" pitchFamily="34" charset="0"/>
            </a:endParaRPr>
          </a:p>
          <a:p>
            <a:pPr marL="652463" lvl="1" indent="-28575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Satisfaction ratings have </a:t>
            </a:r>
            <a:r>
              <a:rPr lang="en-US" sz="1700" u="sng" dirty="0">
                <a:latin typeface="Arial Narrow" panose="020B0606020202030204" pitchFamily="34" charset="0"/>
              </a:rPr>
              <a:t>increased or stayed the same</a:t>
            </a:r>
            <a:r>
              <a:rPr lang="en-US" sz="1700" dirty="0">
                <a:latin typeface="Arial Narrow" panose="020B0606020202030204" pitchFamily="34" charset="0"/>
              </a:rPr>
              <a:t> in 16 of 93 areas since 2022, and 41 of 69 areas since 2013</a:t>
            </a:r>
            <a:endParaRPr lang="en-US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US" sz="1900" b="1" dirty="0">
                <a:latin typeface="Arial Narrow" panose="020B0606020202030204" pitchFamily="34" charset="0"/>
              </a:rPr>
              <a:t>Overall Community Priorities (Same as 2022)</a:t>
            </a:r>
            <a:endParaRPr lang="en-US" sz="2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Efforts at maintaining the quality of neighborhoods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Enforcement of Village codes and ordinances</a:t>
            </a:r>
          </a:p>
          <a:p>
            <a:pPr marL="709613" lvl="1" indent="-342900" eaLnBrk="1" fontAlgn="auto" hangingPunct="1">
              <a:spcBef>
                <a:spcPct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r>
              <a:rPr lang="en-US" sz="1700" dirty="0">
                <a:latin typeface="Arial Narrow" panose="020B0606020202030204" pitchFamily="34" charset="0"/>
              </a:rPr>
              <a:t>Level of public involvement in local decisions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</a:rPr>
              <a:pPr eaLnBrk="1" hangingPunct="1"/>
              <a:t>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8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5800" y="3032567"/>
            <a:ext cx="7696200" cy="6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sz="4400" b="1" dirty="0">
                <a:solidFill>
                  <a:srgbClr val="FFF8DE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Perceptions of the Village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/>
              <a:pPr eaLnBrk="1" hangingPunct="1"/>
              <a:t>7</a:t>
            </a:fld>
            <a:endParaRPr lang="en-US" alt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>
            <a:extLst>
              <a:ext uri="{FF2B5EF4-FFF2-40B4-BE49-F238E27FC236}">
                <a16:creationId xmlns:a16="http://schemas.microsoft.com/office/drawing/2014/main" id="{3D402352-0C53-4092-B8CB-F0B2855B1C6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8</a:t>
            </a:fld>
            <a:endParaRPr lang="en-US" alt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656733"/>
              </p:ext>
            </p:extLst>
          </p:nvPr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6659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>
            <a:extLst>
              <a:ext uri="{FF2B5EF4-FFF2-40B4-BE49-F238E27FC236}">
                <a16:creationId xmlns:a16="http://schemas.microsoft.com/office/drawing/2014/main" id="{3D402352-0C53-4092-B8CB-F0B2855B1C6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8382000" y="6459538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7699B-CEC7-437C-ACD1-501879F74569}" type="slidenum">
              <a:rPr lang="en-US" altLang="en-US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9</a:t>
            </a:fld>
            <a:endParaRPr lang="en-US" alt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/>
        </p:nvGraphicFramePr>
        <p:xfrm>
          <a:off x="0" y="0"/>
          <a:ext cx="91440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891F1E9-4C11-42E3-95E1-2CF340DD749D}"/>
              </a:ext>
            </a:extLst>
          </p:cNvPr>
          <p:cNvSpPr/>
          <p:nvPr/>
        </p:nvSpPr>
        <p:spPr>
          <a:xfrm>
            <a:off x="57150" y="3931920"/>
            <a:ext cx="9052560" cy="1325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5DA70B-14D6-413C-BDF9-D2A6C0DFE9DE}"/>
              </a:ext>
            </a:extLst>
          </p:cNvPr>
          <p:cNvSpPr/>
          <p:nvPr/>
        </p:nvSpPr>
        <p:spPr>
          <a:xfrm>
            <a:off x="0" y="0"/>
            <a:ext cx="9144000" cy="3931920"/>
          </a:xfrm>
          <a:prstGeom prst="rect">
            <a:avLst/>
          </a:prstGeom>
          <a:solidFill>
            <a:schemeClr val="bg1">
              <a:lumMod val="75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3E3A31"/>
                </a:solidFill>
              </a:rPr>
              <a:t>The three highlighted areas below are a repeat of the three lowest perception areas from 2022. </a:t>
            </a:r>
          </a:p>
          <a:p>
            <a:endParaRPr lang="en-US" dirty="0">
              <a:solidFill>
                <a:srgbClr val="3E3A31"/>
              </a:solidFill>
            </a:endParaRPr>
          </a:p>
          <a:p>
            <a:r>
              <a:rPr lang="en-US" dirty="0">
                <a:solidFill>
                  <a:srgbClr val="3E3A31"/>
                </a:solidFill>
              </a:rPr>
              <a:t>Questions: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3E3A31"/>
                </a:solidFill>
              </a:rPr>
              <a:t>What issues may be driving these lower perception numbers concerning affordable housing and new development?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3E3A31"/>
                </a:solidFill>
              </a:rPr>
              <a:t>Are there specific issues within these three areas that you are hearing within the community?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3E3A31"/>
                </a:solidFill>
              </a:rPr>
              <a:t>How can the Village positively influence these perceptions as we prepare for the FY 2025 Strategic Planning Retreat?</a:t>
            </a:r>
          </a:p>
        </p:txBody>
      </p:sp>
    </p:spTree>
    <p:extLst>
      <p:ext uri="{BB962C8B-B14F-4D97-AF65-F5344CB8AC3E}">
        <p14:creationId xmlns:p14="http://schemas.microsoft.com/office/powerpoint/2010/main" val="2462823167"/>
      </p:ext>
    </p:extLst>
  </p:cSld>
  <p:clrMapOvr>
    <a:masterClrMapping/>
  </p:clrMapOvr>
</p:sld>
</file>

<file path=ppt/theme/theme1.xml><?xml version="1.0" encoding="utf-8"?>
<a:theme xmlns:a="http://schemas.openxmlformats.org/drawingml/2006/main" name="VOP 1">
  <a:themeElements>
    <a:clrScheme name="VOP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E663A"/>
      </a:accent1>
      <a:accent2>
        <a:srgbClr val="E3BB6F"/>
      </a:accent2>
      <a:accent3>
        <a:srgbClr val="5D2B00"/>
      </a:accent3>
      <a:accent4>
        <a:srgbClr val="0E2130"/>
      </a:accent4>
      <a:accent5>
        <a:srgbClr val="507A85"/>
      </a:accent5>
      <a:accent6>
        <a:srgbClr val="FFF9D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00.xml><?xml version="1.0" encoding="utf-8"?>
<EsriMapsInfo xmlns="ESRI.ArcGIS.Mapping.OfficeIntegration.PowerPointInfo">
  <Version>Version1</Version>
  <RequiresSignIn>False</RequiresSignIn>
</EsriMapsInfo>
</file>

<file path=customXml/item101.xml><?xml version="1.0" encoding="utf-8"?>
<EsriMapsInfo xmlns="ESRI.ArcGIS.Mapping.OfficeIntegration.PowerPointInfo">
  <Version>Version1</Version>
  <RequiresSignIn>False</RequiresSignIn>
</EsriMapsInfo>
</file>

<file path=customXml/item102.xml><?xml version="1.0" encoding="utf-8"?>
<EsriMapsInfo xmlns="ESRI.ArcGIS.Mapping.OfficeIntegration.PowerPointInfo">
  <Version>Version1</Version>
  <RequiresSignIn>False</RequiresSignIn>
</EsriMapsInfo>
</file>

<file path=customXml/item103.xml><?xml version="1.0" encoding="utf-8"?>
<EsriMapsInfo xmlns="ESRI.ArcGIS.Mapping.OfficeIntegration.PowerPointInfo">
  <Version>Version1</Version>
  <RequiresSignIn>False</RequiresSignIn>
</EsriMapsInfo>
</file>

<file path=customXml/item104.xml><?xml version="1.0" encoding="utf-8"?>
<EsriMapsInfo xmlns="ESRI.ArcGIS.Mapping.OfficeIntegration.PowerPointInfo">
  <Version>Version1</Version>
  <RequiresSignIn>False</RequiresSignIn>
</EsriMapsInfo>
</file>

<file path=customXml/item105.xml><?xml version="1.0" encoding="utf-8"?>
<EsriMapsInfo xmlns="ESRI.ArcGIS.Mapping.OfficeIntegration.PowerPointInfo">
  <Version>Version1</Version>
  <RequiresSignIn>False</RequiresSignIn>
</EsriMapsInfo>
</file>

<file path=customXml/item106.xml><?xml version="1.0" encoding="utf-8"?>
<EsriMapsInfo xmlns="ESRI.ArcGIS.Mapping.OfficeIntegration.PowerPointInfo">
  <Version>Version1</Version>
  <RequiresSignIn>False</RequiresSignIn>
</EsriMapsInfo>
</file>

<file path=customXml/item107.xml><?xml version="1.0" encoding="utf-8"?>
<EsriMapsInfo xmlns="ESRI.ArcGIS.Mapping.OfficeIntegration.PowerPointInfo">
  <Version>Version1</Version>
  <RequiresSignIn>False</RequiresSignIn>
</EsriMapsInfo>
</file>

<file path=customXml/item108.xml><?xml version="1.0" encoding="utf-8"?>
<EsriMapsInfo xmlns="ESRI.ArcGIS.Mapping.OfficeIntegration.PowerPointInfo">
  <Version>Version1</Version>
  <RequiresSignIn>False</RequiresSignIn>
</EsriMapsInfo>
</file>

<file path=customXml/item109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10.xml><?xml version="1.0" encoding="utf-8"?>
<EsriMapsInfo xmlns="ESRI.ArcGIS.Mapping.OfficeIntegration.PowerPointInfo">
  <Version>Version1</Version>
  <RequiresSignIn>False</RequiresSignIn>
</EsriMapsInfo>
</file>

<file path=customXml/item111.xml><?xml version="1.0" encoding="utf-8"?>
<EsriMapsInfo xmlns="ESRI.ArcGIS.Mapping.OfficeIntegration.PowerPointInfo">
  <Version>Version1</Version>
  <RequiresSignIn>False</RequiresSignIn>
</EsriMapsInfo>
</file>

<file path=customXml/item112.xml><?xml version="1.0" encoding="utf-8"?>
<EsriMapsInfo xmlns="ESRI.ArcGIS.Mapping.OfficeIntegration.PowerPointInfo">
  <Version>Version1</Version>
  <RequiresSignIn>False</RequiresSignIn>
</EsriMapsInfo>
</file>

<file path=customXml/item113.xml><?xml version="1.0" encoding="utf-8"?>
<EsriMapsInfo xmlns="ESRI.ArcGIS.Mapping.OfficeIntegration.PowerPointInfo">
  <Version>Version1</Version>
  <RequiresSignIn>False</RequiresSignIn>
</EsriMapsInfo>
</file>

<file path=customXml/item114.xml><?xml version="1.0" encoding="utf-8"?>
<EsriMapsInfo xmlns="ESRI.ArcGIS.Mapping.OfficeIntegration.PowerPointInfo">
  <Version>Version1</Version>
  <RequiresSignIn>False</RequiresSignIn>
</EsriMapsInfo>
</file>

<file path=customXml/item115.xml><?xml version="1.0" encoding="utf-8"?>
<EsriMapsInfo xmlns="ESRI.ArcGIS.Mapping.OfficeIntegration.PowerPointInfo">
  <Version>Version1</Version>
  <RequiresSignIn>False</RequiresSignIn>
</EsriMapsInfo>
</file>

<file path=customXml/item116.xml><?xml version="1.0" encoding="utf-8"?>
<EsriMapsInfo xmlns="ESRI.ArcGIS.Mapping.OfficeIntegration.PowerPointInfo">
  <Version>Version1</Version>
  <RequiresSignIn>False</RequiresSignIn>
</EsriMapsInfo>
</file>

<file path=customXml/item117.xml><?xml version="1.0" encoding="utf-8"?>
<EsriMapsInfo xmlns="ESRI.ArcGIS.Mapping.OfficeIntegration.PowerPointInfo">
  <Version>Version1</Version>
  <RequiresSignIn>False</RequiresSignIn>
</EsriMapsInfo>
</file>

<file path=customXml/item118.xml><?xml version="1.0" encoding="utf-8"?>
<EsriMapsInfo xmlns="ESRI.ArcGIS.Mapping.OfficeIntegration.PowerPointInfo">
  <Version>Version1</Version>
  <RequiresSignIn>False</RequiresSignIn>
</EsriMapsInfo>
</file>

<file path=customXml/item119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20.xml><?xml version="1.0" encoding="utf-8"?>
<EsriMapsInfo xmlns="ESRI.ArcGIS.Mapping.OfficeIntegration.PowerPointInfo">
  <Version>Version1</Version>
  <RequiresSignIn>False</RequiresSignIn>
</EsriMapsInfo>
</file>

<file path=customXml/item121.xml><?xml version="1.0" encoding="utf-8"?>
<EsriMapsInfo xmlns="ESRI.ArcGIS.Mapping.OfficeIntegration.PowerPointInfo">
  <Version>Version1</Version>
  <RequiresSignIn>False</RequiresSignIn>
</EsriMapsInfo>
</file>

<file path=customXml/item122.xml><?xml version="1.0" encoding="utf-8"?>
<EsriMapsInfo xmlns="ESRI.ArcGIS.Mapping.OfficeIntegration.PowerPointInfo">
  <Version>Version1</Version>
  <RequiresSignIn>False</RequiresSignIn>
</EsriMapsInfo>
</file>

<file path=customXml/item123.xml><?xml version="1.0" encoding="utf-8"?>
<EsriMapsInfo xmlns="ESRI.ArcGIS.Mapping.OfficeIntegration.PowerPointInfo">
  <Version>Version1</Version>
  <RequiresSignIn>False</RequiresSignIn>
</EsriMapsInfo>
</file>

<file path=customXml/item124.xml><?xml version="1.0" encoding="utf-8"?>
<EsriMapsInfo xmlns="ESRI.ArcGIS.Mapping.OfficeIntegration.PowerPointInfo">
  <Version>Version1</Version>
  <RequiresSignIn>False</RequiresSignIn>
</EsriMapsInfo>
</file>

<file path=customXml/item125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64.xml><?xml version="1.0" encoding="utf-8"?>
<EsriMapsInfo xmlns="ESRI.ArcGIS.Mapping.OfficeIntegration.PowerPointInfo">
  <Version>Version1</Version>
  <RequiresSignIn>False</RequiresSignIn>
</EsriMapsInfo>
</file>

<file path=customXml/item65.xml><?xml version="1.0" encoding="utf-8"?>
<EsriMapsInfo xmlns="ESRI.ArcGIS.Mapping.OfficeIntegration.PowerPointInfo">
  <Version>Version1</Version>
  <RequiresSignIn>False</RequiresSignIn>
</EsriMapsInfo>
</file>

<file path=customXml/item66.xml><?xml version="1.0" encoding="utf-8"?>
<EsriMapsInfo xmlns="ESRI.ArcGIS.Mapping.OfficeIntegration.PowerPointInfo">
  <Version>Version1</Version>
  <RequiresSignIn>False</RequiresSignIn>
</EsriMapsInfo>
</file>

<file path=customXml/item67.xml><?xml version="1.0" encoding="utf-8"?>
<EsriMapsInfo xmlns="ESRI.ArcGIS.Mapping.OfficeIntegration.PowerPointInfo">
  <Version>Version1</Version>
  <RequiresSignIn>False</RequiresSignIn>
</EsriMapsInfo>
</file>

<file path=customXml/item68.xml><?xml version="1.0" encoding="utf-8"?>
<EsriMapsInfo xmlns="ESRI.ArcGIS.Mapping.OfficeIntegration.PowerPointInfo">
  <Version>Version1</Version>
  <RequiresSignIn>False</RequiresSignIn>
</EsriMapsInfo>
</file>

<file path=customXml/item69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70.xml><?xml version="1.0" encoding="utf-8"?>
<EsriMapsInfo xmlns="ESRI.ArcGIS.Mapping.OfficeIntegration.PowerPointInfo">
  <Version>Version1</Version>
  <RequiresSignIn>False</RequiresSignIn>
</EsriMapsInfo>
</file>

<file path=customXml/item71.xml><?xml version="1.0" encoding="utf-8"?>
<EsriMapsInfo xmlns="ESRI.ArcGIS.Mapping.OfficeIntegration.PowerPointInfo">
  <Version>Version1</Version>
  <RequiresSignIn>False</RequiresSignIn>
</EsriMapsInfo>
</file>

<file path=customXml/item72.xml><?xml version="1.0" encoding="utf-8"?>
<EsriMapsInfo xmlns="ESRI.ArcGIS.Mapping.OfficeIntegration.PowerPointInfo">
  <Version>Version1</Version>
  <RequiresSignIn>False</RequiresSignIn>
</EsriMapsInfo>
</file>

<file path=customXml/item73.xml><?xml version="1.0" encoding="utf-8"?>
<EsriMapsInfo xmlns="ESRI.ArcGIS.Mapping.OfficeIntegration.PowerPointInfo">
  <Version>Version1</Version>
  <RequiresSignIn>False</RequiresSignIn>
</EsriMapsInfo>
</file>

<file path=customXml/item74.xml><?xml version="1.0" encoding="utf-8"?>
<EsriMapsInfo xmlns="ESRI.ArcGIS.Mapping.OfficeIntegration.PowerPointInfo">
  <Version>Version1</Version>
  <RequiresSignIn>False</RequiresSignIn>
</EsriMapsInfo>
</file>

<file path=customXml/item75.xml><?xml version="1.0" encoding="utf-8"?>
<EsriMapsInfo xmlns="ESRI.ArcGIS.Mapping.OfficeIntegration.PowerPointInfo">
  <Version>Version1</Version>
  <RequiresSignIn>False</RequiresSignIn>
</EsriMapsInfo>
</file>

<file path=customXml/item76.xml><?xml version="1.0" encoding="utf-8"?>
<EsriMapsInfo xmlns="ESRI.ArcGIS.Mapping.OfficeIntegration.PowerPointInfo">
  <Version>Version1</Version>
  <RequiresSignIn>False</RequiresSignIn>
</EsriMapsInfo>
</file>

<file path=customXml/item77.xml><?xml version="1.0" encoding="utf-8"?>
<EsriMapsInfo xmlns="ESRI.ArcGIS.Mapping.OfficeIntegration.PowerPointInfo">
  <Version>Version1</Version>
  <RequiresSignIn>False</RequiresSignIn>
</EsriMapsInfo>
</file>

<file path=customXml/item78.xml><?xml version="1.0" encoding="utf-8"?>
<EsriMapsInfo xmlns="ESRI.ArcGIS.Mapping.OfficeIntegration.PowerPointInfo">
  <Version>Version1</Version>
  <RequiresSignIn>False</RequiresSignIn>
</EsriMapsInfo>
</file>

<file path=customXml/item79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80.xml><?xml version="1.0" encoding="utf-8"?>
<EsriMapsInfo xmlns="ESRI.ArcGIS.Mapping.OfficeIntegration.PowerPointInfo">
  <Version>Version1</Version>
  <RequiresSignIn>False</RequiresSignIn>
</EsriMapsInfo>
</file>

<file path=customXml/item81.xml><?xml version="1.0" encoding="utf-8"?>
<EsriMapsInfo xmlns="ESRI.ArcGIS.Mapping.OfficeIntegration.PowerPointInfo">
  <Version>Version1</Version>
  <RequiresSignIn>False</RequiresSignIn>
</EsriMapsInfo>
</file>

<file path=customXml/item82.xml><?xml version="1.0" encoding="utf-8"?>
<EsriMapsInfo xmlns="ESRI.ArcGIS.Mapping.OfficeIntegration.PowerPointInfo">
  <Version>Version1</Version>
  <RequiresSignIn>False</RequiresSignIn>
</EsriMapsInfo>
</file>

<file path=customXml/item83.xml><?xml version="1.0" encoding="utf-8"?>
<EsriMapsInfo xmlns="ESRI.ArcGIS.Mapping.OfficeIntegration.PowerPointInfo">
  <Version>Version1</Version>
  <RequiresSignIn>False</RequiresSignIn>
</EsriMapsInfo>
</file>

<file path=customXml/item84.xml><?xml version="1.0" encoding="utf-8"?>
<EsriMapsInfo xmlns="ESRI.ArcGIS.Mapping.OfficeIntegration.PowerPointInfo">
  <Version>Version1</Version>
  <RequiresSignIn>False</RequiresSignIn>
</EsriMapsInfo>
</file>

<file path=customXml/item85.xml><?xml version="1.0" encoding="utf-8"?>
<EsriMapsInfo xmlns="ESRI.ArcGIS.Mapping.OfficeIntegration.PowerPointInfo">
  <Version>Version1</Version>
  <RequiresSignIn>False</RequiresSignIn>
</EsriMapsInfo>
</file>

<file path=customXml/item86.xml><?xml version="1.0" encoding="utf-8"?>
<EsriMapsInfo xmlns="ESRI.ArcGIS.Mapping.OfficeIntegration.PowerPointInfo">
  <Version>Version1</Version>
  <RequiresSignIn>False</RequiresSignIn>
</EsriMapsInfo>
</file>

<file path=customXml/item87.xml><?xml version="1.0" encoding="utf-8"?>
<EsriMapsInfo xmlns="ESRI.ArcGIS.Mapping.OfficeIntegration.PowerPointInfo">
  <Version>Version1</Version>
  <RequiresSignIn>False</RequiresSignIn>
</EsriMapsInfo>
</file>

<file path=customXml/item88.xml><?xml version="1.0" encoding="utf-8"?>
<EsriMapsInfo xmlns="ESRI.ArcGIS.Mapping.OfficeIntegration.PowerPointInfo">
  <Version>Version1</Version>
  <RequiresSignIn>False</RequiresSignIn>
</EsriMapsInfo>
</file>

<file path=customXml/item89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90.xml><?xml version="1.0" encoding="utf-8"?>
<EsriMapsInfo xmlns="ESRI.ArcGIS.Mapping.OfficeIntegration.PowerPointInfo">
  <Version>Version1</Version>
  <RequiresSignIn>False</RequiresSignIn>
</EsriMapsInfo>
</file>

<file path=customXml/item91.xml><?xml version="1.0" encoding="utf-8"?>
<EsriMapsInfo xmlns="ESRI.ArcGIS.Mapping.OfficeIntegration.PowerPointInfo">
  <Version>Version1</Version>
  <RequiresSignIn>False</RequiresSignIn>
</EsriMapsInfo>
</file>

<file path=customXml/item92.xml><?xml version="1.0" encoding="utf-8"?>
<EsriMapsInfo xmlns="ESRI.ArcGIS.Mapping.OfficeIntegration.PowerPointInfo">
  <Version>Version1</Version>
  <RequiresSignIn>False</RequiresSignIn>
</EsriMapsInfo>
</file>

<file path=customXml/item93.xml><?xml version="1.0" encoding="utf-8"?>
<EsriMapsInfo xmlns="ESRI.ArcGIS.Mapping.OfficeIntegration.PowerPointInfo">
  <Version>Version1</Version>
  <RequiresSignIn>False</RequiresSignIn>
</EsriMapsInfo>
</file>

<file path=customXml/item94.xml><?xml version="1.0" encoding="utf-8"?>
<EsriMapsInfo xmlns="ESRI.ArcGIS.Mapping.OfficeIntegration.PowerPointInfo">
  <Version>Version1</Version>
  <RequiresSignIn>False</RequiresSignIn>
</EsriMapsInfo>
</file>

<file path=customXml/item95.xml><?xml version="1.0" encoding="utf-8"?>
<EsriMapsInfo xmlns="ESRI.ArcGIS.Mapping.OfficeIntegration.PowerPointInfo">
  <Version>Version1</Version>
  <RequiresSignIn>False</RequiresSignIn>
</EsriMapsInfo>
</file>

<file path=customXml/item96.xml><?xml version="1.0" encoding="utf-8"?>
<EsriMapsInfo xmlns="ESRI.ArcGIS.Mapping.OfficeIntegration.PowerPointInfo">
  <Version>Version1</Version>
  <RequiresSignIn>False</RequiresSignIn>
</EsriMapsInfo>
</file>

<file path=customXml/item97.xml><?xml version="1.0" encoding="utf-8"?>
<EsriMapsInfo xmlns="ESRI.ArcGIS.Mapping.OfficeIntegration.PowerPointInfo">
  <Version>Version1</Version>
  <RequiresSignIn>False</RequiresSignIn>
</EsriMapsInfo>
</file>

<file path=customXml/item98.xml><?xml version="1.0" encoding="utf-8"?>
<EsriMapsInfo xmlns="ESRI.ArcGIS.Mapping.OfficeIntegration.PowerPointInfo">
  <Version>Version1</Version>
  <RequiresSignIn>False</RequiresSignIn>
</EsriMapsInfo>
</file>

<file path=customXml/item9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AC83474-5EB9-4540-96A7-302995F6CB7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7B0BDDB9-D2D5-45F5-B47E-19CF8B9D43AF}">
  <ds:schemaRefs>
    <ds:schemaRef ds:uri="ESRI.ArcGIS.Mapping.OfficeIntegration.PowerPointInfo"/>
  </ds:schemaRefs>
</ds:datastoreItem>
</file>

<file path=customXml/itemProps100.xml><?xml version="1.0" encoding="utf-8"?>
<ds:datastoreItem xmlns:ds="http://schemas.openxmlformats.org/officeDocument/2006/customXml" ds:itemID="{F353B698-56BF-4386-A8F9-E28B170A5B31}">
  <ds:schemaRefs>
    <ds:schemaRef ds:uri="ESRI.ArcGIS.Mapping.OfficeIntegration.PowerPointInfo"/>
  </ds:schemaRefs>
</ds:datastoreItem>
</file>

<file path=customXml/itemProps101.xml><?xml version="1.0" encoding="utf-8"?>
<ds:datastoreItem xmlns:ds="http://schemas.openxmlformats.org/officeDocument/2006/customXml" ds:itemID="{82AF0B93-0A38-4316-9577-F521B2ADE9C9}">
  <ds:schemaRefs>
    <ds:schemaRef ds:uri="ESRI.ArcGIS.Mapping.OfficeIntegration.PowerPointInfo"/>
  </ds:schemaRefs>
</ds:datastoreItem>
</file>

<file path=customXml/itemProps102.xml><?xml version="1.0" encoding="utf-8"?>
<ds:datastoreItem xmlns:ds="http://schemas.openxmlformats.org/officeDocument/2006/customXml" ds:itemID="{372AF15E-6A36-42DA-8FDC-96EB088EE0FE}">
  <ds:schemaRefs>
    <ds:schemaRef ds:uri="ESRI.ArcGIS.Mapping.OfficeIntegration.PowerPointInfo"/>
  </ds:schemaRefs>
</ds:datastoreItem>
</file>

<file path=customXml/itemProps103.xml><?xml version="1.0" encoding="utf-8"?>
<ds:datastoreItem xmlns:ds="http://schemas.openxmlformats.org/officeDocument/2006/customXml" ds:itemID="{774DEF49-182C-4934-9F04-848197EED112}">
  <ds:schemaRefs>
    <ds:schemaRef ds:uri="ESRI.ArcGIS.Mapping.OfficeIntegration.PowerPointInfo"/>
  </ds:schemaRefs>
</ds:datastoreItem>
</file>

<file path=customXml/itemProps104.xml><?xml version="1.0" encoding="utf-8"?>
<ds:datastoreItem xmlns:ds="http://schemas.openxmlformats.org/officeDocument/2006/customXml" ds:itemID="{D7284393-AB1E-4B57-A402-DCE53073CA74}">
  <ds:schemaRefs>
    <ds:schemaRef ds:uri="ESRI.ArcGIS.Mapping.OfficeIntegration.PowerPointInfo"/>
  </ds:schemaRefs>
</ds:datastoreItem>
</file>

<file path=customXml/itemProps105.xml><?xml version="1.0" encoding="utf-8"?>
<ds:datastoreItem xmlns:ds="http://schemas.openxmlformats.org/officeDocument/2006/customXml" ds:itemID="{6A8B7530-49E8-4226-9518-631BB99EA5D2}">
  <ds:schemaRefs>
    <ds:schemaRef ds:uri="ESRI.ArcGIS.Mapping.OfficeIntegration.PowerPointInfo"/>
  </ds:schemaRefs>
</ds:datastoreItem>
</file>

<file path=customXml/itemProps106.xml><?xml version="1.0" encoding="utf-8"?>
<ds:datastoreItem xmlns:ds="http://schemas.openxmlformats.org/officeDocument/2006/customXml" ds:itemID="{27812EE8-7B79-4547-B70A-962E6BF68763}">
  <ds:schemaRefs>
    <ds:schemaRef ds:uri="ESRI.ArcGIS.Mapping.OfficeIntegration.PowerPointInfo"/>
  </ds:schemaRefs>
</ds:datastoreItem>
</file>

<file path=customXml/itemProps107.xml><?xml version="1.0" encoding="utf-8"?>
<ds:datastoreItem xmlns:ds="http://schemas.openxmlformats.org/officeDocument/2006/customXml" ds:itemID="{8BEA0F68-9BCD-4AA6-985C-6265777D4E03}">
  <ds:schemaRefs>
    <ds:schemaRef ds:uri="ESRI.ArcGIS.Mapping.OfficeIntegration.PowerPointInfo"/>
  </ds:schemaRefs>
</ds:datastoreItem>
</file>

<file path=customXml/itemProps108.xml><?xml version="1.0" encoding="utf-8"?>
<ds:datastoreItem xmlns:ds="http://schemas.openxmlformats.org/officeDocument/2006/customXml" ds:itemID="{00F3D8A1-4376-4170-9A7A-C228DCB002AA}">
  <ds:schemaRefs>
    <ds:schemaRef ds:uri="ESRI.ArcGIS.Mapping.OfficeIntegration.PowerPointInfo"/>
  </ds:schemaRefs>
</ds:datastoreItem>
</file>

<file path=customXml/itemProps109.xml><?xml version="1.0" encoding="utf-8"?>
<ds:datastoreItem xmlns:ds="http://schemas.openxmlformats.org/officeDocument/2006/customXml" ds:itemID="{AF8DBDC7-C62F-4386-AFA3-0A20EEDD9FE9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FF1F2943-DC66-4660-8D80-31CA1B88286A}">
  <ds:schemaRefs>
    <ds:schemaRef ds:uri="ESRI.ArcGIS.Mapping.OfficeIntegration.PowerPointInfo"/>
  </ds:schemaRefs>
</ds:datastoreItem>
</file>

<file path=customXml/itemProps110.xml><?xml version="1.0" encoding="utf-8"?>
<ds:datastoreItem xmlns:ds="http://schemas.openxmlformats.org/officeDocument/2006/customXml" ds:itemID="{DE25D5FC-CD08-413A-B136-231BA8A8F371}">
  <ds:schemaRefs>
    <ds:schemaRef ds:uri="ESRI.ArcGIS.Mapping.OfficeIntegration.PowerPointInfo"/>
  </ds:schemaRefs>
</ds:datastoreItem>
</file>

<file path=customXml/itemProps111.xml><?xml version="1.0" encoding="utf-8"?>
<ds:datastoreItem xmlns:ds="http://schemas.openxmlformats.org/officeDocument/2006/customXml" ds:itemID="{331D27C9-C6CF-4096-AE76-0A51FE29C94D}">
  <ds:schemaRefs>
    <ds:schemaRef ds:uri="ESRI.ArcGIS.Mapping.OfficeIntegration.PowerPointInfo"/>
  </ds:schemaRefs>
</ds:datastoreItem>
</file>

<file path=customXml/itemProps112.xml><?xml version="1.0" encoding="utf-8"?>
<ds:datastoreItem xmlns:ds="http://schemas.openxmlformats.org/officeDocument/2006/customXml" ds:itemID="{7DCFA486-9916-4E5C-9EB1-9A94C4A86841}">
  <ds:schemaRefs>
    <ds:schemaRef ds:uri="ESRI.ArcGIS.Mapping.OfficeIntegration.PowerPointInfo"/>
  </ds:schemaRefs>
</ds:datastoreItem>
</file>

<file path=customXml/itemProps113.xml><?xml version="1.0" encoding="utf-8"?>
<ds:datastoreItem xmlns:ds="http://schemas.openxmlformats.org/officeDocument/2006/customXml" ds:itemID="{94A8A054-4D8E-45EC-A7AB-A30DA3AB7EC1}">
  <ds:schemaRefs>
    <ds:schemaRef ds:uri="ESRI.ArcGIS.Mapping.OfficeIntegration.PowerPointInfo"/>
  </ds:schemaRefs>
</ds:datastoreItem>
</file>

<file path=customXml/itemProps114.xml><?xml version="1.0" encoding="utf-8"?>
<ds:datastoreItem xmlns:ds="http://schemas.openxmlformats.org/officeDocument/2006/customXml" ds:itemID="{60882E32-87BB-4864-A647-51624A43F8C2}">
  <ds:schemaRefs>
    <ds:schemaRef ds:uri="ESRI.ArcGIS.Mapping.OfficeIntegration.PowerPointInfo"/>
  </ds:schemaRefs>
</ds:datastoreItem>
</file>

<file path=customXml/itemProps115.xml><?xml version="1.0" encoding="utf-8"?>
<ds:datastoreItem xmlns:ds="http://schemas.openxmlformats.org/officeDocument/2006/customXml" ds:itemID="{A42EFB05-E05C-4BA5-A9B2-6F23715B7B8F}">
  <ds:schemaRefs>
    <ds:schemaRef ds:uri="ESRI.ArcGIS.Mapping.OfficeIntegration.PowerPointInfo"/>
  </ds:schemaRefs>
</ds:datastoreItem>
</file>

<file path=customXml/itemProps116.xml><?xml version="1.0" encoding="utf-8"?>
<ds:datastoreItem xmlns:ds="http://schemas.openxmlformats.org/officeDocument/2006/customXml" ds:itemID="{265C4407-FE9E-4779-83FE-C12B5051CF1F}">
  <ds:schemaRefs>
    <ds:schemaRef ds:uri="ESRI.ArcGIS.Mapping.OfficeIntegration.PowerPointInfo"/>
  </ds:schemaRefs>
</ds:datastoreItem>
</file>

<file path=customXml/itemProps117.xml><?xml version="1.0" encoding="utf-8"?>
<ds:datastoreItem xmlns:ds="http://schemas.openxmlformats.org/officeDocument/2006/customXml" ds:itemID="{3ED47675-404B-4FC8-AD58-CD1209D149F3}">
  <ds:schemaRefs>
    <ds:schemaRef ds:uri="ESRI.ArcGIS.Mapping.OfficeIntegration.PowerPointInfo"/>
  </ds:schemaRefs>
</ds:datastoreItem>
</file>

<file path=customXml/itemProps118.xml><?xml version="1.0" encoding="utf-8"?>
<ds:datastoreItem xmlns:ds="http://schemas.openxmlformats.org/officeDocument/2006/customXml" ds:itemID="{EBB923C7-1B79-4EEC-94FF-10EC5F882B56}">
  <ds:schemaRefs>
    <ds:schemaRef ds:uri="ESRI.ArcGIS.Mapping.OfficeIntegration.PowerPointInfo"/>
  </ds:schemaRefs>
</ds:datastoreItem>
</file>

<file path=customXml/itemProps119.xml><?xml version="1.0" encoding="utf-8"?>
<ds:datastoreItem xmlns:ds="http://schemas.openxmlformats.org/officeDocument/2006/customXml" ds:itemID="{C914ADF4-6574-40E4-8B6E-A241F74C324C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3D000BC8-17D2-4657-B932-78588860320D}">
  <ds:schemaRefs>
    <ds:schemaRef ds:uri="ESRI.ArcGIS.Mapping.OfficeIntegration.PowerPointInfo"/>
  </ds:schemaRefs>
</ds:datastoreItem>
</file>

<file path=customXml/itemProps120.xml><?xml version="1.0" encoding="utf-8"?>
<ds:datastoreItem xmlns:ds="http://schemas.openxmlformats.org/officeDocument/2006/customXml" ds:itemID="{EBB187DF-5280-4557-B300-FCFB94BFD006}">
  <ds:schemaRefs>
    <ds:schemaRef ds:uri="ESRI.ArcGIS.Mapping.OfficeIntegration.PowerPointInfo"/>
  </ds:schemaRefs>
</ds:datastoreItem>
</file>

<file path=customXml/itemProps121.xml><?xml version="1.0" encoding="utf-8"?>
<ds:datastoreItem xmlns:ds="http://schemas.openxmlformats.org/officeDocument/2006/customXml" ds:itemID="{BC8CDEC6-42F6-4CC9-8E04-C8C10444250B}">
  <ds:schemaRefs>
    <ds:schemaRef ds:uri="ESRI.ArcGIS.Mapping.OfficeIntegration.PowerPointInfo"/>
  </ds:schemaRefs>
</ds:datastoreItem>
</file>

<file path=customXml/itemProps122.xml><?xml version="1.0" encoding="utf-8"?>
<ds:datastoreItem xmlns:ds="http://schemas.openxmlformats.org/officeDocument/2006/customXml" ds:itemID="{A695310B-EB5A-47EF-9472-1419C202F32B}">
  <ds:schemaRefs>
    <ds:schemaRef ds:uri="ESRI.ArcGIS.Mapping.OfficeIntegration.PowerPointInfo"/>
  </ds:schemaRefs>
</ds:datastoreItem>
</file>

<file path=customXml/itemProps123.xml><?xml version="1.0" encoding="utf-8"?>
<ds:datastoreItem xmlns:ds="http://schemas.openxmlformats.org/officeDocument/2006/customXml" ds:itemID="{DBAB4125-4590-4F1D-81FE-6C97FA836E50}">
  <ds:schemaRefs>
    <ds:schemaRef ds:uri="ESRI.ArcGIS.Mapping.OfficeIntegration.PowerPointInfo"/>
  </ds:schemaRefs>
</ds:datastoreItem>
</file>

<file path=customXml/itemProps124.xml><?xml version="1.0" encoding="utf-8"?>
<ds:datastoreItem xmlns:ds="http://schemas.openxmlformats.org/officeDocument/2006/customXml" ds:itemID="{1AF4B820-8896-406E-9B17-53B06F00BF2C}">
  <ds:schemaRefs>
    <ds:schemaRef ds:uri="ESRI.ArcGIS.Mapping.OfficeIntegration.PowerPointInfo"/>
  </ds:schemaRefs>
</ds:datastoreItem>
</file>

<file path=customXml/itemProps125.xml><?xml version="1.0" encoding="utf-8"?>
<ds:datastoreItem xmlns:ds="http://schemas.openxmlformats.org/officeDocument/2006/customXml" ds:itemID="{005B1D29-90BA-4A48-A38D-6AC03FF02647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03B0D5D8-1DD3-4F3E-8A97-E8DF3BDF94FB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464EC45D-FA1E-48DC-934A-D9818D8B695E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147E506F-EFBC-462D-9E94-93A47A1DDC76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285157FC-F682-4D67-AE1C-333645B68B28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8D0747DB-6B0B-408E-A306-36089FE5BAE5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684C1CC7-EDF7-466B-B44A-1E8668B5B1C9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EC295CC4-8170-4E1E-8F85-36F8100BB30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7343C7A-AA3D-42DA-AF89-517E9C0A5A41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5FE37DE8-FC44-4E53-90A5-2D7F2A23D54E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62482D79-D8D5-47B7-8D75-5C6E70B711BF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D4973B2F-8E43-45D3-B0C3-5CF0514FB057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E275B42F-755D-4337-8E2D-63D25C1A7B05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E59659ED-A92A-4591-9A64-34EF5200420D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CED14D19-12BC-4DA6-BD5D-B7FA92899E64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FBD63812-1DDB-4CDB-BAA8-ABDD1E6F092D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B8831DB2-8BE6-4FC3-9066-D296A3E9C9BF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4401AA71-254B-41B7-B6FF-F3A054561276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8BB76971-9599-4ECF-AC0A-E861D73FCB91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CD46565C-958F-4658-991B-FEB51BC0761D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C22B9D72-F80B-4973-8BAE-8E941F3DE9DB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7B1B8597-6780-4430-BB0E-0B83613A36FC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91D341A8-9D80-4A93-8632-4E8A246AA6FF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7BF671C2-ECAC-4B25-A2A0-601F669867BF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3ED34C44-7707-41CD-A60C-32DC4B8AC912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3D5700D8-E929-4E29-A5BD-96800AE4AA91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48149E2C-D13E-4833-9863-35E0F276F220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C7DC0BCA-3B3B-4833-9A51-191BB920D766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519C1ECB-4F73-4791-A585-523B6279FA6C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A851C2AB-D8DA-4570-AD27-AF5C3E6935A3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B184FA66-E695-4D2A-A829-99F23292DA21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1DD7CFF0-B855-4E11-831A-4802ABE8E2DE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FADA4FE6-33C2-46DE-8E0D-D35693AAE93A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BDB76933-4629-4A12-BD93-956C64E963FF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50B68930-6941-4418-8B3D-7E1AEA19F2C6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63F47EF7-49A1-416F-A0ED-38A62B7AD6D2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2784CBE2-90F2-4A51-9192-496616605E73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234BB4CE-C42C-4D7E-B436-2D161A2AB484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6DBD869A-D0A1-4C59-B034-F83DE9244F87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8C9E9C42-AA89-4F0A-BCD2-E9DAB6A6E988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D6B754C8-C06F-4297-AE6F-F7C7AC56D0B0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B45E1555-38EC-42D4-9B45-98EE8EF895BF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DC806A88-1F15-461B-A72D-0B706A91186A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01AE83F5-16D8-418E-B2C1-A78DDD353706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D00CF8C3-7B70-460F-AA2E-C37675FDA259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4BC66478-D28E-4F5E-80B6-1CA162DE1471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98CA0CE5-0188-453A-BAF0-B5A17AD71DDF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20617A24-F8C3-4A6C-A5B6-E33531716F54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3E548644-FFD0-4E25-8F0A-D2E62B0BEEDA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3FAEEEC8-B242-4724-B190-F2FDE0F24AFE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4A55FA2E-4E7F-4924-89B8-744B4C7F2602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71462635-C168-4477-A91B-146F7AB07172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15299741-4C61-4E85-95BB-753DB1706EE0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F198C269-AD2B-41C3-8BD3-B53A89436B99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D932EF83-5B8D-401F-8FDB-55693ABC51EE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48B18607-D923-4845-8D6C-E491D0F6ABCE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39F4F82D-CF07-46F4-9EBF-741473346640}">
  <ds:schemaRefs>
    <ds:schemaRef ds:uri="ESRI.ArcGIS.Mapping.OfficeIntegration.PowerPointInfo"/>
  </ds:schemaRefs>
</ds:datastoreItem>
</file>

<file path=customXml/itemProps64.xml><?xml version="1.0" encoding="utf-8"?>
<ds:datastoreItem xmlns:ds="http://schemas.openxmlformats.org/officeDocument/2006/customXml" ds:itemID="{D9AB3DAA-1FB1-4500-BF27-79257C304E3E}">
  <ds:schemaRefs>
    <ds:schemaRef ds:uri="ESRI.ArcGIS.Mapping.OfficeIntegration.PowerPointInfo"/>
  </ds:schemaRefs>
</ds:datastoreItem>
</file>

<file path=customXml/itemProps65.xml><?xml version="1.0" encoding="utf-8"?>
<ds:datastoreItem xmlns:ds="http://schemas.openxmlformats.org/officeDocument/2006/customXml" ds:itemID="{C0A4989C-93B8-4C1E-8430-1B2E7668EA04}">
  <ds:schemaRefs>
    <ds:schemaRef ds:uri="ESRI.ArcGIS.Mapping.OfficeIntegration.PowerPointInfo"/>
  </ds:schemaRefs>
</ds:datastoreItem>
</file>

<file path=customXml/itemProps66.xml><?xml version="1.0" encoding="utf-8"?>
<ds:datastoreItem xmlns:ds="http://schemas.openxmlformats.org/officeDocument/2006/customXml" ds:itemID="{F948A80F-9639-4C22-988F-779380D86E5F}">
  <ds:schemaRefs>
    <ds:schemaRef ds:uri="ESRI.ArcGIS.Mapping.OfficeIntegration.PowerPointInfo"/>
  </ds:schemaRefs>
</ds:datastoreItem>
</file>

<file path=customXml/itemProps67.xml><?xml version="1.0" encoding="utf-8"?>
<ds:datastoreItem xmlns:ds="http://schemas.openxmlformats.org/officeDocument/2006/customXml" ds:itemID="{BF2BA799-C707-4EF3-9CBC-5A6B8EDDE003}">
  <ds:schemaRefs>
    <ds:schemaRef ds:uri="ESRI.ArcGIS.Mapping.OfficeIntegration.PowerPointInfo"/>
  </ds:schemaRefs>
</ds:datastoreItem>
</file>

<file path=customXml/itemProps68.xml><?xml version="1.0" encoding="utf-8"?>
<ds:datastoreItem xmlns:ds="http://schemas.openxmlformats.org/officeDocument/2006/customXml" ds:itemID="{4A6944CE-950E-4337-8431-1777B410CF2A}">
  <ds:schemaRefs>
    <ds:schemaRef ds:uri="ESRI.ArcGIS.Mapping.OfficeIntegration.PowerPointInfo"/>
  </ds:schemaRefs>
</ds:datastoreItem>
</file>

<file path=customXml/itemProps69.xml><?xml version="1.0" encoding="utf-8"?>
<ds:datastoreItem xmlns:ds="http://schemas.openxmlformats.org/officeDocument/2006/customXml" ds:itemID="{462978C4-68CF-46DB-A8DE-2FE63EF765C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2330FF53-6C98-41E9-87EB-3FD02044F6EA}">
  <ds:schemaRefs>
    <ds:schemaRef ds:uri="ESRI.ArcGIS.Mapping.OfficeIntegration.PowerPointInfo"/>
  </ds:schemaRefs>
</ds:datastoreItem>
</file>

<file path=customXml/itemProps70.xml><?xml version="1.0" encoding="utf-8"?>
<ds:datastoreItem xmlns:ds="http://schemas.openxmlformats.org/officeDocument/2006/customXml" ds:itemID="{D8263F69-A1E9-4514-9859-2BF329A8BD12}">
  <ds:schemaRefs>
    <ds:schemaRef ds:uri="ESRI.ArcGIS.Mapping.OfficeIntegration.PowerPointInfo"/>
  </ds:schemaRefs>
</ds:datastoreItem>
</file>

<file path=customXml/itemProps71.xml><?xml version="1.0" encoding="utf-8"?>
<ds:datastoreItem xmlns:ds="http://schemas.openxmlformats.org/officeDocument/2006/customXml" ds:itemID="{51DBD90D-F0BE-4445-A4D6-117055C333EF}">
  <ds:schemaRefs>
    <ds:schemaRef ds:uri="ESRI.ArcGIS.Mapping.OfficeIntegration.PowerPointInfo"/>
  </ds:schemaRefs>
</ds:datastoreItem>
</file>

<file path=customXml/itemProps72.xml><?xml version="1.0" encoding="utf-8"?>
<ds:datastoreItem xmlns:ds="http://schemas.openxmlformats.org/officeDocument/2006/customXml" ds:itemID="{2E611276-DDB0-4E2D-876B-CCE0FCC78CEE}">
  <ds:schemaRefs>
    <ds:schemaRef ds:uri="ESRI.ArcGIS.Mapping.OfficeIntegration.PowerPointInfo"/>
  </ds:schemaRefs>
</ds:datastoreItem>
</file>

<file path=customXml/itemProps73.xml><?xml version="1.0" encoding="utf-8"?>
<ds:datastoreItem xmlns:ds="http://schemas.openxmlformats.org/officeDocument/2006/customXml" ds:itemID="{E5E9D324-37FF-49F7-9C08-165CDE85B01E}">
  <ds:schemaRefs>
    <ds:schemaRef ds:uri="ESRI.ArcGIS.Mapping.OfficeIntegration.PowerPointInfo"/>
  </ds:schemaRefs>
</ds:datastoreItem>
</file>

<file path=customXml/itemProps74.xml><?xml version="1.0" encoding="utf-8"?>
<ds:datastoreItem xmlns:ds="http://schemas.openxmlformats.org/officeDocument/2006/customXml" ds:itemID="{BBFB8214-A46A-43AB-AD34-3315BC2B0B17}">
  <ds:schemaRefs>
    <ds:schemaRef ds:uri="ESRI.ArcGIS.Mapping.OfficeIntegration.PowerPointInfo"/>
  </ds:schemaRefs>
</ds:datastoreItem>
</file>

<file path=customXml/itemProps75.xml><?xml version="1.0" encoding="utf-8"?>
<ds:datastoreItem xmlns:ds="http://schemas.openxmlformats.org/officeDocument/2006/customXml" ds:itemID="{9BE42C37-EBC3-47B1-BC86-D57915E1FB13}">
  <ds:schemaRefs>
    <ds:schemaRef ds:uri="ESRI.ArcGIS.Mapping.OfficeIntegration.PowerPointInfo"/>
  </ds:schemaRefs>
</ds:datastoreItem>
</file>

<file path=customXml/itemProps76.xml><?xml version="1.0" encoding="utf-8"?>
<ds:datastoreItem xmlns:ds="http://schemas.openxmlformats.org/officeDocument/2006/customXml" ds:itemID="{9F446A04-DC92-44C0-977D-D06767B71237}">
  <ds:schemaRefs>
    <ds:schemaRef ds:uri="ESRI.ArcGIS.Mapping.OfficeIntegration.PowerPointInfo"/>
  </ds:schemaRefs>
</ds:datastoreItem>
</file>

<file path=customXml/itemProps77.xml><?xml version="1.0" encoding="utf-8"?>
<ds:datastoreItem xmlns:ds="http://schemas.openxmlformats.org/officeDocument/2006/customXml" ds:itemID="{C4D547D2-C968-475B-A0C3-7DD814CAE514}">
  <ds:schemaRefs>
    <ds:schemaRef ds:uri="ESRI.ArcGIS.Mapping.OfficeIntegration.PowerPointInfo"/>
  </ds:schemaRefs>
</ds:datastoreItem>
</file>

<file path=customXml/itemProps78.xml><?xml version="1.0" encoding="utf-8"?>
<ds:datastoreItem xmlns:ds="http://schemas.openxmlformats.org/officeDocument/2006/customXml" ds:itemID="{2DF00351-0A38-493A-BEE7-8E38079D52B4}">
  <ds:schemaRefs>
    <ds:schemaRef ds:uri="ESRI.ArcGIS.Mapping.OfficeIntegration.PowerPointInfo"/>
  </ds:schemaRefs>
</ds:datastoreItem>
</file>

<file path=customXml/itemProps79.xml><?xml version="1.0" encoding="utf-8"?>
<ds:datastoreItem xmlns:ds="http://schemas.openxmlformats.org/officeDocument/2006/customXml" ds:itemID="{947384DA-2CD6-4C69-9428-B75CDB0230D7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13A8AE1-057E-49F8-BCEB-84C68A7D9D4E}">
  <ds:schemaRefs>
    <ds:schemaRef ds:uri="ESRI.ArcGIS.Mapping.OfficeIntegration.PowerPointInfo"/>
  </ds:schemaRefs>
</ds:datastoreItem>
</file>

<file path=customXml/itemProps80.xml><?xml version="1.0" encoding="utf-8"?>
<ds:datastoreItem xmlns:ds="http://schemas.openxmlformats.org/officeDocument/2006/customXml" ds:itemID="{A37A3D4B-C952-483D-A467-B86E4072695B}">
  <ds:schemaRefs>
    <ds:schemaRef ds:uri="ESRI.ArcGIS.Mapping.OfficeIntegration.PowerPointInfo"/>
  </ds:schemaRefs>
</ds:datastoreItem>
</file>

<file path=customXml/itemProps81.xml><?xml version="1.0" encoding="utf-8"?>
<ds:datastoreItem xmlns:ds="http://schemas.openxmlformats.org/officeDocument/2006/customXml" ds:itemID="{4E494BED-CAB6-44F7-83D4-23A92BBB6A60}">
  <ds:schemaRefs>
    <ds:schemaRef ds:uri="ESRI.ArcGIS.Mapping.OfficeIntegration.PowerPointInfo"/>
  </ds:schemaRefs>
</ds:datastoreItem>
</file>

<file path=customXml/itemProps82.xml><?xml version="1.0" encoding="utf-8"?>
<ds:datastoreItem xmlns:ds="http://schemas.openxmlformats.org/officeDocument/2006/customXml" ds:itemID="{BE544C7D-0C59-48C8-AD5D-DFA0928D9C52}">
  <ds:schemaRefs>
    <ds:schemaRef ds:uri="ESRI.ArcGIS.Mapping.OfficeIntegration.PowerPointInfo"/>
  </ds:schemaRefs>
</ds:datastoreItem>
</file>

<file path=customXml/itemProps83.xml><?xml version="1.0" encoding="utf-8"?>
<ds:datastoreItem xmlns:ds="http://schemas.openxmlformats.org/officeDocument/2006/customXml" ds:itemID="{E25A69E1-39B4-48C0-9C8D-2273583AA753}">
  <ds:schemaRefs>
    <ds:schemaRef ds:uri="ESRI.ArcGIS.Mapping.OfficeIntegration.PowerPointInfo"/>
  </ds:schemaRefs>
</ds:datastoreItem>
</file>

<file path=customXml/itemProps84.xml><?xml version="1.0" encoding="utf-8"?>
<ds:datastoreItem xmlns:ds="http://schemas.openxmlformats.org/officeDocument/2006/customXml" ds:itemID="{BB6FAB3C-35E4-4990-ABED-A8192DA24F5C}">
  <ds:schemaRefs>
    <ds:schemaRef ds:uri="ESRI.ArcGIS.Mapping.OfficeIntegration.PowerPointInfo"/>
  </ds:schemaRefs>
</ds:datastoreItem>
</file>

<file path=customXml/itemProps85.xml><?xml version="1.0" encoding="utf-8"?>
<ds:datastoreItem xmlns:ds="http://schemas.openxmlformats.org/officeDocument/2006/customXml" ds:itemID="{AA302131-C6BB-4767-B0E8-0FF602BAADB2}">
  <ds:schemaRefs>
    <ds:schemaRef ds:uri="ESRI.ArcGIS.Mapping.OfficeIntegration.PowerPointInfo"/>
  </ds:schemaRefs>
</ds:datastoreItem>
</file>

<file path=customXml/itemProps86.xml><?xml version="1.0" encoding="utf-8"?>
<ds:datastoreItem xmlns:ds="http://schemas.openxmlformats.org/officeDocument/2006/customXml" ds:itemID="{BAD5AC59-9A20-45A1-B2B1-45AC7A81BC0B}">
  <ds:schemaRefs>
    <ds:schemaRef ds:uri="ESRI.ArcGIS.Mapping.OfficeIntegration.PowerPointInfo"/>
  </ds:schemaRefs>
</ds:datastoreItem>
</file>

<file path=customXml/itemProps87.xml><?xml version="1.0" encoding="utf-8"?>
<ds:datastoreItem xmlns:ds="http://schemas.openxmlformats.org/officeDocument/2006/customXml" ds:itemID="{09E2A739-529B-4DA8-9138-00B39A38A3D8}">
  <ds:schemaRefs>
    <ds:schemaRef ds:uri="ESRI.ArcGIS.Mapping.OfficeIntegration.PowerPointInfo"/>
  </ds:schemaRefs>
</ds:datastoreItem>
</file>

<file path=customXml/itemProps88.xml><?xml version="1.0" encoding="utf-8"?>
<ds:datastoreItem xmlns:ds="http://schemas.openxmlformats.org/officeDocument/2006/customXml" ds:itemID="{4B445302-DF80-4A5F-86A0-D4B03B3B7FEF}">
  <ds:schemaRefs>
    <ds:schemaRef ds:uri="ESRI.ArcGIS.Mapping.OfficeIntegration.PowerPointInfo"/>
  </ds:schemaRefs>
</ds:datastoreItem>
</file>

<file path=customXml/itemProps89.xml><?xml version="1.0" encoding="utf-8"?>
<ds:datastoreItem xmlns:ds="http://schemas.openxmlformats.org/officeDocument/2006/customXml" ds:itemID="{D4470571-B306-47C4-A4CD-0C6F8B7D2FD0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BEFBB752-D7C2-41A0-9B17-B37CDC3FDDFA}">
  <ds:schemaRefs>
    <ds:schemaRef ds:uri="ESRI.ArcGIS.Mapping.OfficeIntegration.PowerPointInfo"/>
  </ds:schemaRefs>
</ds:datastoreItem>
</file>

<file path=customXml/itemProps90.xml><?xml version="1.0" encoding="utf-8"?>
<ds:datastoreItem xmlns:ds="http://schemas.openxmlformats.org/officeDocument/2006/customXml" ds:itemID="{91F8A291-F41E-4959-B0D7-7CBA48D66C90}">
  <ds:schemaRefs>
    <ds:schemaRef ds:uri="ESRI.ArcGIS.Mapping.OfficeIntegration.PowerPointInfo"/>
  </ds:schemaRefs>
</ds:datastoreItem>
</file>

<file path=customXml/itemProps91.xml><?xml version="1.0" encoding="utf-8"?>
<ds:datastoreItem xmlns:ds="http://schemas.openxmlformats.org/officeDocument/2006/customXml" ds:itemID="{73F601CF-DF6F-4AC4-9992-F2A8C6E9989E}">
  <ds:schemaRefs>
    <ds:schemaRef ds:uri="ESRI.ArcGIS.Mapping.OfficeIntegration.PowerPointInfo"/>
  </ds:schemaRefs>
</ds:datastoreItem>
</file>

<file path=customXml/itemProps92.xml><?xml version="1.0" encoding="utf-8"?>
<ds:datastoreItem xmlns:ds="http://schemas.openxmlformats.org/officeDocument/2006/customXml" ds:itemID="{D88C4568-E544-48B1-83A7-FFB1B97BA9DD}">
  <ds:schemaRefs>
    <ds:schemaRef ds:uri="ESRI.ArcGIS.Mapping.OfficeIntegration.PowerPointInfo"/>
  </ds:schemaRefs>
</ds:datastoreItem>
</file>

<file path=customXml/itemProps93.xml><?xml version="1.0" encoding="utf-8"?>
<ds:datastoreItem xmlns:ds="http://schemas.openxmlformats.org/officeDocument/2006/customXml" ds:itemID="{9861CB37-A9A2-4DF6-9942-7C483BC546C1}">
  <ds:schemaRefs>
    <ds:schemaRef ds:uri="ESRI.ArcGIS.Mapping.OfficeIntegration.PowerPointInfo"/>
  </ds:schemaRefs>
</ds:datastoreItem>
</file>

<file path=customXml/itemProps94.xml><?xml version="1.0" encoding="utf-8"?>
<ds:datastoreItem xmlns:ds="http://schemas.openxmlformats.org/officeDocument/2006/customXml" ds:itemID="{50854752-C11F-4457-99A7-D5B4907C3D5E}">
  <ds:schemaRefs>
    <ds:schemaRef ds:uri="ESRI.ArcGIS.Mapping.OfficeIntegration.PowerPointInfo"/>
  </ds:schemaRefs>
</ds:datastoreItem>
</file>

<file path=customXml/itemProps95.xml><?xml version="1.0" encoding="utf-8"?>
<ds:datastoreItem xmlns:ds="http://schemas.openxmlformats.org/officeDocument/2006/customXml" ds:itemID="{8780EA04-D03C-4AEE-8D91-9CBE88D7FC3C}">
  <ds:schemaRefs>
    <ds:schemaRef ds:uri="ESRI.ArcGIS.Mapping.OfficeIntegration.PowerPointInfo"/>
  </ds:schemaRefs>
</ds:datastoreItem>
</file>

<file path=customXml/itemProps96.xml><?xml version="1.0" encoding="utf-8"?>
<ds:datastoreItem xmlns:ds="http://schemas.openxmlformats.org/officeDocument/2006/customXml" ds:itemID="{9712E4C9-0A4D-4C25-BAFD-B87172B46399}">
  <ds:schemaRefs>
    <ds:schemaRef ds:uri="ESRI.ArcGIS.Mapping.OfficeIntegration.PowerPointInfo"/>
  </ds:schemaRefs>
</ds:datastoreItem>
</file>

<file path=customXml/itemProps97.xml><?xml version="1.0" encoding="utf-8"?>
<ds:datastoreItem xmlns:ds="http://schemas.openxmlformats.org/officeDocument/2006/customXml" ds:itemID="{8D014713-AC77-4147-8167-4E62B60C79ED}">
  <ds:schemaRefs>
    <ds:schemaRef ds:uri="ESRI.ArcGIS.Mapping.OfficeIntegration.PowerPointInfo"/>
  </ds:schemaRefs>
</ds:datastoreItem>
</file>

<file path=customXml/itemProps98.xml><?xml version="1.0" encoding="utf-8"?>
<ds:datastoreItem xmlns:ds="http://schemas.openxmlformats.org/officeDocument/2006/customXml" ds:itemID="{DD156A50-526D-4FEB-B231-A1AA214AFBB0}">
  <ds:schemaRefs>
    <ds:schemaRef ds:uri="ESRI.ArcGIS.Mapping.OfficeIntegration.PowerPointInfo"/>
  </ds:schemaRefs>
</ds:datastoreItem>
</file>

<file path=customXml/itemProps99.xml><?xml version="1.0" encoding="utf-8"?>
<ds:datastoreItem xmlns:ds="http://schemas.openxmlformats.org/officeDocument/2006/customXml" ds:itemID="{457D6E76-791C-42D6-8CF1-06B60359313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 Point Template w VOP colors and white background</Template>
  <TotalTime>10271</TotalTime>
  <Words>1034</Words>
  <Application>Microsoft Office PowerPoint</Application>
  <PresentationFormat>On-screen Show (4:3)</PresentationFormat>
  <Paragraphs>191</Paragraphs>
  <Slides>40</Slides>
  <Notes>11</Notes>
  <HiddenSlides>19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Arial Narrow</vt:lpstr>
      <vt:lpstr>Calibri</vt:lpstr>
      <vt:lpstr>Calibri Light</vt:lpstr>
      <vt:lpstr>Courier New</vt:lpstr>
      <vt:lpstr>Lucida Bright</vt:lpstr>
      <vt:lpstr>Wingdings</vt:lpstr>
      <vt:lpstr>VOP 1</vt:lpstr>
      <vt:lpstr>2023 Resident Survey NAC Presentation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 King County  Community Survey Findings</dc:title>
  <dc:creator>User</dc:creator>
  <cp:lastModifiedBy>Matthew McKirahan</cp:lastModifiedBy>
  <cp:revision>1097</cp:revision>
  <cp:lastPrinted>2023-10-11T19:09:39Z</cp:lastPrinted>
  <dcterms:created xsi:type="dcterms:W3CDTF">2010-05-26T14:18:10Z</dcterms:created>
  <dcterms:modified xsi:type="dcterms:W3CDTF">2023-10-11T19:10:00Z</dcterms:modified>
</cp:coreProperties>
</file>