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9"/>
  </p:notesMasterIdLst>
  <p:handoutMasterIdLst>
    <p:handoutMasterId r:id="rId30"/>
  </p:handoutMasterIdLst>
  <p:sldIdLst>
    <p:sldId id="262" r:id="rId5"/>
    <p:sldId id="324" r:id="rId6"/>
    <p:sldId id="266" r:id="rId7"/>
    <p:sldId id="378" r:id="rId8"/>
    <p:sldId id="348" r:id="rId9"/>
    <p:sldId id="396" r:id="rId10"/>
    <p:sldId id="379" r:id="rId11"/>
    <p:sldId id="395" r:id="rId12"/>
    <p:sldId id="310" r:id="rId13"/>
    <p:sldId id="390" r:id="rId14"/>
    <p:sldId id="388" r:id="rId15"/>
    <p:sldId id="381" r:id="rId16"/>
    <p:sldId id="382" r:id="rId17"/>
    <p:sldId id="383" r:id="rId18"/>
    <p:sldId id="384" r:id="rId19"/>
    <p:sldId id="391" r:id="rId20"/>
    <p:sldId id="394" r:id="rId21"/>
    <p:sldId id="392" r:id="rId22"/>
    <p:sldId id="386" r:id="rId23"/>
    <p:sldId id="393" r:id="rId24"/>
    <p:sldId id="387" r:id="rId25"/>
    <p:sldId id="389" r:id="rId26"/>
    <p:sldId id="397" r:id="rId27"/>
    <p:sldId id="325"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Craig" initials="LC" lastIdx="2" clrIdx="0">
    <p:extLst>
      <p:ext uri="{19B8F6BF-5375-455C-9EA6-DF929625EA0E}">
        <p15:presenceInfo xmlns:p15="http://schemas.microsoft.com/office/powerpoint/2012/main" userId="7fca1c97357ce9dd" providerId="Windows Live"/>
      </p:ext>
    </p:extLst>
  </p:cmAuthor>
  <p:cmAuthor id="2" name="Matthew McKirahan" initials="MM" lastIdx="8" clrIdx="1">
    <p:extLst>
      <p:ext uri="{19B8F6BF-5375-455C-9EA6-DF929625EA0E}">
        <p15:presenceInfo xmlns:p15="http://schemas.microsoft.com/office/powerpoint/2012/main" userId="S-1-5-21-4060589894-1468388383-1222884832-14156" providerId="AD"/>
      </p:ext>
    </p:extLst>
  </p:cmAuthor>
  <p:cmAuthor id="3" name="Jill Lazusky" initials="JL" lastIdx="1" clrIdx="2">
    <p:extLst>
      <p:ext uri="{19B8F6BF-5375-455C-9EA6-DF929625EA0E}">
        <p15:presenceInfo xmlns:p15="http://schemas.microsoft.com/office/powerpoint/2012/main" userId="S-1-5-21-4060589894-1468388383-1222884832-76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E9B8D"/>
    <a:srgbClr val="00DC00"/>
    <a:srgbClr val="33CC33"/>
    <a:srgbClr val="FF3300"/>
    <a:srgbClr val="769840"/>
    <a:srgbClr val="99C73D"/>
    <a:srgbClr val="51CF5D"/>
    <a:srgbClr val="53CD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50" autoAdjust="0"/>
    <p:restoredTop sz="88971" autoAdjust="0"/>
  </p:normalViewPr>
  <p:slideViewPr>
    <p:cSldViewPr snapToGrid="0">
      <p:cViewPr varScale="1">
        <p:scale>
          <a:sx n="77" d="100"/>
          <a:sy n="77" d="100"/>
        </p:scale>
        <p:origin x="588" y="90"/>
      </p:cViewPr>
      <p:guideLst>
        <p:guide orient="horz" pos="2160"/>
        <p:guide pos="3840"/>
      </p:guideLst>
    </p:cSldViewPr>
  </p:slideViewPr>
  <p:notesTextViewPr>
    <p:cViewPr>
      <p:scale>
        <a:sx n="1" d="1"/>
        <a:sy n="1" d="1"/>
      </p:scale>
      <p:origin x="0" y="0"/>
    </p:cViewPr>
  </p:notesTextViewPr>
  <p:sorterViewPr>
    <p:cViewPr>
      <p:scale>
        <a:sx n="100" d="100"/>
        <a:sy n="100" d="100"/>
      </p:scale>
      <p:origin x="0" y="-840"/>
    </p:cViewPr>
  </p:sorterViewPr>
  <p:notesViewPr>
    <p:cSldViewPr snapToGrid="0" showGuides="1">
      <p:cViewPr varScale="1">
        <p:scale>
          <a:sx n="65" d="100"/>
          <a:sy n="65" d="100"/>
        </p:scale>
        <p:origin x="324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F6CC3D8C-1C31-443A-A5AC-28D3122EF2F1}" type="datetimeFigureOut">
              <a:rPr lang="en-US" smtClean="0"/>
              <a:t>10/11/2021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71E3DF1-F161-42CE-9C0A-63DC7D918E23}" type="slidenum">
              <a:rPr lang="en-US" smtClean="0"/>
              <a:t>‹#›</a:t>
            </a:fld>
            <a:endParaRPr lang="en-US"/>
          </a:p>
        </p:txBody>
      </p:sp>
    </p:spTree>
    <p:extLst>
      <p:ext uri="{BB962C8B-B14F-4D97-AF65-F5344CB8AC3E}">
        <p14:creationId xmlns:p14="http://schemas.microsoft.com/office/powerpoint/2010/main" val="341453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D541DEE-EFAA-469C-9AF5-A8B5BEC6D9E0}" type="datetimeFigureOut">
              <a:rPr lang="en-US" smtClean="0"/>
              <a:t>10/11/2021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872CEA8-7738-4FB1-9D0F-1DEBF78C89D6}" type="slidenum">
              <a:rPr lang="en-US" smtClean="0"/>
              <a:t>‹#›</a:t>
            </a:fld>
            <a:endParaRPr lang="en-US"/>
          </a:p>
        </p:txBody>
      </p:sp>
    </p:spTree>
    <p:extLst>
      <p:ext uri="{BB962C8B-B14F-4D97-AF65-F5344CB8AC3E}">
        <p14:creationId xmlns:p14="http://schemas.microsoft.com/office/powerpoint/2010/main" val="485652590"/>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2CEA8-7738-4FB1-9D0F-1DEBF78C89D6}" type="slidenum">
              <a:rPr lang="en-US" smtClean="0"/>
              <a:t>1</a:t>
            </a:fld>
            <a:endParaRPr lang="en-US"/>
          </a:p>
        </p:txBody>
      </p:sp>
    </p:spTree>
    <p:extLst>
      <p:ext uri="{BB962C8B-B14F-4D97-AF65-F5344CB8AC3E}">
        <p14:creationId xmlns:p14="http://schemas.microsoft.com/office/powerpoint/2010/main" val="315570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72CEA8-7738-4FB1-9D0F-1DEBF78C89D6}" type="slidenum">
              <a:rPr lang="en-US" smtClean="0"/>
              <a:t>10</a:t>
            </a:fld>
            <a:endParaRPr lang="en-US"/>
          </a:p>
        </p:txBody>
      </p:sp>
    </p:spTree>
    <p:extLst>
      <p:ext uri="{BB962C8B-B14F-4D97-AF65-F5344CB8AC3E}">
        <p14:creationId xmlns:p14="http://schemas.microsoft.com/office/powerpoint/2010/main" val="3749950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solidFill>
                <a:srgbClr val="FF0000"/>
              </a:solidFill>
            </a:endParaRPr>
          </a:p>
        </p:txBody>
      </p:sp>
      <p:sp>
        <p:nvSpPr>
          <p:cNvPr id="4" name="Slide Number Placeholder 3"/>
          <p:cNvSpPr>
            <a:spLocks noGrp="1"/>
          </p:cNvSpPr>
          <p:nvPr>
            <p:ph type="sldNum" sz="quarter" idx="10"/>
          </p:nvPr>
        </p:nvSpPr>
        <p:spPr/>
        <p:txBody>
          <a:bodyPr/>
          <a:lstStyle/>
          <a:p>
            <a:fld id="{C872CEA8-7738-4FB1-9D0F-1DEBF78C89D6}" type="slidenum">
              <a:rPr lang="en-US" smtClean="0"/>
              <a:t>11</a:t>
            </a:fld>
            <a:endParaRPr lang="en-US"/>
          </a:p>
        </p:txBody>
      </p:sp>
    </p:spTree>
    <p:extLst>
      <p:ext uri="{BB962C8B-B14F-4D97-AF65-F5344CB8AC3E}">
        <p14:creationId xmlns:p14="http://schemas.microsoft.com/office/powerpoint/2010/main" val="193462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872CEA8-7738-4FB1-9D0F-1DEBF78C89D6}" type="slidenum">
              <a:rPr lang="en-US" smtClean="0"/>
              <a:t>12</a:t>
            </a:fld>
            <a:endParaRPr lang="en-US"/>
          </a:p>
        </p:txBody>
      </p:sp>
    </p:spTree>
    <p:extLst>
      <p:ext uri="{BB962C8B-B14F-4D97-AF65-F5344CB8AC3E}">
        <p14:creationId xmlns:p14="http://schemas.microsoft.com/office/powerpoint/2010/main" val="1584787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 </a:t>
            </a:r>
            <a:r>
              <a:rPr lang="en-US" dirty="0">
                <a:solidFill>
                  <a:srgbClr val="FF0000"/>
                </a:solidFill>
              </a:rPr>
              <a:t>Overall score=</a:t>
            </a:r>
            <a:r>
              <a:rPr lang="en-US" baseline="0" dirty="0">
                <a:solidFill>
                  <a:srgbClr val="FF0000"/>
                </a:solidFill>
              </a:rPr>
              <a:t> 6.75</a:t>
            </a:r>
          </a:p>
          <a:p>
            <a:pPr marL="171450" indent="-171450">
              <a:buFont typeface="Arial" panose="020B0604020202020204" pitchFamily="34" charset="0"/>
              <a:buChar char="•"/>
            </a:pPr>
            <a:r>
              <a:rPr lang="en-US" baseline="0" dirty="0">
                <a:solidFill>
                  <a:srgbClr val="FF0000"/>
                </a:solidFill>
              </a:rPr>
              <a:t>Review each of the KPIs</a:t>
            </a:r>
          </a:p>
          <a:p>
            <a:pPr marL="171450" indent="-171450">
              <a:buFont typeface="Arial" panose="020B0604020202020204" pitchFamily="34" charset="0"/>
              <a:buChar char="•"/>
            </a:pPr>
            <a:r>
              <a:rPr lang="en-US" baseline="0" dirty="0">
                <a:solidFill>
                  <a:srgbClr val="FF0000"/>
                </a:solidFill>
              </a:rPr>
              <a:t>Review bullet points</a:t>
            </a:r>
          </a:p>
          <a:p>
            <a:endParaRPr lang="en-US" dirty="0"/>
          </a:p>
        </p:txBody>
      </p:sp>
      <p:sp>
        <p:nvSpPr>
          <p:cNvPr id="4" name="Slide Number Placeholder 3"/>
          <p:cNvSpPr>
            <a:spLocks noGrp="1"/>
          </p:cNvSpPr>
          <p:nvPr>
            <p:ph type="sldNum" sz="quarter" idx="10"/>
          </p:nvPr>
        </p:nvSpPr>
        <p:spPr/>
        <p:txBody>
          <a:bodyPr/>
          <a:lstStyle/>
          <a:p>
            <a:fld id="{C872CEA8-7738-4FB1-9D0F-1DEBF78C89D6}" type="slidenum">
              <a:rPr lang="en-US" smtClean="0"/>
              <a:t>13</a:t>
            </a:fld>
            <a:endParaRPr lang="en-US"/>
          </a:p>
        </p:txBody>
      </p:sp>
    </p:spTree>
    <p:extLst>
      <p:ext uri="{BB962C8B-B14F-4D97-AF65-F5344CB8AC3E}">
        <p14:creationId xmlns:p14="http://schemas.microsoft.com/office/powerpoint/2010/main" val="3679791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rgbClr val="FF0000"/>
                </a:solidFill>
              </a:rPr>
              <a:t>Overall score=</a:t>
            </a:r>
            <a:r>
              <a:rPr lang="en-US" baseline="0" dirty="0">
                <a:solidFill>
                  <a:srgbClr val="FF0000"/>
                </a:solidFill>
              </a:rPr>
              <a:t> 6.68</a:t>
            </a:r>
          </a:p>
          <a:p>
            <a:pPr marL="171450" indent="-171450">
              <a:buFont typeface="Arial" panose="020B0604020202020204" pitchFamily="34" charset="0"/>
              <a:buChar char="•"/>
            </a:pPr>
            <a:r>
              <a:rPr lang="en-US" baseline="0" dirty="0">
                <a:solidFill>
                  <a:srgbClr val="FF0000"/>
                </a:solidFill>
              </a:rPr>
              <a:t>Review each of the KPIs</a:t>
            </a:r>
          </a:p>
          <a:p>
            <a:pPr marL="171450" indent="-171450">
              <a:buFont typeface="Arial" panose="020B0604020202020204" pitchFamily="34" charset="0"/>
              <a:buChar char="•"/>
            </a:pPr>
            <a:r>
              <a:rPr lang="en-US" baseline="0" dirty="0">
                <a:solidFill>
                  <a:srgbClr val="FF0000"/>
                </a:solidFill>
              </a:rPr>
              <a:t>Review bullet points</a:t>
            </a:r>
          </a:p>
          <a:p>
            <a:endParaRPr lang="en-US" dirty="0"/>
          </a:p>
          <a:p>
            <a:r>
              <a:rPr lang="en-US" dirty="0"/>
              <a:t> </a:t>
            </a:r>
          </a:p>
        </p:txBody>
      </p:sp>
      <p:sp>
        <p:nvSpPr>
          <p:cNvPr id="4" name="Slide Number Placeholder 3"/>
          <p:cNvSpPr>
            <a:spLocks noGrp="1"/>
          </p:cNvSpPr>
          <p:nvPr>
            <p:ph type="sldNum" sz="quarter" idx="10"/>
          </p:nvPr>
        </p:nvSpPr>
        <p:spPr/>
        <p:txBody>
          <a:bodyPr/>
          <a:lstStyle/>
          <a:p>
            <a:fld id="{C872CEA8-7738-4FB1-9D0F-1DEBF78C89D6}" type="slidenum">
              <a:rPr lang="en-US" smtClean="0"/>
              <a:t>14</a:t>
            </a:fld>
            <a:endParaRPr lang="en-US"/>
          </a:p>
        </p:txBody>
      </p:sp>
    </p:spTree>
    <p:extLst>
      <p:ext uri="{BB962C8B-B14F-4D97-AF65-F5344CB8AC3E}">
        <p14:creationId xmlns:p14="http://schemas.microsoft.com/office/powerpoint/2010/main" val="3851670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 </a:t>
            </a:r>
            <a:r>
              <a:rPr lang="en-US" dirty="0">
                <a:solidFill>
                  <a:srgbClr val="FF0000"/>
                </a:solidFill>
              </a:rPr>
              <a:t>Overall score=</a:t>
            </a:r>
            <a:r>
              <a:rPr lang="en-US" baseline="0" dirty="0">
                <a:solidFill>
                  <a:srgbClr val="FF0000"/>
                </a:solidFill>
              </a:rPr>
              <a:t> 7.82</a:t>
            </a:r>
          </a:p>
          <a:p>
            <a:pPr marL="171450" indent="-171450">
              <a:buFont typeface="Arial" panose="020B0604020202020204" pitchFamily="34" charset="0"/>
              <a:buChar char="•"/>
            </a:pPr>
            <a:r>
              <a:rPr lang="en-US" baseline="0" dirty="0">
                <a:solidFill>
                  <a:srgbClr val="FF0000"/>
                </a:solidFill>
              </a:rPr>
              <a:t>Review each of the KPIs</a:t>
            </a:r>
          </a:p>
          <a:p>
            <a:pPr marL="171450" indent="-171450">
              <a:buFont typeface="Arial" panose="020B0604020202020204" pitchFamily="34" charset="0"/>
              <a:buChar char="•"/>
            </a:pPr>
            <a:r>
              <a:rPr lang="en-US" baseline="0" dirty="0">
                <a:solidFill>
                  <a:srgbClr val="FF0000"/>
                </a:solidFill>
              </a:rPr>
              <a:t>Review bullet points</a:t>
            </a:r>
          </a:p>
          <a:p>
            <a:endParaRPr lang="en-US" dirty="0"/>
          </a:p>
        </p:txBody>
      </p:sp>
      <p:sp>
        <p:nvSpPr>
          <p:cNvPr id="4" name="Slide Number Placeholder 3"/>
          <p:cNvSpPr>
            <a:spLocks noGrp="1"/>
          </p:cNvSpPr>
          <p:nvPr>
            <p:ph type="sldNum" sz="quarter" idx="10"/>
          </p:nvPr>
        </p:nvSpPr>
        <p:spPr/>
        <p:txBody>
          <a:bodyPr/>
          <a:lstStyle/>
          <a:p>
            <a:fld id="{C872CEA8-7738-4FB1-9D0F-1DEBF78C89D6}" type="slidenum">
              <a:rPr lang="en-US" smtClean="0"/>
              <a:t>15</a:t>
            </a:fld>
            <a:endParaRPr lang="en-US"/>
          </a:p>
        </p:txBody>
      </p:sp>
    </p:spTree>
    <p:extLst>
      <p:ext uri="{BB962C8B-B14F-4D97-AF65-F5344CB8AC3E}">
        <p14:creationId xmlns:p14="http://schemas.microsoft.com/office/powerpoint/2010/main" val="80504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72CEA8-7738-4FB1-9D0F-1DEBF78C89D6}" type="slidenum">
              <a:rPr lang="en-US" smtClean="0"/>
              <a:t>16</a:t>
            </a:fld>
            <a:endParaRPr lang="en-US"/>
          </a:p>
        </p:txBody>
      </p:sp>
    </p:spTree>
    <p:extLst>
      <p:ext uri="{BB962C8B-B14F-4D97-AF65-F5344CB8AC3E}">
        <p14:creationId xmlns:p14="http://schemas.microsoft.com/office/powerpoint/2010/main" val="2165902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rgbClr val="FF0000"/>
                </a:solidFill>
              </a:rPr>
              <a:t>Overall score=</a:t>
            </a:r>
            <a:r>
              <a:rPr lang="en-US" baseline="0" dirty="0">
                <a:solidFill>
                  <a:srgbClr val="FF0000"/>
                </a:solidFill>
              </a:rPr>
              <a:t> 7.25</a:t>
            </a:r>
          </a:p>
          <a:p>
            <a:pPr marL="171450" indent="-171450">
              <a:buFont typeface="Arial" panose="020B0604020202020204" pitchFamily="34" charset="0"/>
              <a:buChar char="•"/>
            </a:pPr>
            <a:r>
              <a:rPr lang="en-US" baseline="0" dirty="0">
                <a:solidFill>
                  <a:srgbClr val="FF0000"/>
                </a:solidFill>
              </a:rPr>
              <a:t>Review each of the KPIs</a:t>
            </a:r>
          </a:p>
          <a:p>
            <a:pPr marL="171450" indent="-171450">
              <a:buFont typeface="Arial" panose="020B0604020202020204" pitchFamily="34" charset="0"/>
              <a:buChar char="•"/>
            </a:pPr>
            <a:r>
              <a:rPr lang="en-US" baseline="0" dirty="0">
                <a:solidFill>
                  <a:srgbClr val="FF0000"/>
                </a:solidFill>
              </a:rPr>
              <a:t>Review bullet points</a:t>
            </a:r>
          </a:p>
          <a:p>
            <a:endParaRPr lang="en-US" baseline="0" dirty="0"/>
          </a:p>
        </p:txBody>
      </p:sp>
      <p:sp>
        <p:nvSpPr>
          <p:cNvPr id="4" name="Slide Number Placeholder 3"/>
          <p:cNvSpPr>
            <a:spLocks noGrp="1"/>
          </p:cNvSpPr>
          <p:nvPr>
            <p:ph type="sldNum" sz="quarter" idx="10"/>
          </p:nvPr>
        </p:nvSpPr>
        <p:spPr/>
        <p:txBody>
          <a:bodyPr/>
          <a:lstStyle/>
          <a:p>
            <a:fld id="{C872CEA8-7738-4FB1-9D0F-1DEBF78C89D6}" type="slidenum">
              <a:rPr lang="en-US" smtClean="0"/>
              <a:t>17</a:t>
            </a:fld>
            <a:endParaRPr lang="en-US"/>
          </a:p>
        </p:txBody>
      </p:sp>
    </p:spTree>
    <p:extLst>
      <p:ext uri="{BB962C8B-B14F-4D97-AF65-F5344CB8AC3E}">
        <p14:creationId xmlns:p14="http://schemas.microsoft.com/office/powerpoint/2010/main" val="1909142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72CEA8-7738-4FB1-9D0F-1DEBF78C89D6}" type="slidenum">
              <a:rPr lang="en-US" smtClean="0"/>
              <a:t>18</a:t>
            </a:fld>
            <a:endParaRPr lang="en-US"/>
          </a:p>
        </p:txBody>
      </p:sp>
    </p:spTree>
    <p:extLst>
      <p:ext uri="{BB962C8B-B14F-4D97-AF65-F5344CB8AC3E}">
        <p14:creationId xmlns:p14="http://schemas.microsoft.com/office/powerpoint/2010/main" val="1927399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872CEA8-7738-4FB1-9D0F-1DEBF78C89D6}" type="slidenum">
              <a:rPr lang="en-US" smtClean="0"/>
              <a:t>19</a:t>
            </a:fld>
            <a:endParaRPr lang="en-US"/>
          </a:p>
        </p:txBody>
      </p:sp>
    </p:spTree>
    <p:extLst>
      <p:ext uri="{BB962C8B-B14F-4D97-AF65-F5344CB8AC3E}">
        <p14:creationId xmlns:p14="http://schemas.microsoft.com/office/powerpoint/2010/main" val="229363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2CEA8-7738-4FB1-9D0F-1DEBF78C89D6}" type="slidenum">
              <a:rPr lang="en-US" smtClean="0"/>
              <a:t>2</a:t>
            </a:fld>
            <a:endParaRPr lang="en-US"/>
          </a:p>
        </p:txBody>
      </p:sp>
    </p:spTree>
    <p:extLst>
      <p:ext uri="{BB962C8B-B14F-4D97-AF65-F5344CB8AC3E}">
        <p14:creationId xmlns:p14="http://schemas.microsoft.com/office/powerpoint/2010/main" val="852884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72CEA8-7738-4FB1-9D0F-1DEBF78C89D6}" type="slidenum">
              <a:rPr lang="en-US" smtClean="0"/>
              <a:t>20</a:t>
            </a:fld>
            <a:endParaRPr lang="en-US"/>
          </a:p>
        </p:txBody>
      </p:sp>
    </p:spTree>
    <p:extLst>
      <p:ext uri="{BB962C8B-B14F-4D97-AF65-F5344CB8AC3E}">
        <p14:creationId xmlns:p14="http://schemas.microsoft.com/office/powerpoint/2010/main" val="350954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2CEA8-7738-4FB1-9D0F-1DEBF78C89D6}" type="slidenum">
              <a:rPr lang="en-US" smtClean="0"/>
              <a:t>21</a:t>
            </a:fld>
            <a:endParaRPr lang="en-US"/>
          </a:p>
        </p:txBody>
      </p:sp>
    </p:spTree>
    <p:extLst>
      <p:ext uri="{BB962C8B-B14F-4D97-AF65-F5344CB8AC3E}">
        <p14:creationId xmlns:p14="http://schemas.microsoft.com/office/powerpoint/2010/main" val="988645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2CEA8-7738-4FB1-9D0F-1DEBF78C89D6}" type="slidenum">
              <a:rPr lang="en-US" smtClean="0"/>
              <a:t>22</a:t>
            </a:fld>
            <a:endParaRPr lang="en-US"/>
          </a:p>
        </p:txBody>
      </p:sp>
    </p:spTree>
    <p:extLst>
      <p:ext uri="{BB962C8B-B14F-4D97-AF65-F5344CB8AC3E}">
        <p14:creationId xmlns:p14="http://schemas.microsoft.com/office/powerpoint/2010/main" val="1793824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872CEA8-7738-4FB1-9D0F-1DEBF78C89D6}" type="slidenum">
              <a:rPr lang="en-US" smtClean="0"/>
              <a:t>23</a:t>
            </a:fld>
            <a:endParaRPr lang="en-US"/>
          </a:p>
        </p:txBody>
      </p:sp>
    </p:spTree>
    <p:extLst>
      <p:ext uri="{BB962C8B-B14F-4D97-AF65-F5344CB8AC3E}">
        <p14:creationId xmlns:p14="http://schemas.microsoft.com/office/powerpoint/2010/main" val="1831787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872CEA8-7738-4FB1-9D0F-1DEBF78C89D6}" type="slidenum">
              <a:rPr lang="en-US" smtClean="0"/>
              <a:t>24</a:t>
            </a:fld>
            <a:endParaRPr lang="en-US"/>
          </a:p>
        </p:txBody>
      </p:sp>
    </p:spTree>
    <p:extLst>
      <p:ext uri="{BB962C8B-B14F-4D97-AF65-F5344CB8AC3E}">
        <p14:creationId xmlns:p14="http://schemas.microsoft.com/office/powerpoint/2010/main" val="3786082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solidFill>
                <a:schemeClr val="tx1"/>
              </a:solidFill>
            </a:endParaRPr>
          </a:p>
        </p:txBody>
      </p:sp>
      <p:sp>
        <p:nvSpPr>
          <p:cNvPr id="4" name="Slide Number Placeholder 3"/>
          <p:cNvSpPr>
            <a:spLocks noGrp="1"/>
          </p:cNvSpPr>
          <p:nvPr>
            <p:ph type="sldNum" sz="quarter" idx="10"/>
          </p:nvPr>
        </p:nvSpPr>
        <p:spPr/>
        <p:txBody>
          <a:bodyPr/>
          <a:lstStyle/>
          <a:p>
            <a:fld id="{C872CEA8-7738-4FB1-9D0F-1DEBF78C89D6}" type="slidenum">
              <a:rPr lang="en-US" smtClean="0"/>
              <a:t>3</a:t>
            </a:fld>
            <a:endParaRPr lang="en-US"/>
          </a:p>
        </p:txBody>
      </p:sp>
    </p:spTree>
    <p:extLst>
      <p:ext uri="{BB962C8B-B14F-4D97-AF65-F5344CB8AC3E}">
        <p14:creationId xmlns:p14="http://schemas.microsoft.com/office/powerpoint/2010/main" val="3924011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872CEA8-7738-4FB1-9D0F-1DEBF78C89D6}" type="slidenum">
              <a:rPr lang="en-US" smtClean="0"/>
              <a:t>4</a:t>
            </a:fld>
            <a:endParaRPr lang="en-US"/>
          </a:p>
        </p:txBody>
      </p:sp>
    </p:spTree>
    <p:extLst>
      <p:ext uri="{BB962C8B-B14F-4D97-AF65-F5344CB8AC3E}">
        <p14:creationId xmlns:p14="http://schemas.microsoft.com/office/powerpoint/2010/main" val="204486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2CEA8-7738-4FB1-9D0F-1DEBF78C89D6}" type="slidenum">
              <a:rPr lang="en-US" smtClean="0"/>
              <a:t>5</a:t>
            </a:fld>
            <a:endParaRPr lang="en-US"/>
          </a:p>
        </p:txBody>
      </p:sp>
    </p:spTree>
    <p:extLst>
      <p:ext uri="{BB962C8B-B14F-4D97-AF65-F5344CB8AC3E}">
        <p14:creationId xmlns:p14="http://schemas.microsoft.com/office/powerpoint/2010/main" val="4103292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2CEA8-7738-4FB1-9D0F-1DEBF78C89D6}" type="slidenum">
              <a:rPr lang="en-US" smtClean="0"/>
              <a:t>6</a:t>
            </a:fld>
            <a:endParaRPr lang="en-US"/>
          </a:p>
        </p:txBody>
      </p:sp>
    </p:spTree>
    <p:extLst>
      <p:ext uri="{BB962C8B-B14F-4D97-AF65-F5344CB8AC3E}">
        <p14:creationId xmlns:p14="http://schemas.microsoft.com/office/powerpoint/2010/main" val="2741987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872CEA8-7738-4FB1-9D0F-1DEBF78C89D6}" type="slidenum">
              <a:rPr lang="en-US" smtClean="0"/>
              <a:t>7</a:t>
            </a:fld>
            <a:endParaRPr lang="en-US"/>
          </a:p>
        </p:txBody>
      </p:sp>
    </p:spTree>
    <p:extLst>
      <p:ext uri="{BB962C8B-B14F-4D97-AF65-F5344CB8AC3E}">
        <p14:creationId xmlns:p14="http://schemas.microsoft.com/office/powerpoint/2010/main" val="1654455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2CEA8-7738-4FB1-9D0F-1DEBF78C89D6}" type="slidenum">
              <a:rPr lang="en-US" smtClean="0"/>
              <a:t>8</a:t>
            </a:fld>
            <a:endParaRPr lang="en-US"/>
          </a:p>
        </p:txBody>
      </p:sp>
    </p:spTree>
    <p:extLst>
      <p:ext uri="{BB962C8B-B14F-4D97-AF65-F5344CB8AC3E}">
        <p14:creationId xmlns:p14="http://schemas.microsoft.com/office/powerpoint/2010/main" val="1900533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2CEA8-7738-4FB1-9D0F-1DEBF78C89D6}" type="slidenum">
              <a:rPr lang="en-US" smtClean="0"/>
              <a:t>9</a:t>
            </a:fld>
            <a:endParaRPr lang="en-US"/>
          </a:p>
        </p:txBody>
      </p:sp>
    </p:spTree>
    <p:extLst>
      <p:ext uri="{BB962C8B-B14F-4D97-AF65-F5344CB8AC3E}">
        <p14:creationId xmlns:p14="http://schemas.microsoft.com/office/powerpoint/2010/main" val="2769119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454018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p:cNvSpPr txBox="1"/>
          <p:nvPr userDrawn="1"/>
        </p:nvSpPr>
        <p:spPr>
          <a:xfrm>
            <a:off x="0" y="0"/>
            <a:ext cx="12192000" cy="1188720"/>
          </a:xfrm>
          <a:prstGeom prst="rect">
            <a:avLst/>
          </a:prstGeom>
          <a:solidFill>
            <a:schemeClr val="accent3"/>
          </a:solidFill>
        </p:spPr>
        <p:txBody>
          <a:bodyPr wrap="square" rtlCol="0">
            <a:spAutoFit/>
          </a:bodyPr>
          <a:lstStyle/>
          <a:p>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6246" y="91440"/>
            <a:ext cx="2442754" cy="10058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2938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851" y="1388985"/>
            <a:ext cx="11565228" cy="48186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0" y="0"/>
            <a:ext cx="12192000" cy="1371600"/>
          </a:xfrm>
          <a:prstGeom prst="rect">
            <a:avLst/>
          </a:prstGeom>
          <a:solidFill>
            <a:schemeClr val="accent1"/>
          </a:solidFill>
        </p:spPr>
        <p:txBody>
          <a:bodyPr wrap="square" rtlCol="0">
            <a:spAutoFit/>
          </a:bodyPr>
          <a:lstStyle/>
          <a:p>
            <a:endParaRPr lang="en-US" dirty="0"/>
          </a:p>
        </p:txBody>
      </p:sp>
      <p:sp>
        <p:nvSpPr>
          <p:cNvPr id="4" name="TextBox 3"/>
          <p:cNvSpPr txBox="1"/>
          <p:nvPr userDrawn="1"/>
        </p:nvSpPr>
        <p:spPr>
          <a:xfrm>
            <a:off x="11273425" y="6207616"/>
            <a:ext cx="626654" cy="400110"/>
          </a:xfrm>
          <a:prstGeom prst="rect">
            <a:avLst/>
          </a:prstGeom>
          <a:noFill/>
        </p:spPr>
        <p:txBody>
          <a:bodyPr wrap="square" rtlCol="0">
            <a:spAutoFit/>
          </a:bodyPr>
          <a:lstStyle/>
          <a:p>
            <a:fld id="{FD8A86DA-C356-406C-AB58-B37BD47D9AF4}" type="slidenum">
              <a:rPr lang="en-US" sz="2000" b="1" smtClean="0">
                <a:solidFill>
                  <a:schemeClr val="accent3"/>
                </a:solidFill>
                <a:latin typeface="Garamond" panose="02020404030301010803" pitchFamily="18" charset="0"/>
              </a:rPr>
              <a:t>‹#›</a:t>
            </a:fld>
            <a:endParaRPr lang="en-US" sz="2000" b="1" dirty="0">
              <a:solidFill>
                <a:schemeClr val="accent3"/>
              </a:solidFill>
              <a:latin typeface="Garamond" panose="02020404030301010803" pitchFamily="18" charset="0"/>
            </a:endParaRPr>
          </a:p>
        </p:txBody>
      </p:sp>
    </p:spTree>
    <p:extLst>
      <p:ext uri="{BB962C8B-B14F-4D97-AF65-F5344CB8AC3E}">
        <p14:creationId xmlns:p14="http://schemas.microsoft.com/office/powerpoint/2010/main" val="3844606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851" y="1388985"/>
            <a:ext cx="11565228" cy="48186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0" y="0"/>
            <a:ext cx="12192000" cy="1371600"/>
          </a:xfrm>
          <a:prstGeom prst="rect">
            <a:avLst/>
          </a:prstGeom>
          <a:solidFill>
            <a:schemeClr val="accent4"/>
          </a:solidFill>
        </p:spPr>
        <p:txBody>
          <a:bodyPr wrap="square" rtlCol="0">
            <a:spAutoFit/>
          </a:bodyPr>
          <a:lstStyle/>
          <a:p>
            <a:endParaRPr lang="en-US" dirty="0"/>
          </a:p>
        </p:txBody>
      </p:sp>
      <p:sp>
        <p:nvSpPr>
          <p:cNvPr id="4" name="TextBox 3"/>
          <p:cNvSpPr txBox="1"/>
          <p:nvPr userDrawn="1"/>
        </p:nvSpPr>
        <p:spPr>
          <a:xfrm>
            <a:off x="11273425" y="6207616"/>
            <a:ext cx="626654" cy="400110"/>
          </a:xfrm>
          <a:prstGeom prst="rect">
            <a:avLst/>
          </a:prstGeom>
          <a:noFill/>
        </p:spPr>
        <p:txBody>
          <a:bodyPr wrap="square" rtlCol="0">
            <a:spAutoFit/>
          </a:bodyPr>
          <a:lstStyle/>
          <a:p>
            <a:fld id="{FD8A86DA-C356-406C-AB58-B37BD47D9AF4}" type="slidenum">
              <a:rPr lang="en-US" sz="2000" b="1" smtClean="0">
                <a:solidFill>
                  <a:schemeClr val="accent3"/>
                </a:solidFill>
                <a:latin typeface="Garamond" panose="02020404030301010803" pitchFamily="18" charset="0"/>
              </a:rPr>
              <a:t>‹#›</a:t>
            </a:fld>
            <a:endParaRPr lang="en-US" sz="2000" b="1" dirty="0">
              <a:solidFill>
                <a:schemeClr val="accent3"/>
              </a:solidFill>
              <a:latin typeface="Garamond" panose="02020404030301010803" pitchFamily="18" charset="0"/>
            </a:endParaRPr>
          </a:p>
        </p:txBody>
      </p:sp>
    </p:spTree>
    <p:extLst>
      <p:ext uri="{BB962C8B-B14F-4D97-AF65-F5344CB8AC3E}">
        <p14:creationId xmlns:p14="http://schemas.microsoft.com/office/powerpoint/2010/main" val="1459528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19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p:cNvSpPr txBox="1"/>
          <p:nvPr userDrawn="1"/>
        </p:nvSpPr>
        <p:spPr>
          <a:xfrm>
            <a:off x="0" y="-2"/>
            <a:ext cx="12192000" cy="1371600"/>
          </a:xfrm>
          <a:prstGeom prst="rect">
            <a:avLst/>
          </a:prstGeom>
          <a:solidFill>
            <a:schemeClr val="accent3"/>
          </a:solidFill>
        </p:spPr>
        <p:txBody>
          <a:bodyPr wrap="square" rtlCol="0">
            <a:spAutoFit/>
          </a:bodyPr>
          <a:lstStyle/>
          <a:p>
            <a:endParaRPr lang="en-US" dirty="0"/>
          </a:p>
        </p:txBody>
      </p:sp>
    </p:spTree>
    <p:extLst>
      <p:ext uri="{BB962C8B-B14F-4D97-AF65-F5344CB8AC3E}">
        <p14:creationId xmlns:p14="http://schemas.microsoft.com/office/powerpoint/2010/main" val="354251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3744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851" y="1388985"/>
            <a:ext cx="11565228" cy="48186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0" y="0"/>
            <a:ext cx="12192000" cy="1188720"/>
          </a:xfrm>
          <a:prstGeom prst="rect">
            <a:avLst/>
          </a:prstGeom>
          <a:solidFill>
            <a:schemeClr val="accent3"/>
          </a:solidFill>
        </p:spPr>
        <p:txBody>
          <a:bodyPr wrap="square" rtlCol="0">
            <a:spAutoFit/>
          </a:bodyPr>
          <a:lstStyle/>
          <a:p>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6246" y="91440"/>
            <a:ext cx="2442754" cy="1005840"/>
          </a:xfrm>
          <a:prstGeom prst="rect">
            <a:avLst/>
          </a:prstGeom>
          <a:ln>
            <a:noFill/>
          </a:ln>
          <a:effectLst>
            <a:outerShdw blurRad="292100" dist="139700" dir="2700000" algn="tl" rotWithShape="0">
              <a:srgbClr val="333333">
                <a:alpha val="65000"/>
              </a:srgbClr>
            </a:outerShdw>
          </a:effectLst>
        </p:spPr>
      </p:pic>
      <p:sp>
        <p:nvSpPr>
          <p:cNvPr id="4" name="TextBox 3"/>
          <p:cNvSpPr txBox="1"/>
          <p:nvPr userDrawn="1"/>
        </p:nvSpPr>
        <p:spPr>
          <a:xfrm>
            <a:off x="11273425" y="6207616"/>
            <a:ext cx="626654" cy="400110"/>
          </a:xfrm>
          <a:prstGeom prst="rect">
            <a:avLst/>
          </a:prstGeom>
          <a:noFill/>
        </p:spPr>
        <p:txBody>
          <a:bodyPr wrap="square" rtlCol="0">
            <a:spAutoFit/>
          </a:bodyPr>
          <a:lstStyle/>
          <a:p>
            <a:fld id="{FD8A86DA-C356-406C-AB58-B37BD47D9AF4}" type="slidenum">
              <a:rPr lang="en-US" sz="2000" b="1" smtClean="0">
                <a:solidFill>
                  <a:schemeClr val="accent3"/>
                </a:solidFill>
                <a:latin typeface="Garamond" panose="02020404030301010803" pitchFamily="18" charset="0"/>
              </a:rPr>
              <a:t>‹#›</a:t>
            </a:fld>
            <a:endParaRPr lang="en-US" sz="2000" b="1" dirty="0">
              <a:solidFill>
                <a:schemeClr val="accent3"/>
              </a:solidFill>
              <a:latin typeface="Garamond" panose="02020404030301010803" pitchFamily="18" charset="0"/>
            </a:endParaRPr>
          </a:p>
        </p:txBody>
      </p:sp>
    </p:spTree>
    <p:extLst>
      <p:ext uri="{BB962C8B-B14F-4D97-AF65-F5344CB8AC3E}">
        <p14:creationId xmlns:p14="http://schemas.microsoft.com/office/powerpoint/2010/main" val="3607141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7951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470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02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470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851" y="1388985"/>
            <a:ext cx="11565228" cy="48186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0" y="0"/>
            <a:ext cx="12192000" cy="1371600"/>
          </a:xfrm>
          <a:prstGeom prst="rect">
            <a:avLst/>
          </a:prstGeom>
          <a:solidFill>
            <a:schemeClr val="accent3"/>
          </a:solidFill>
        </p:spPr>
        <p:txBody>
          <a:bodyPr wrap="square" rtlCol="0">
            <a:spAutoFit/>
          </a:bodyPr>
          <a:lstStyle/>
          <a:p>
            <a:endParaRPr lang="en-US" dirty="0"/>
          </a:p>
        </p:txBody>
      </p:sp>
      <p:sp>
        <p:nvSpPr>
          <p:cNvPr id="4" name="TextBox 3"/>
          <p:cNvSpPr txBox="1"/>
          <p:nvPr userDrawn="1"/>
        </p:nvSpPr>
        <p:spPr>
          <a:xfrm>
            <a:off x="11273425" y="6207616"/>
            <a:ext cx="626654" cy="400110"/>
          </a:xfrm>
          <a:prstGeom prst="rect">
            <a:avLst/>
          </a:prstGeom>
          <a:noFill/>
        </p:spPr>
        <p:txBody>
          <a:bodyPr wrap="square" rtlCol="0">
            <a:spAutoFit/>
          </a:bodyPr>
          <a:lstStyle/>
          <a:p>
            <a:fld id="{FD8A86DA-C356-406C-AB58-B37BD47D9AF4}" type="slidenum">
              <a:rPr lang="en-US" sz="2000" b="1" smtClean="0">
                <a:solidFill>
                  <a:schemeClr val="accent3"/>
                </a:solidFill>
                <a:latin typeface="Garamond" panose="02020404030301010803" pitchFamily="18" charset="0"/>
              </a:rPr>
              <a:t>‹#›</a:t>
            </a:fld>
            <a:endParaRPr lang="en-US" sz="2000" b="1" dirty="0">
              <a:solidFill>
                <a:schemeClr val="accent3"/>
              </a:solidFill>
              <a:latin typeface="Garamond" panose="02020404030301010803" pitchFamily="18" charset="0"/>
            </a:endParaRPr>
          </a:p>
        </p:txBody>
      </p:sp>
    </p:spTree>
    <p:extLst>
      <p:ext uri="{BB962C8B-B14F-4D97-AF65-F5344CB8AC3E}">
        <p14:creationId xmlns:p14="http://schemas.microsoft.com/office/powerpoint/2010/main" val="1257751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851" y="1388985"/>
            <a:ext cx="11565228" cy="48186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0" y="0"/>
            <a:ext cx="12192000" cy="1371600"/>
          </a:xfrm>
          <a:prstGeom prst="rect">
            <a:avLst/>
          </a:prstGeom>
          <a:solidFill>
            <a:schemeClr val="accent5"/>
          </a:solidFill>
        </p:spPr>
        <p:txBody>
          <a:bodyPr wrap="square" rtlCol="0">
            <a:spAutoFit/>
          </a:bodyPr>
          <a:lstStyle/>
          <a:p>
            <a:endParaRPr lang="en-US" dirty="0"/>
          </a:p>
        </p:txBody>
      </p:sp>
      <p:sp>
        <p:nvSpPr>
          <p:cNvPr id="4" name="TextBox 3"/>
          <p:cNvSpPr txBox="1"/>
          <p:nvPr userDrawn="1"/>
        </p:nvSpPr>
        <p:spPr>
          <a:xfrm>
            <a:off x="11273425" y="6207616"/>
            <a:ext cx="626654" cy="400110"/>
          </a:xfrm>
          <a:prstGeom prst="rect">
            <a:avLst/>
          </a:prstGeom>
          <a:noFill/>
        </p:spPr>
        <p:txBody>
          <a:bodyPr wrap="square" rtlCol="0">
            <a:spAutoFit/>
          </a:bodyPr>
          <a:lstStyle/>
          <a:p>
            <a:fld id="{FD8A86DA-C356-406C-AB58-B37BD47D9AF4}" type="slidenum">
              <a:rPr lang="en-US" sz="2000" b="1" smtClean="0">
                <a:solidFill>
                  <a:schemeClr val="accent3"/>
                </a:solidFill>
                <a:latin typeface="Garamond" panose="02020404030301010803" pitchFamily="18" charset="0"/>
              </a:rPr>
              <a:t>‹#›</a:t>
            </a:fld>
            <a:endParaRPr lang="en-US" sz="2000" b="1" dirty="0">
              <a:solidFill>
                <a:schemeClr val="accent3"/>
              </a:solidFill>
              <a:latin typeface="Garamond" panose="02020404030301010803" pitchFamily="18" charset="0"/>
            </a:endParaRPr>
          </a:p>
        </p:txBody>
      </p:sp>
    </p:spTree>
    <p:extLst>
      <p:ext uri="{BB962C8B-B14F-4D97-AF65-F5344CB8AC3E}">
        <p14:creationId xmlns:p14="http://schemas.microsoft.com/office/powerpoint/2010/main" val="3096085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02482843"/>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8" r:id="rId4"/>
    <p:sldLayoutId id="2147483659" r:id="rId5"/>
    <p:sldLayoutId id="2147483660" r:id="rId6"/>
    <p:sldLayoutId id="2147483661" r:id="rId7"/>
    <p:sldLayoutId id="2147483657" r:id="rId8"/>
    <p:sldLayoutId id="2147483654" r:id="rId9"/>
    <p:sldLayoutId id="2147483655" r:id="rId10"/>
    <p:sldLayoutId id="2147483656" r:id="rId11"/>
    <p:sldLayoutId id="2147483652" r:id="rId12"/>
  </p:sldLayoutIdLst>
  <p:hf hdr="0" dt="0"/>
  <p:txStyles>
    <p:titleStyle>
      <a:lvl1pPr algn="l" defTabSz="914400" rtl="0" eaLnBrk="1" latinLnBrk="0" hangingPunct="1">
        <a:lnSpc>
          <a:spcPct val="90000"/>
        </a:lnSpc>
        <a:spcBef>
          <a:spcPct val="0"/>
        </a:spcBef>
        <a:buNone/>
        <a:defRPr sz="4000" kern="1200">
          <a:solidFill>
            <a:schemeClr val="tx1"/>
          </a:solidFill>
          <a:latin typeface="Lucida Bright" panose="02040602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ucida Bright" panose="02040602050505020304" pitchFamily="18" charset="0"/>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Lucida Bright" panose="02040602050505020304" pitchFamily="18"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Lucida Bright" panose="02040602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cida Bright" panose="02040602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cida Bright" panose="02040602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mmckirahan@vopnc.org"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www.vopnc.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6020972" y="4442785"/>
            <a:ext cx="5351878" cy="1754326"/>
          </a:xfrm>
          <a:prstGeom prst="rect">
            <a:avLst/>
          </a:prstGeom>
          <a:noFill/>
        </p:spPr>
        <p:txBody>
          <a:bodyPr wrap="square" rtlCol="0">
            <a:spAutoFit/>
          </a:bodyPr>
          <a:lstStyle/>
          <a:p>
            <a:pPr algn="ctr"/>
            <a:r>
              <a:rPr lang="en-US" sz="4000" b="1" i="1" dirty="0">
                <a:solidFill>
                  <a:schemeClr val="accent3"/>
                </a:solidFill>
              </a:rPr>
              <a:t>FY 2021</a:t>
            </a:r>
            <a:br>
              <a:rPr lang="en-US" sz="4000" b="1" i="1" dirty="0">
                <a:solidFill>
                  <a:schemeClr val="accent3"/>
                </a:solidFill>
              </a:rPr>
            </a:br>
            <a:r>
              <a:rPr lang="en-US" sz="4000" b="1" i="1" dirty="0">
                <a:solidFill>
                  <a:schemeClr val="accent3"/>
                </a:solidFill>
              </a:rPr>
              <a:t>State of the Village </a:t>
            </a:r>
            <a:br>
              <a:rPr lang="en-US" sz="4000" b="1" i="1" dirty="0">
                <a:solidFill>
                  <a:schemeClr val="accent3"/>
                </a:solidFill>
              </a:rPr>
            </a:br>
            <a:r>
              <a:rPr lang="en-US" sz="4000" b="1" i="1" dirty="0">
                <a:solidFill>
                  <a:schemeClr val="accent3"/>
                </a:solidFill>
              </a:rPr>
              <a:t>Report Presentation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2636" y="1395037"/>
            <a:ext cx="3945618" cy="2080936"/>
          </a:xfrm>
          <a:prstGeom prst="rect">
            <a:avLst/>
          </a:prstGeom>
          <a:ln>
            <a:noFill/>
          </a:ln>
          <a:effectLst>
            <a:outerShdw blurRad="292100" dist="139700" dir="2700000" algn="tl" rotWithShape="0">
              <a:srgbClr val="333333">
                <a:alpha val="65000"/>
              </a:srgbClr>
            </a:outerShdw>
          </a:effectLst>
        </p:spPr>
      </p:pic>
      <p:pic>
        <p:nvPicPr>
          <p:cNvPr id="5" name="Picture 4" descr="A picture containing text, sky, sign&#10;&#10;Description automatically generated">
            <a:extLst>
              <a:ext uri="{FF2B5EF4-FFF2-40B4-BE49-F238E27FC236}">
                <a16:creationId xmlns:a16="http://schemas.microsoft.com/office/drawing/2014/main" id="{0AEBBEAD-DC96-4849-BF5B-E45E68492B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1118" y="682222"/>
            <a:ext cx="4317615" cy="5587501"/>
          </a:xfrm>
          <a:prstGeom prst="rect">
            <a:avLst/>
          </a:prstGeom>
        </p:spPr>
      </p:pic>
    </p:spTree>
    <p:extLst>
      <p:ext uri="{BB962C8B-B14F-4D97-AF65-F5344CB8AC3E}">
        <p14:creationId xmlns:p14="http://schemas.microsoft.com/office/powerpoint/2010/main" val="561599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2348" y="2875002"/>
            <a:ext cx="8147304" cy="1107996"/>
          </a:xfrm>
          <a:prstGeom prst="rect">
            <a:avLst/>
          </a:prstGeom>
          <a:noFill/>
        </p:spPr>
        <p:txBody>
          <a:bodyPr wrap="square" rtlCol="0">
            <a:spAutoFit/>
          </a:bodyPr>
          <a:lstStyle/>
          <a:p>
            <a:pPr algn="ctr"/>
            <a:r>
              <a:rPr lang="en-US" sz="6600" dirty="0">
                <a:solidFill>
                  <a:schemeClr val="accent6"/>
                </a:solidFill>
                <a:latin typeface="Lucida Bright" panose="02040602050505020304" pitchFamily="18" charset="0"/>
              </a:rPr>
              <a:t>Customer Focus</a:t>
            </a:r>
          </a:p>
        </p:txBody>
      </p:sp>
    </p:spTree>
    <p:extLst>
      <p:ext uri="{BB962C8B-B14F-4D97-AF65-F5344CB8AC3E}">
        <p14:creationId xmlns:p14="http://schemas.microsoft.com/office/powerpoint/2010/main" val="2482288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1960" y="222856"/>
            <a:ext cx="10098156" cy="830997"/>
          </a:xfrm>
          <a:prstGeom prst="rect">
            <a:avLst/>
          </a:prstGeom>
          <a:noFill/>
        </p:spPr>
        <p:txBody>
          <a:bodyPr wrap="square" rtlCol="0">
            <a:spAutoFit/>
          </a:bodyPr>
          <a:lstStyle/>
          <a:p>
            <a:r>
              <a:rPr lang="en-US" sz="2400" i="1" dirty="0">
                <a:solidFill>
                  <a:schemeClr val="accent6"/>
                </a:solidFill>
                <a:latin typeface="Lucida Bright" panose="02040602050505020304" pitchFamily="18" charset="0"/>
              </a:rPr>
              <a:t>FY 2021 State of the Village Report Presentation</a:t>
            </a:r>
          </a:p>
          <a:p>
            <a:r>
              <a:rPr lang="en-US" sz="2400" i="1" dirty="0">
                <a:solidFill>
                  <a:schemeClr val="accent6"/>
                </a:solidFill>
                <a:latin typeface="Lucida Bright" panose="02040602050505020304" pitchFamily="18" charset="0"/>
              </a:rPr>
              <a:t>Safeguard the Community</a:t>
            </a:r>
          </a:p>
        </p:txBody>
      </p:sp>
      <p:pic>
        <p:nvPicPr>
          <p:cNvPr id="3" name="Picture 2"/>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97786" y="5647934"/>
            <a:ext cx="914400" cy="912653"/>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3753" y="47650"/>
            <a:ext cx="1180992" cy="128016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1313645" y="4779984"/>
            <a:ext cx="9803953" cy="2062103"/>
          </a:xfrm>
          <a:prstGeom prst="rect">
            <a:avLst/>
          </a:prstGeom>
          <a:noFill/>
        </p:spPr>
        <p:txBody>
          <a:bodyPr wrap="square" rtlCol="0">
            <a:spAutoFit/>
          </a:bodyPr>
          <a:lstStyle/>
          <a:p>
            <a:pPr marL="285750" indent="-285750">
              <a:buFont typeface="Arial" panose="020B0604020202020204" pitchFamily="34" charset="0"/>
              <a:buChar char="•"/>
            </a:pPr>
            <a:r>
              <a:rPr lang="en-US" sz="1600" b="1" dirty="0">
                <a:latin typeface="Arial Narrow" panose="020B0606020202030204" pitchFamily="34" charset="0"/>
              </a:rPr>
              <a:t>The Fire Department has focused efforts on improving reaction and response times. Reaction time is the time from when a dispatcher alerts the department of an emergency to when the unit leaves the station. In FY 2021, the department achieved a reaction time of 90 seconds or less 91% of the time.</a:t>
            </a:r>
          </a:p>
          <a:p>
            <a:pPr marL="285750" indent="-285750">
              <a:buFont typeface="Arial" panose="020B0604020202020204" pitchFamily="34" charset="0"/>
              <a:buChar char="•"/>
            </a:pPr>
            <a:r>
              <a:rPr lang="en-US" sz="1600" b="1" dirty="0">
                <a:latin typeface="Arial Narrow" panose="020B0606020202030204" pitchFamily="34" charset="0"/>
              </a:rPr>
              <a:t>In FY 2021, saw a sharp increase in fire incident rates from the previous year. In raw numbers, the Fire Department responded to a total of 13 fire incidents in FY 2021 compared to one incident in FY2020. The 0.66 rate per 1,000 is consistent with historical incident rates.</a:t>
            </a:r>
          </a:p>
          <a:p>
            <a:pPr marL="285750" indent="-285750">
              <a:buFont typeface="Arial" panose="020B0604020202020204" pitchFamily="34" charset="0"/>
              <a:buChar char="•"/>
            </a:pPr>
            <a:r>
              <a:rPr lang="en-US" sz="1600" b="1" dirty="0">
                <a:latin typeface="Arial Narrow" panose="020B0606020202030204" pitchFamily="34" charset="0"/>
              </a:rPr>
              <a:t>The Fire Department received Reaccredited Agency status with the Commission on Fire Accreditation International (CFAI) for meeting the criteria established through the CFAI’s voluntary self-assessment and accreditation program.</a:t>
            </a:r>
          </a:p>
        </p:txBody>
      </p:sp>
      <p:graphicFrame>
        <p:nvGraphicFramePr>
          <p:cNvPr id="4" name="Table 3"/>
          <p:cNvGraphicFramePr>
            <a:graphicFrameLocks noGrp="1"/>
          </p:cNvGraphicFramePr>
          <p:nvPr>
            <p:extLst>
              <p:ext uri="{D42A27DB-BD31-4B8C-83A1-F6EECF244321}">
                <p14:modId xmlns:p14="http://schemas.microsoft.com/office/powerpoint/2010/main" val="3060919225"/>
              </p:ext>
            </p:extLst>
          </p:nvPr>
        </p:nvGraphicFramePr>
        <p:xfrm>
          <a:off x="708237" y="1613326"/>
          <a:ext cx="10409360" cy="3076109"/>
        </p:xfrm>
        <a:graphic>
          <a:graphicData uri="http://schemas.openxmlformats.org/drawingml/2006/table">
            <a:tbl>
              <a:tblPr/>
              <a:tblGrid>
                <a:gridCol w="5712304">
                  <a:extLst>
                    <a:ext uri="{9D8B030D-6E8A-4147-A177-3AD203B41FA5}">
                      <a16:colId xmlns:a16="http://schemas.microsoft.com/office/drawing/2014/main" val="3451353146"/>
                    </a:ext>
                  </a:extLst>
                </a:gridCol>
                <a:gridCol w="1174264">
                  <a:extLst>
                    <a:ext uri="{9D8B030D-6E8A-4147-A177-3AD203B41FA5}">
                      <a16:colId xmlns:a16="http://schemas.microsoft.com/office/drawing/2014/main" val="3837644112"/>
                    </a:ext>
                  </a:extLst>
                </a:gridCol>
                <a:gridCol w="1174264">
                  <a:extLst>
                    <a:ext uri="{9D8B030D-6E8A-4147-A177-3AD203B41FA5}">
                      <a16:colId xmlns:a16="http://schemas.microsoft.com/office/drawing/2014/main" val="4039390600"/>
                    </a:ext>
                  </a:extLst>
                </a:gridCol>
                <a:gridCol w="1174264">
                  <a:extLst>
                    <a:ext uri="{9D8B030D-6E8A-4147-A177-3AD203B41FA5}">
                      <a16:colId xmlns:a16="http://schemas.microsoft.com/office/drawing/2014/main" val="2106333985"/>
                    </a:ext>
                  </a:extLst>
                </a:gridCol>
                <a:gridCol w="1174264">
                  <a:extLst>
                    <a:ext uri="{9D8B030D-6E8A-4147-A177-3AD203B41FA5}">
                      <a16:colId xmlns:a16="http://schemas.microsoft.com/office/drawing/2014/main" val="99267744"/>
                    </a:ext>
                  </a:extLst>
                </a:gridCol>
              </a:tblGrid>
              <a:tr h="610543">
                <a:tc>
                  <a:txBody>
                    <a:bodyPr/>
                    <a:lstStyle/>
                    <a:p>
                      <a:pPr algn="ctr" rtl="0" fontAlgn="ctr"/>
                      <a:r>
                        <a:rPr lang="en-US" sz="1600" b="1" i="0" u="none" strike="noStrike">
                          <a:solidFill>
                            <a:srgbClr val="000000"/>
                          </a:solidFill>
                          <a:effectLst/>
                          <a:latin typeface="Arial Narrow" panose="020B0606020202030204" pitchFamily="34" charset="0"/>
                        </a:rPr>
                        <a:t>Key Performance Indicators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E7"/>
                    </a:solidFill>
                  </a:tcPr>
                </a:tc>
                <a:tc>
                  <a:txBody>
                    <a:bodyPr/>
                    <a:lstStyle/>
                    <a:p>
                      <a:pPr algn="ctr" rtl="0" fontAlgn="ctr"/>
                      <a:r>
                        <a:rPr lang="en-US" sz="1600" b="1" i="0" u="none" strike="noStrike">
                          <a:solidFill>
                            <a:srgbClr val="000000"/>
                          </a:solidFill>
                          <a:effectLst/>
                          <a:latin typeface="Arial Narrow" panose="020B0606020202030204" pitchFamily="34" charset="0"/>
                        </a:rPr>
                        <a:t>FY 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E7"/>
                    </a:solidFill>
                  </a:tcPr>
                </a:tc>
                <a:tc>
                  <a:txBody>
                    <a:bodyPr/>
                    <a:lstStyle/>
                    <a:p>
                      <a:pPr algn="ctr" rtl="0" fontAlgn="ctr"/>
                      <a:r>
                        <a:rPr lang="en-US" sz="1600" b="1" i="0" u="none" strike="noStrike">
                          <a:solidFill>
                            <a:srgbClr val="000000"/>
                          </a:solidFill>
                          <a:effectLst/>
                          <a:latin typeface="Arial Narrow" panose="020B0606020202030204" pitchFamily="34" charset="0"/>
                        </a:rPr>
                        <a:t>FY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E7"/>
                    </a:solidFill>
                  </a:tcPr>
                </a:tc>
                <a:tc>
                  <a:txBody>
                    <a:bodyPr/>
                    <a:lstStyle/>
                    <a:p>
                      <a:pPr algn="ctr" rtl="0" fontAlgn="ctr"/>
                      <a:r>
                        <a:rPr lang="en-US" sz="1600" b="1" i="0" u="none" strike="noStrike">
                          <a:solidFill>
                            <a:srgbClr val="000000"/>
                          </a:solidFill>
                          <a:effectLst/>
                          <a:latin typeface="Arial Narrow" panose="020B0606020202030204" pitchFamily="34" charset="0"/>
                        </a:rPr>
                        <a:t>FY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E7"/>
                    </a:solidFill>
                  </a:tcPr>
                </a:tc>
                <a:tc>
                  <a:txBody>
                    <a:bodyPr/>
                    <a:lstStyle/>
                    <a:p>
                      <a:pPr algn="ctr" rtl="0" fontAlgn="ctr"/>
                      <a:r>
                        <a:rPr lang="en-US" sz="1600" b="1" i="0" u="none" strike="noStrike">
                          <a:solidFill>
                            <a:srgbClr val="000000"/>
                          </a:solidFill>
                          <a:effectLst/>
                          <a:latin typeface="Arial Narrow" panose="020B0606020202030204" pitchFamily="34" charset="0"/>
                        </a:rPr>
                        <a:t>FY 2021 Goal</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E7"/>
                    </a:solidFill>
                  </a:tcPr>
                </a:tc>
                <a:extLst>
                  <a:ext uri="{0D108BD9-81ED-4DB2-BD59-A6C34878D82A}">
                    <a16:rowId xmlns:a16="http://schemas.microsoft.com/office/drawing/2014/main" val="3642798486"/>
                  </a:ext>
                </a:extLst>
              </a:tr>
              <a:tr h="311120">
                <a:tc>
                  <a:txBody>
                    <a:bodyPr/>
                    <a:lstStyle/>
                    <a:p>
                      <a:pPr algn="l" rtl="0" fontAlgn="ctr"/>
                      <a:r>
                        <a:rPr lang="en-US" sz="1600" b="1" i="0" u="none" strike="noStrike">
                          <a:solidFill>
                            <a:srgbClr val="000000"/>
                          </a:solidFill>
                          <a:effectLst/>
                          <a:latin typeface="Arial Narrow" panose="020B0606020202030204" pitchFamily="34" charset="0"/>
                        </a:rPr>
                        <a:t>% of residents satisfied with fire services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Narrow" panose="020B0606020202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95%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00743"/>
                  </a:ext>
                </a:extLst>
              </a:tr>
              <a:tr h="610543">
                <a:tc>
                  <a:txBody>
                    <a:bodyPr/>
                    <a:lstStyle/>
                    <a:p>
                      <a:pPr algn="l" rtl="0" fontAlgn="ctr"/>
                      <a:r>
                        <a:rPr lang="en-US" sz="1600" b="1" i="0" u="none" strike="noStrike">
                          <a:solidFill>
                            <a:srgbClr val="000000"/>
                          </a:solidFill>
                          <a:effectLst/>
                          <a:latin typeface="Arial Narrow" panose="020B0606020202030204" pitchFamily="34" charset="0"/>
                        </a:rPr>
                        <a:t>% of residents satisfied with how quickly fire personnel respond to emergencies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Narrow" panose="020B0606020202030204" pitchFamily="34" charset="0"/>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dirty="0">
                          <a:solidFill>
                            <a:srgbClr val="000000"/>
                          </a:solidFill>
                          <a:effectLst/>
                          <a:latin typeface="Arial Narrow" panose="020B0606020202030204" pitchFamily="34" charset="0"/>
                        </a:rPr>
                        <a:t>95%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6499712"/>
                  </a:ext>
                </a:extLst>
              </a:tr>
              <a:tr h="311120">
                <a:tc>
                  <a:txBody>
                    <a:bodyPr/>
                    <a:lstStyle/>
                    <a:p>
                      <a:pPr algn="l" rtl="0" fontAlgn="ctr"/>
                      <a:r>
                        <a:rPr lang="en-US" sz="1600" b="1" i="0" u="none" strike="noStrike">
                          <a:solidFill>
                            <a:srgbClr val="000000"/>
                          </a:solidFill>
                          <a:effectLst/>
                          <a:latin typeface="Arial Narrow" panose="020B0606020202030204" pitchFamily="34" charset="0"/>
                        </a:rPr>
                        <a:t>Fire incident rates per 1,000 population served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Narrow" panose="020B0606020202030204" pitchFamily="34" charset="0"/>
                        </a:rPr>
                        <a:t>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0.66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1600" b="1" i="0" u="none" strike="noStrike">
                          <a:solidFill>
                            <a:srgbClr val="000000"/>
                          </a:solidFill>
                          <a:effectLst/>
                          <a:latin typeface="Arial Narrow" panose="020B0606020202030204" pitchFamily="34" charset="0"/>
                        </a:rPr>
                        <a:t>0.35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3329466"/>
                  </a:ext>
                </a:extLst>
              </a:tr>
              <a:tr h="610543">
                <a:tc>
                  <a:txBody>
                    <a:bodyPr/>
                    <a:lstStyle/>
                    <a:p>
                      <a:pPr algn="l" rtl="0" fontAlgn="ctr"/>
                      <a:r>
                        <a:rPr lang="en-US" sz="1600" b="1" i="0" u="none" strike="noStrike">
                          <a:solidFill>
                            <a:srgbClr val="000000"/>
                          </a:solidFill>
                          <a:effectLst/>
                          <a:latin typeface="Arial Narrow" panose="020B0606020202030204" pitchFamily="34" charset="0"/>
                        </a:rPr>
                        <a:t>% of residents whose overall feeling of safety in the Village is good or excellent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Narrow" panose="020B0606020202030204" pitchFamily="34" charset="0"/>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95%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6867283"/>
                  </a:ext>
                </a:extLst>
              </a:tr>
              <a:tr h="311120">
                <a:tc>
                  <a:txBody>
                    <a:bodyPr/>
                    <a:lstStyle/>
                    <a:p>
                      <a:pPr algn="l" rtl="0" fontAlgn="ctr"/>
                      <a:r>
                        <a:rPr lang="en-US" sz="1600" b="1" i="0" u="none" strike="noStrike">
                          <a:solidFill>
                            <a:srgbClr val="000000"/>
                          </a:solidFill>
                          <a:effectLst/>
                          <a:latin typeface="Arial Narrow" panose="020B0606020202030204" pitchFamily="34" charset="0"/>
                        </a:rPr>
                        <a:t>% of residents satisfied with police services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Narrow" panose="020B0606020202030204" pitchFamily="34" charset="0"/>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95%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836403"/>
                  </a:ext>
                </a:extLst>
              </a:tr>
              <a:tr h="311120">
                <a:tc>
                  <a:txBody>
                    <a:bodyPr/>
                    <a:lstStyle/>
                    <a:p>
                      <a:pPr algn="l" rtl="0" fontAlgn="ctr"/>
                      <a:r>
                        <a:rPr lang="en-US" sz="1600" b="1" i="0" u="none" strike="noStrike">
                          <a:solidFill>
                            <a:srgbClr val="000000"/>
                          </a:solidFill>
                          <a:effectLst/>
                          <a:latin typeface="Arial Narrow" panose="020B0606020202030204" pitchFamily="34" charset="0"/>
                        </a:rPr>
                        <a:t>Crime rate per 1,000 residents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Narrow" panose="020B0606020202030204" pitchFamily="34" charset="0"/>
                        </a:rPr>
                        <a:t>41.48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26.67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dirty="0">
                          <a:solidFill>
                            <a:srgbClr val="000000"/>
                          </a:solidFill>
                          <a:effectLst/>
                          <a:latin typeface="Arial Narrow" panose="020B0606020202030204" pitchFamily="34" charset="0"/>
                        </a:rPr>
                        <a:t>47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8389407"/>
                  </a:ext>
                </a:extLst>
              </a:tr>
            </a:tbl>
          </a:graphicData>
        </a:graphic>
      </p:graphicFrame>
      <p:sp>
        <p:nvSpPr>
          <p:cNvPr id="14" name="Down Arrow 13"/>
          <p:cNvSpPr/>
          <p:nvPr/>
        </p:nvSpPr>
        <p:spPr>
          <a:xfrm flipV="1">
            <a:off x="11132331" y="3151380"/>
            <a:ext cx="231918" cy="2667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787152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7077" y="225287"/>
            <a:ext cx="11145079" cy="830997"/>
          </a:xfrm>
          <a:prstGeom prst="rect">
            <a:avLst/>
          </a:prstGeom>
          <a:noFill/>
        </p:spPr>
        <p:txBody>
          <a:bodyPr wrap="square" rtlCol="0">
            <a:spAutoFit/>
          </a:bodyPr>
          <a:lstStyle/>
          <a:p>
            <a:r>
              <a:rPr lang="en-US" sz="2400" i="1" dirty="0">
                <a:solidFill>
                  <a:schemeClr val="accent6"/>
                </a:solidFill>
                <a:latin typeface="Lucida Bright" panose="02040602050505020304" pitchFamily="18" charset="0"/>
              </a:rPr>
              <a:t>FY 2021 State of the Village Report Presentation</a:t>
            </a:r>
          </a:p>
          <a:p>
            <a:r>
              <a:rPr lang="en-US" sz="2400" i="1" dirty="0">
                <a:solidFill>
                  <a:schemeClr val="accent6"/>
                </a:solidFill>
                <a:latin typeface="Lucida Bright" panose="02040602050505020304" pitchFamily="18" charset="0"/>
              </a:rPr>
              <a:t>Promote a Thriving Business Community</a:t>
            </a:r>
          </a:p>
        </p:txBody>
      </p:sp>
      <p:sp>
        <p:nvSpPr>
          <p:cNvPr id="2" name="TextBox 1"/>
          <p:cNvSpPr txBox="1"/>
          <p:nvPr/>
        </p:nvSpPr>
        <p:spPr>
          <a:xfrm>
            <a:off x="1325141" y="2751289"/>
            <a:ext cx="9613382" cy="357020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b="1" dirty="0">
                <a:latin typeface="Arial Narrow" panose="020B0606020202030204" pitchFamily="34" charset="0"/>
              </a:rPr>
              <a:t>Non-residential development saw a strong year with 24 non-residential permits issued at a value of $63,277,042 which is 11 less permits than in FY 2020 but value of properties permitted increased by more than $26 million.</a:t>
            </a:r>
          </a:p>
          <a:p>
            <a:pPr marL="285750" indent="-285750">
              <a:spcAft>
                <a:spcPts val="600"/>
              </a:spcAft>
              <a:buFont typeface="Arial" panose="020B0604020202020204" pitchFamily="34" charset="0"/>
              <a:buChar char="•"/>
            </a:pPr>
            <a:r>
              <a:rPr lang="en-US" b="1" dirty="0">
                <a:latin typeface="Arial Narrow" panose="020B0606020202030204" pitchFamily="34" charset="0"/>
              </a:rPr>
              <a:t>In this year’s business survey, 93% indicated they were satisfied with the overall quality of services provided to their business by the Village, 98% indicated satisfaction with customer services provided by Village employees compared to other places they operated a business in the past, and 99% were satisfied with the overall image of the Village.</a:t>
            </a:r>
          </a:p>
          <a:p>
            <a:pPr marL="285750" indent="-285750">
              <a:spcAft>
                <a:spcPts val="600"/>
              </a:spcAft>
              <a:buFont typeface="Arial" panose="020B0604020202020204" pitchFamily="34" charset="0"/>
              <a:buChar char="•"/>
            </a:pPr>
            <a:r>
              <a:rPr lang="en-US" b="1" dirty="0">
                <a:latin typeface="Arial Narrow" panose="020B0606020202030204" pitchFamily="34" charset="0"/>
              </a:rPr>
              <a:t>The Welcome Center hosted Shop Small this Season/Small Business Saturday to encourage local shopping and dining in November. The event drew more than 500 visitors to the Welcome Center with receipts spent at Village businesses totaling over $45,000. This represents a 27% increase in visitors and a 45% increase in receipts from FY2019.  The event included three gift baskets totaling over $4,000 of prizes donated by local merchants. </a:t>
            </a:r>
          </a:p>
        </p:txBody>
      </p:sp>
      <p:pic>
        <p:nvPicPr>
          <p:cNvPr id="3" name="Picture 2"/>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57334" y="5617938"/>
            <a:ext cx="950569" cy="94693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148129214"/>
              </p:ext>
            </p:extLst>
          </p:nvPr>
        </p:nvGraphicFramePr>
        <p:xfrm>
          <a:off x="1055915" y="1654629"/>
          <a:ext cx="10151835" cy="923925"/>
        </p:xfrm>
        <a:graphic>
          <a:graphicData uri="http://schemas.openxmlformats.org/drawingml/2006/table">
            <a:tbl>
              <a:tblPr/>
              <a:tblGrid>
                <a:gridCol w="6412183">
                  <a:extLst>
                    <a:ext uri="{9D8B030D-6E8A-4147-A177-3AD203B41FA5}">
                      <a16:colId xmlns:a16="http://schemas.microsoft.com/office/drawing/2014/main" val="20000"/>
                    </a:ext>
                  </a:extLst>
                </a:gridCol>
                <a:gridCol w="934913">
                  <a:extLst>
                    <a:ext uri="{9D8B030D-6E8A-4147-A177-3AD203B41FA5}">
                      <a16:colId xmlns:a16="http://schemas.microsoft.com/office/drawing/2014/main" val="20001"/>
                    </a:ext>
                  </a:extLst>
                </a:gridCol>
                <a:gridCol w="934913">
                  <a:extLst>
                    <a:ext uri="{9D8B030D-6E8A-4147-A177-3AD203B41FA5}">
                      <a16:colId xmlns:a16="http://schemas.microsoft.com/office/drawing/2014/main" val="20002"/>
                    </a:ext>
                  </a:extLst>
                </a:gridCol>
                <a:gridCol w="934913">
                  <a:extLst>
                    <a:ext uri="{9D8B030D-6E8A-4147-A177-3AD203B41FA5}">
                      <a16:colId xmlns:a16="http://schemas.microsoft.com/office/drawing/2014/main" val="20003"/>
                    </a:ext>
                  </a:extLst>
                </a:gridCol>
                <a:gridCol w="934913">
                  <a:extLst>
                    <a:ext uri="{9D8B030D-6E8A-4147-A177-3AD203B41FA5}">
                      <a16:colId xmlns:a16="http://schemas.microsoft.com/office/drawing/2014/main" val="20004"/>
                    </a:ext>
                  </a:extLst>
                </a:gridCol>
              </a:tblGrid>
              <a:tr h="486300">
                <a:tc>
                  <a:txBody>
                    <a:bodyPr/>
                    <a:lstStyle/>
                    <a:p>
                      <a:pPr algn="ctr" fontAlgn="ctr"/>
                      <a:r>
                        <a:rPr lang="en-US" sz="1600" b="1" i="0" u="none" strike="noStrike" dirty="0">
                          <a:effectLst/>
                          <a:latin typeface="Arial Narrow" panose="020B0606020202030204" pitchFamily="34" charset="0"/>
                        </a:rPr>
                        <a:t>Key Performance</a:t>
                      </a:r>
                      <a:r>
                        <a:rPr lang="en-US" sz="1600" b="1" i="0" u="none" strike="noStrike" baseline="0" dirty="0">
                          <a:effectLst/>
                          <a:latin typeface="Arial Narrow" panose="020B0606020202030204" pitchFamily="34" charset="0"/>
                        </a:rPr>
                        <a:t> Indicators</a:t>
                      </a:r>
                      <a:endParaRPr lang="en-US" sz="1600" b="1" i="0" u="none" strike="noStrike" dirty="0">
                        <a:effectLst/>
                        <a:latin typeface="Arial Narrow" panose="020B0606020202030204" pitchFamily="34" charset="0"/>
                      </a:endParaRP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3DEE7"/>
                    </a:solidFill>
                  </a:tcPr>
                </a:tc>
                <a:tc>
                  <a:txBody>
                    <a:bodyPr/>
                    <a:lstStyle/>
                    <a:p>
                      <a:pPr algn="ctr" fontAlgn="ctr"/>
                      <a:r>
                        <a:rPr lang="en-US" sz="1600" b="1" i="0" u="none" strike="noStrike" dirty="0">
                          <a:effectLst/>
                          <a:latin typeface="Arial Narrow" panose="020B0606020202030204" pitchFamily="34" charset="0"/>
                        </a:rPr>
                        <a:t>FY 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3DEE7"/>
                    </a:solidFill>
                  </a:tcPr>
                </a:tc>
                <a:tc>
                  <a:txBody>
                    <a:bodyPr/>
                    <a:lstStyle/>
                    <a:p>
                      <a:pPr algn="ctr" fontAlgn="ctr"/>
                      <a:r>
                        <a:rPr lang="en-US" sz="1600" b="1" i="0" u="none" strike="noStrike" dirty="0">
                          <a:effectLst/>
                          <a:latin typeface="Arial Narrow" panose="020B0606020202030204" pitchFamily="34" charset="0"/>
                        </a:rPr>
                        <a:t>FY 2019</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3DEE7"/>
                    </a:solidFill>
                  </a:tcPr>
                </a:tc>
                <a:tc>
                  <a:txBody>
                    <a:bodyPr/>
                    <a:lstStyle/>
                    <a:p>
                      <a:pPr algn="ctr" fontAlgn="ctr"/>
                      <a:r>
                        <a:rPr lang="en-US" sz="1600" b="1" i="0" u="none" strike="noStrike" dirty="0">
                          <a:effectLst/>
                          <a:latin typeface="Arial Narrow" panose="020B0606020202030204" pitchFamily="34" charset="0"/>
                        </a:rPr>
                        <a:t>FY 2020</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3DEE7"/>
                    </a:solidFill>
                  </a:tcPr>
                </a:tc>
                <a:tc>
                  <a:txBody>
                    <a:bodyPr/>
                    <a:lstStyle/>
                    <a:p>
                      <a:pPr algn="ctr" fontAlgn="ctr"/>
                      <a:r>
                        <a:rPr lang="en-US" sz="1600" b="1" i="0" u="none" strike="noStrike" dirty="0">
                          <a:effectLst/>
                          <a:latin typeface="Arial Narrow" panose="020B0606020202030204" pitchFamily="34" charset="0"/>
                        </a:rPr>
                        <a:t>FY 2020 Goal</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3DEE7"/>
                    </a:solidFill>
                  </a:tcPr>
                </a:tc>
                <a:extLst>
                  <a:ext uri="{0D108BD9-81ED-4DB2-BD59-A6C34878D82A}">
                    <a16:rowId xmlns:a16="http://schemas.microsoft.com/office/drawing/2014/main" val="10000"/>
                  </a:ext>
                </a:extLst>
              </a:tr>
              <a:tr h="417360">
                <a:tc>
                  <a:txBody>
                    <a:bodyPr/>
                    <a:lstStyle/>
                    <a:p>
                      <a:pPr algn="l" fontAlgn="ctr"/>
                      <a:r>
                        <a:rPr lang="en-US" sz="1600" b="1" i="0" u="none" strike="noStrike" dirty="0">
                          <a:solidFill>
                            <a:schemeClr val="tx1"/>
                          </a:solidFill>
                          <a:effectLst/>
                          <a:latin typeface="Arial Narrow" panose="020B0606020202030204" pitchFamily="34" charset="0"/>
                        </a:rPr>
                        <a:t>% of businesses likely to recommend the Village as a business location</a:t>
                      </a:r>
                    </a:p>
                  </a:txBody>
                  <a:tcPr marT="91440" marB="9144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a:solidFill>
                            <a:schemeClr val="tx1"/>
                          </a:solidFill>
                          <a:effectLst/>
                          <a:latin typeface="Arial Narrow" panose="020B0606020202030204"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600" b="1" i="0" u="none" strike="noStrike" dirty="0">
                          <a:solidFill>
                            <a:schemeClr val="tx1"/>
                          </a:solidFill>
                          <a:effectLst/>
                          <a:latin typeface="Arial Narrow" panose="020B0606020202030204" pitchFamily="34" charset="0"/>
                        </a:rPr>
                        <a:t>93%</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DC00"/>
                    </a:solidFill>
                  </a:tcPr>
                </a:tc>
                <a:tc>
                  <a:txBody>
                    <a:bodyPr/>
                    <a:lstStyle/>
                    <a:p>
                      <a:pPr algn="ctr" fontAlgn="ctr"/>
                      <a:r>
                        <a:rPr lang="en-US" sz="1600" b="1" i="0" u="none" strike="noStrike" dirty="0">
                          <a:solidFill>
                            <a:schemeClr val="tx1"/>
                          </a:solidFill>
                          <a:effectLst/>
                          <a:latin typeface="Arial Narrow" panose="020B0606020202030204" pitchFamily="34" charset="0"/>
                        </a:rPr>
                        <a:t>92%</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DC00"/>
                    </a:solidFill>
                  </a:tcPr>
                </a:tc>
                <a:tc>
                  <a:txBody>
                    <a:bodyPr/>
                    <a:lstStyle/>
                    <a:p>
                      <a:pPr algn="ctr" fontAlgn="ctr"/>
                      <a:r>
                        <a:rPr lang="en-US" sz="1600" b="1" i="0" u="none" strike="noStrike" dirty="0">
                          <a:solidFill>
                            <a:schemeClr val="tx1"/>
                          </a:solidFill>
                          <a:effectLst/>
                          <a:latin typeface="Arial Narrow" panose="020B0606020202030204" pitchFamily="34" charset="0"/>
                        </a:rPr>
                        <a:t>90%</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328" y="52130"/>
            <a:ext cx="1193964" cy="12610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2672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7077" y="225287"/>
            <a:ext cx="11145079" cy="830997"/>
          </a:xfrm>
          <a:prstGeom prst="rect">
            <a:avLst/>
          </a:prstGeom>
          <a:noFill/>
        </p:spPr>
        <p:txBody>
          <a:bodyPr wrap="square" rtlCol="0">
            <a:spAutoFit/>
          </a:bodyPr>
          <a:lstStyle/>
          <a:p>
            <a:r>
              <a:rPr lang="en-US" sz="2400" i="1" dirty="0">
                <a:solidFill>
                  <a:schemeClr val="accent6"/>
                </a:solidFill>
                <a:latin typeface="Lucida Bright" panose="02040602050505020304" pitchFamily="18" charset="0"/>
              </a:rPr>
              <a:t>FY 2021 State of the Village Report Presentation</a:t>
            </a:r>
          </a:p>
          <a:p>
            <a:r>
              <a:rPr lang="en-US" sz="2400" i="1" dirty="0">
                <a:solidFill>
                  <a:schemeClr val="accent6"/>
                </a:solidFill>
                <a:latin typeface="Lucida Bright" panose="02040602050505020304" pitchFamily="18" charset="0"/>
              </a:rPr>
              <a:t>Promote Transportation Mobility and Connectivity</a:t>
            </a:r>
          </a:p>
        </p:txBody>
      </p:sp>
      <p:sp>
        <p:nvSpPr>
          <p:cNvPr id="2" name="TextBox 1"/>
          <p:cNvSpPr txBox="1"/>
          <p:nvPr/>
        </p:nvSpPr>
        <p:spPr>
          <a:xfrm>
            <a:off x="1307904" y="4061674"/>
            <a:ext cx="9436446" cy="155427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b="1" dirty="0">
                <a:latin typeface="Arial Narrow" panose="020B0606020202030204" pitchFamily="34" charset="0"/>
              </a:rPr>
              <a:t>The Village provides and maintains pedestrian facilities throughout the municipal limits. In FY 2021, the Village maintained a total of 7.6 miles of greenway trails and 19.33 lane miles of walkways.</a:t>
            </a:r>
          </a:p>
          <a:p>
            <a:pPr marL="285750" indent="-285750">
              <a:buFont typeface="Arial" panose="020B0604020202020204" pitchFamily="34" charset="0"/>
              <a:buChar char="•"/>
            </a:pPr>
            <a:r>
              <a:rPr lang="en-US" b="1" dirty="0">
                <a:latin typeface="Arial Narrow" panose="020B0606020202030204" pitchFamily="34" charset="0"/>
              </a:rPr>
              <a:t>In FY 2021, 4.5 miles of the Village’s 108 centerline miles of Village roadways were resurfaced. Of the residents participating in the annual Resident Community, 83% indicated satisfaction with maintenance of streets in neighborhoods around the Village of Pinehurst in FY2021. </a:t>
            </a:r>
          </a:p>
        </p:txBody>
      </p:sp>
      <p:pic>
        <p:nvPicPr>
          <p:cNvPr id="3" name="Picture 2"/>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57334" y="5617941"/>
            <a:ext cx="950570" cy="94692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4350" y="61933"/>
            <a:ext cx="1140285" cy="1255594"/>
          </a:xfrm>
          <a:prstGeom prst="rect">
            <a:avLst/>
          </a:prstGeom>
          <a:ln>
            <a:noFill/>
          </a:ln>
          <a:effectLst>
            <a:outerShdw blurRad="292100" dist="139700" dir="2700000" algn="tl" rotWithShape="0">
              <a:srgbClr val="333333">
                <a:alpha val="65000"/>
              </a:srgbClr>
            </a:outerShdw>
          </a:effectLst>
        </p:spPr>
      </p:pic>
      <p:sp>
        <p:nvSpPr>
          <p:cNvPr id="7" name="Down Arrow 6"/>
          <p:cNvSpPr/>
          <p:nvPr/>
        </p:nvSpPr>
        <p:spPr>
          <a:xfrm rot="10800000" flipV="1">
            <a:off x="11306886" y="2185554"/>
            <a:ext cx="231918" cy="2667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071232812"/>
              </p:ext>
            </p:extLst>
          </p:nvPr>
        </p:nvGraphicFramePr>
        <p:xfrm>
          <a:off x="814006" y="1597271"/>
          <a:ext cx="10424241" cy="2156903"/>
        </p:xfrm>
        <a:graphic>
          <a:graphicData uri="http://schemas.openxmlformats.org/drawingml/2006/table">
            <a:tbl>
              <a:tblPr/>
              <a:tblGrid>
                <a:gridCol w="5720469">
                  <a:extLst>
                    <a:ext uri="{9D8B030D-6E8A-4147-A177-3AD203B41FA5}">
                      <a16:colId xmlns:a16="http://schemas.microsoft.com/office/drawing/2014/main" val="3490763907"/>
                    </a:ext>
                  </a:extLst>
                </a:gridCol>
                <a:gridCol w="1175943">
                  <a:extLst>
                    <a:ext uri="{9D8B030D-6E8A-4147-A177-3AD203B41FA5}">
                      <a16:colId xmlns:a16="http://schemas.microsoft.com/office/drawing/2014/main" val="1924414135"/>
                    </a:ext>
                  </a:extLst>
                </a:gridCol>
                <a:gridCol w="1175943">
                  <a:extLst>
                    <a:ext uri="{9D8B030D-6E8A-4147-A177-3AD203B41FA5}">
                      <a16:colId xmlns:a16="http://schemas.microsoft.com/office/drawing/2014/main" val="270855005"/>
                    </a:ext>
                  </a:extLst>
                </a:gridCol>
                <a:gridCol w="1175943">
                  <a:extLst>
                    <a:ext uri="{9D8B030D-6E8A-4147-A177-3AD203B41FA5}">
                      <a16:colId xmlns:a16="http://schemas.microsoft.com/office/drawing/2014/main" val="2923483958"/>
                    </a:ext>
                  </a:extLst>
                </a:gridCol>
                <a:gridCol w="1175943">
                  <a:extLst>
                    <a:ext uri="{9D8B030D-6E8A-4147-A177-3AD203B41FA5}">
                      <a16:colId xmlns:a16="http://schemas.microsoft.com/office/drawing/2014/main" val="9198657"/>
                    </a:ext>
                  </a:extLst>
                </a:gridCol>
              </a:tblGrid>
              <a:tr h="533400">
                <a:tc>
                  <a:txBody>
                    <a:bodyPr/>
                    <a:lstStyle/>
                    <a:p>
                      <a:pPr algn="ctr" rtl="0" fontAlgn="ctr"/>
                      <a:r>
                        <a:rPr lang="en-US" sz="1600" b="1" i="0" u="none" strike="noStrike" dirty="0">
                          <a:solidFill>
                            <a:srgbClr val="000000"/>
                          </a:solidFill>
                          <a:effectLst/>
                          <a:latin typeface="Arial Narrow" panose="020B0606020202030204" pitchFamily="34" charset="0"/>
                        </a:rPr>
                        <a:t>Key Performance Indicators</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EE7"/>
                    </a:solidFill>
                  </a:tcPr>
                </a:tc>
                <a:tc>
                  <a:txBody>
                    <a:bodyPr/>
                    <a:lstStyle/>
                    <a:p>
                      <a:pPr algn="ctr" rtl="0" fontAlgn="ctr"/>
                      <a:r>
                        <a:rPr lang="en-US" sz="1600" b="1" i="0" u="none" strike="noStrike">
                          <a:solidFill>
                            <a:srgbClr val="000000"/>
                          </a:solidFill>
                          <a:effectLst/>
                          <a:latin typeface="Arial Narrow" panose="020B0606020202030204" pitchFamily="34" charset="0"/>
                        </a:rPr>
                        <a:t>FY 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EE7"/>
                    </a:solidFill>
                  </a:tcPr>
                </a:tc>
                <a:tc>
                  <a:txBody>
                    <a:bodyPr/>
                    <a:lstStyle/>
                    <a:p>
                      <a:pPr algn="ctr" rtl="0" fontAlgn="ctr"/>
                      <a:r>
                        <a:rPr lang="en-US" sz="1600" b="1" i="0" u="none" strike="noStrike">
                          <a:solidFill>
                            <a:srgbClr val="000000"/>
                          </a:solidFill>
                          <a:effectLst/>
                          <a:latin typeface="Arial Narrow" panose="020B0606020202030204" pitchFamily="34" charset="0"/>
                        </a:rPr>
                        <a:t>FY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EE7"/>
                    </a:solidFill>
                  </a:tcPr>
                </a:tc>
                <a:tc>
                  <a:txBody>
                    <a:bodyPr/>
                    <a:lstStyle/>
                    <a:p>
                      <a:pPr algn="ctr" rtl="0" fontAlgn="ctr"/>
                      <a:r>
                        <a:rPr lang="en-US" sz="1600" b="1" i="0" u="none" strike="noStrike">
                          <a:solidFill>
                            <a:srgbClr val="000000"/>
                          </a:solidFill>
                          <a:effectLst/>
                          <a:latin typeface="Arial Narrow" panose="020B0606020202030204" pitchFamily="34" charset="0"/>
                        </a:rPr>
                        <a:t>FY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EE7"/>
                    </a:solidFill>
                  </a:tcPr>
                </a:tc>
                <a:tc>
                  <a:txBody>
                    <a:bodyPr/>
                    <a:lstStyle/>
                    <a:p>
                      <a:pPr algn="ctr" rtl="0" fontAlgn="ctr"/>
                      <a:r>
                        <a:rPr lang="en-US" sz="1600" b="1" i="0" u="none" strike="noStrike">
                          <a:solidFill>
                            <a:srgbClr val="000000"/>
                          </a:solidFill>
                          <a:effectLst/>
                          <a:latin typeface="Arial Narrow" panose="020B0606020202030204" pitchFamily="34" charset="0"/>
                        </a:rPr>
                        <a:t>FY 2021 Goal</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EE7"/>
                    </a:solidFill>
                  </a:tcPr>
                </a:tc>
                <a:extLst>
                  <a:ext uri="{0D108BD9-81ED-4DB2-BD59-A6C34878D82A}">
                    <a16:rowId xmlns:a16="http://schemas.microsoft.com/office/drawing/2014/main" val="2835208285"/>
                  </a:ext>
                </a:extLst>
              </a:tr>
              <a:tr h="338223">
                <a:tc>
                  <a:txBody>
                    <a:bodyPr/>
                    <a:lstStyle/>
                    <a:p>
                      <a:pPr algn="l" rtl="0" fontAlgn="ctr"/>
                      <a:r>
                        <a:rPr lang="en-US" sz="1600" b="1" i="0" u="none" strike="noStrike" dirty="0">
                          <a:solidFill>
                            <a:srgbClr val="000000"/>
                          </a:solidFill>
                          <a:effectLst/>
                          <a:latin typeface="Arial Narrow" panose="020B0606020202030204" pitchFamily="34" charset="0"/>
                        </a:rPr>
                        <a:t>% of residents satisfied with the availability of walkways</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Narrow" panose="020B0606020202030204" pitchFamily="34" charset="0"/>
                        </a:rPr>
                        <a:t>70%</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71%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67%</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600" b="1" i="0" u="none" strike="noStrike">
                          <a:solidFill>
                            <a:srgbClr val="000000"/>
                          </a:solidFill>
                          <a:effectLst/>
                          <a:latin typeface="Arial Narrow" panose="020B0606020202030204" pitchFamily="34" charset="0"/>
                        </a:rPr>
                        <a:t>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8703624"/>
                  </a:ext>
                </a:extLst>
              </a:tr>
              <a:tr h="315090">
                <a:tc>
                  <a:txBody>
                    <a:bodyPr/>
                    <a:lstStyle/>
                    <a:p>
                      <a:pPr algn="l" rtl="0" fontAlgn="ctr"/>
                      <a:r>
                        <a:rPr lang="en-US" sz="1600" b="1" i="0" u="none" strike="noStrike" dirty="0">
                          <a:solidFill>
                            <a:srgbClr val="000000"/>
                          </a:solidFill>
                          <a:effectLst/>
                          <a:latin typeface="Arial Narrow" panose="020B0606020202030204" pitchFamily="34" charset="0"/>
                        </a:rPr>
                        <a:t>% of residents satisfied with availability of greenway / walking trails</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Narrow" panose="020B0606020202030204" pitchFamily="34" charset="0"/>
                        </a:rPr>
                        <a:t>94%</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94%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92%</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3087379"/>
                  </a:ext>
                </a:extLst>
              </a:tr>
              <a:tr h="327167">
                <a:tc>
                  <a:txBody>
                    <a:bodyPr/>
                    <a:lstStyle/>
                    <a:p>
                      <a:pPr algn="l" rtl="0" fontAlgn="ctr"/>
                      <a:r>
                        <a:rPr lang="en-US" sz="1600" b="1" i="0" u="none" strike="noStrike" dirty="0">
                          <a:solidFill>
                            <a:srgbClr val="000000"/>
                          </a:solidFill>
                          <a:effectLst/>
                          <a:latin typeface="Arial Narrow" panose="020B0606020202030204" pitchFamily="34" charset="0"/>
                        </a:rPr>
                        <a:t># of collisions per 1,000 population</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Narrow" panose="020B0606020202030204" pitchFamily="34" charset="0"/>
                        </a:rPr>
                        <a:t>39</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34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34</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8023791"/>
                  </a:ext>
                </a:extLst>
              </a:tr>
              <a:tr h="316451">
                <a:tc>
                  <a:txBody>
                    <a:bodyPr/>
                    <a:lstStyle/>
                    <a:p>
                      <a:pPr algn="l" rtl="0" fontAlgn="ctr"/>
                      <a:r>
                        <a:rPr lang="en-US" sz="1600" b="1" i="0" u="none" strike="noStrike" dirty="0">
                          <a:solidFill>
                            <a:srgbClr val="000000"/>
                          </a:solidFill>
                          <a:effectLst/>
                          <a:latin typeface="Arial Narrow" panose="020B0606020202030204" pitchFamily="34" charset="0"/>
                        </a:rPr>
                        <a:t>% of residents satisfied with the adequacy of street lighting</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Narrow" panose="020B0606020202030204" pitchFamily="34" charset="0"/>
                        </a:rPr>
                        <a:t>75%</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70%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600" b="1" i="0" u="none" strike="noStrike">
                          <a:solidFill>
                            <a:srgbClr val="000000"/>
                          </a:solidFill>
                          <a:effectLst/>
                          <a:latin typeface="Arial Narrow" panose="020B0606020202030204" pitchFamily="34" charset="0"/>
                        </a:rPr>
                        <a:t>71%</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5982093"/>
                  </a:ext>
                </a:extLst>
              </a:tr>
              <a:tr h="326572">
                <a:tc>
                  <a:txBody>
                    <a:bodyPr/>
                    <a:lstStyle/>
                    <a:p>
                      <a:pPr algn="l" rtl="0" fontAlgn="ctr"/>
                      <a:r>
                        <a:rPr lang="en-US" sz="1600" b="1" i="0" u="none" strike="noStrike" dirty="0">
                          <a:solidFill>
                            <a:srgbClr val="000000"/>
                          </a:solidFill>
                          <a:effectLst/>
                          <a:latin typeface="Arial Narrow" panose="020B0606020202030204" pitchFamily="34" charset="0"/>
                        </a:rPr>
                        <a:t>% of residents satisfied with street and right of way maintenance</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Narrow" panose="020B0606020202030204" pitchFamily="34" charset="0"/>
                        </a:rPr>
                        <a:t>85%</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1600" b="1" i="0" u="none" strike="noStrike">
                          <a:solidFill>
                            <a:srgbClr val="000000"/>
                          </a:solidFill>
                          <a:effectLst/>
                          <a:latin typeface="Arial Narrow" panose="020B0606020202030204" pitchFamily="34" charset="0"/>
                        </a:rPr>
                        <a:t>89%</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600" b="1" i="0" u="none" strike="noStrike">
                          <a:solidFill>
                            <a:srgbClr val="000000"/>
                          </a:solidFill>
                          <a:effectLst/>
                          <a:latin typeface="Arial Narrow" panose="020B0606020202030204" pitchFamily="34" charset="0"/>
                        </a:rPr>
                        <a:t>88%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dirty="0">
                          <a:solidFill>
                            <a:srgbClr val="000000"/>
                          </a:solidFill>
                          <a:effectLst/>
                          <a:latin typeface="Arial Narrow" panose="020B0606020202030204" pitchFamily="34" charset="0"/>
                        </a:rPr>
                        <a:t>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2962683"/>
                  </a:ext>
                </a:extLst>
              </a:tr>
            </a:tbl>
          </a:graphicData>
        </a:graphic>
      </p:graphicFrame>
    </p:spTree>
    <p:extLst>
      <p:ext uri="{BB962C8B-B14F-4D97-AF65-F5344CB8AC3E}">
        <p14:creationId xmlns:p14="http://schemas.microsoft.com/office/powerpoint/2010/main" val="77495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7077" y="225287"/>
            <a:ext cx="11145079" cy="830997"/>
          </a:xfrm>
          <a:prstGeom prst="rect">
            <a:avLst/>
          </a:prstGeom>
          <a:noFill/>
        </p:spPr>
        <p:txBody>
          <a:bodyPr wrap="square" rtlCol="0">
            <a:spAutoFit/>
          </a:bodyPr>
          <a:lstStyle/>
          <a:p>
            <a:r>
              <a:rPr lang="en-US" sz="2400" i="1" dirty="0">
                <a:solidFill>
                  <a:schemeClr val="accent6"/>
                </a:solidFill>
                <a:latin typeface="Lucida Bright" panose="02040602050505020304" pitchFamily="18" charset="0"/>
              </a:rPr>
              <a:t>FY 2021 State of the Village Report Presentation</a:t>
            </a:r>
          </a:p>
          <a:p>
            <a:r>
              <a:rPr lang="en-US" sz="2400" i="1" dirty="0">
                <a:solidFill>
                  <a:schemeClr val="accent6"/>
                </a:solidFill>
                <a:latin typeface="Lucida Bright" panose="02040602050505020304" pitchFamily="18" charset="0"/>
              </a:rPr>
              <a:t>Protect the Environment</a:t>
            </a:r>
          </a:p>
        </p:txBody>
      </p:sp>
      <p:sp>
        <p:nvSpPr>
          <p:cNvPr id="2" name="TextBox 1"/>
          <p:cNvSpPr txBox="1"/>
          <p:nvPr/>
        </p:nvSpPr>
        <p:spPr>
          <a:xfrm>
            <a:off x="1306086" y="3983136"/>
            <a:ext cx="8752314" cy="238526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b="1" dirty="0" err="1">
                <a:latin typeface="Arial Narrow" panose="020B0606020202030204" pitchFamily="34" charset="0"/>
              </a:rPr>
              <a:t>Stormwater</a:t>
            </a:r>
            <a:r>
              <a:rPr lang="en-US" b="1" dirty="0">
                <a:latin typeface="Arial Narrow" panose="020B0606020202030204" pitchFamily="34" charset="0"/>
              </a:rPr>
              <a:t> has risen as a priority for residents over the last several years. The RFQ for Engineering Services to assist in developing a comprehensive </a:t>
            </a:r>
            <a:r>
              <a:rPr lang="en-US" b="1" dirty="0" err="1">
                <a:latin typeface="Arial Narrow" panose="020B0606020202030204" pitchFamily="34" charset="0"/>
              </a:rPr>
              <a:t>stormwater</a:t>
            </a:r>
            <a:r>
              <a:rPr lang="en-US" b="1" dirty="0">
                <a:latin typeface="Arial Narrow" panose="020B0606020202030204" pitchFamily="34" charset="0"/>
              </a:rPr>
              <a:t> master plan was sent out in June. All </a:t>
            </a:r>
            <a:r>
              <a:rPr lang="en-US" b="1" dirty="0" err="1">
                <a:latin typeface="Arial Narrow" panose="020B0606020202030204" pitchFamily="34" charset="0"/>
              </a:rPr>
              <a:t>stormwater</a:t>
            </a:r>
            <a:r>
              <a:rPr lang="en-US" b="1" dirty="0">
                <a:latin typeface="Arial Narrow" panose="020B0606020202030204" pitchFamily="34" charset="0"/>
              </a:rPr>
              <a:t> complaints are submitted through MY VOP and last year, staff ensured 97% of these complaints were addressed on time.</a:t>
            </a:r>
          </a:p>
          <a:p>
            <a:pPr marL="285750" indent="-285750">
              <a:spcAft>
                <a:spcPts val="600"/>
              </a:spcAft>
              <a:buFont typeface="Arial" panose="020B0604020202020204" pitchFamily="34" charset="0"/>
              <a:buChar char="•"/>
            </a:pPr>
            <a:r>
              <a:rPr lang="en-US" b="1" dirty="0">
                <a:latin typeface="Arial Narrow" panose="020B0606020202030204" pitchFamily="34" charset="0"/>
              </a:rPr>
              <a:t>Over the last year, the Public Services Department reported 100% of solid waste routes were completed on schedule. With the use of the MY VOP app, staff responded to 1.04 solid waste complaints per 1,000 collection points for the fiscal year and 99% of the complaints were addressed on time.</a:t>
            </a:r>
          </a:p>
        </p:txBody>
      </p:sp>
      <p:pic>
        <p:nvPicPr>
          <p:cNvPr id="3" name="Picture 2"/>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59152" y="5617938"/>
            <a:ext cx="946934" cy="94693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4789" y="44497"/>
            <a:ext cx="1184148" cy="1280160"/>
          </a:xfrm>
          <a:prstGeom prst="rect">
            <a:avLst/>
          </a:prstGeom>
          <a:ln>
            <a:noFill/>
          </a:ln>
          <a:effectLst>
            <a:outerShdw blurRad="292100" dist="139700" dir="2700000" algn="tl" rotWithShape="0">
              <a:srgbClr val="333333">
                <a:alpha val="65000"/>
              </a:srgbClr>
            </a:outerShdw>
          </a:effectLst>
        </p:spPr>
      </p:pic>
      <p:graphicFrame>
        <p:nvGraphicFramePr>
          <p:cNvPr id="5" name="Table 4"/>
          <p:cNvGraphicFramePr>
            <a:graphicFrameLocks noGrp="1"/>
          </p:cNvGraphicFramePr>
          <p:nvPr>
            <p:extLst>
              <p:ext uri="{D42A27DB-BD31-4B8C-83A1-F6EECF244321}">
                <p14:modId xmlns:p14="http://schemas.microsoft.com/office/powerpoint/2010/main" val="1271818805"/>
              </p:ext>
            </p:extLst>
          </p:nvPr>
        </p:nvGraphicFramePr>
        <p:xfrm>
          <a:off x="832619" y="1643336"/>
          <a:ext cx="10292580" cy="2139386"/>
        </p:xfrm>
        <a:graphic>
          <a:graphicData uri="http://schemas.openxmlformats.org/drawingml/2006/table">
            <a:tbl>
              <a:tblPr/>
              <a:tblGrid>
                <a:gridCol w="5648220">
                  <a:extLst>
                    <a:ext uri="{9D8B030D-6E8A-4147-A177-3AD203B41FA5}">
                      <a16:colId xmlns:a16="http://schemas.microsoft.com/office/drawing/2014/main" val="1710641741"/>
                    </a:ext>
                  </a:extLst>
                </a:gridCol>
                <a:gridCol w="1161090">
                  <a:extLst>
                    <a:ext uri="{9D8B030D-6E8A-4147-A177-3AD203B41FA5}">
                      <a16:colId xmlns:a16="http://schemas.microsoft.com/office/drawing/2014/main" val="1877091551"/>
                    </a:ext>
                  </a:extLst>
                </a:gridCol>
                <a:gridCol w="1161090">
                  <a:extLst>
                    <a:ext uri="{9D8B030D-6E8A-4147-A177-3AD203B41FA5}">
                      <a16:colId xmlns:a16="http://schemas.microsoft.com/office/drawing/2014/main" val="1973854563"/>
                    </a:ext>
                  </a:extLst>
                </a:gridCol>
                <a:gridCol w="1161090">
                  <a:extLst>
                    <a:ext uri="{9D8B030D-6E8A-4147-A177-3AD203B41FA5}">
                      <a16:colId xmlns:a16="http://schemas.microsoft.com/office/drawing/2014/main" val="3067987225"/>
                    </a:ext>
                  </a:extLst>
                </a:gridCol>
                <a:gridCol w="1161090">
                  <a:extLst>
                    <a:ext uri="{9D8B030D-6E8A-4147-A177-3AD203B41FA5}">
                      <a16:colId xmlns:a16="http://schemas.microsoft.com/office/drawing/2014/main" val="1422414113"/>
                    </a:ext>
                  </a:extLst>
                </a:gridCol>
              </a:tblGrid>
              <a:tr h="595585">
                <a:tc>
                  <a:txBody>
                    <a:bodyPr/>
                    <a:lstStyle/>
                    <a:p>
                      <a:pPr algn="ctr" rtl="0" fontAlgn="ctr"/>
                      <a:r>
                        <a:rPr lang="en-US" sz="1600" b="1" i="0" u="none" strike="noStrike">
                          <a:solidFill>
                            <a:srgbClr val="000000"/>
                          </a:solidFill>
                          <a:effectLst/>
                          <a:latin typeface="Arial Narrow" panose="020B0606020202030204" pitchFamily="34" charset="0"/>
                        </a:rPr>
                        <a:t>Key Performance Indicators</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EE7"/>
                    </a:solidFill>
                  </a:tcPr>
                </a:tc>
                <a:tc>
                  <a:txBody>
                    <a:bodyPr/>
                    <a:lstStyle/>
                    <a:p>
                      <a:pPr algn="ctr" rtl="0" fontAlgn="ctr"/>
                      <a:r>
                        <a:rPr lang="en-US" sz="1600" b="1" i="0" u="none" strike="noStrike">
                          <a:solidFill>
                            <a:srgbClr val="000000"/>
                          </a:solidFill>
                          <a:effectLst/>
                          <a:latin typeface="Arial Narrow" panose="020B0606020202030204" pitchFamily="34" charset="0"/>
                        </a:rPr>
                        <a:t>FY 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EE7"/>
                    </a:solidFill>
                  </a:tcPr>
                </a:tc>
                <a:tc>
                  <a:txBody>
                    <a:bodyPr/>
                    <a:lstStyle/>
                    <a:p>
                      <a:pPr algn="ctr" rtl="0" fontAlgn="ctr"/>
                      <a:r>
                        <a:rPr lang="en-US" sz="1600" b="1" i="0" u="none" strike="noStrike">
                          <a:solidFill>
                            <a:srgbClr val="000000"/>
                          </a:solidFill>
                          <a:effectLst/>
                          <a:latin typeface="Arial Narrow" panose="020B0606020202030204" pitchFamily="34" charset="0"/>
                        </a:rPr>
                        <a:t>FY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EE7"/>
                    </a:solidFill>
                  </a:tcPr>
                </a:tc>
                <a:tc>
                  <a:txBody>
                    <a:bodyPr/>
                    <a:lstStyle/>
                    <a:p>
                      <a:pPr algn="ctr" rtl="0" fontAlgn="ctr"/>
                      <a:r>
                        <a:rPr lang="en-US" sz="1600" b="1" i="0" u="none" strike="noStrike">
                          <a:solidFill>
                            <a:srgbClr val="000000"/>
                          </a:solidFill>
                          <a:effectLst/>
                          <a:latin typeface="Arial Narrow" panose="020B0606020202030204" pitchFamily="34" charset="0"/>
                        </a:rPr>
                        <a:t>FY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EE7"/>
                    </a:solidFill>
                  </a:tcPr>
                </a:tc>
                <a:tc>
                  <a:txBody>
                    <a:bodyPr/>
                    <a:lstStyle/>
                    <a:p>
                      <a:pPr algn="ctr" rtl="0" fontAlgn="ctr"/>
                      <a:r>
                        <a:rPr lang="en-US" sz="1600" b="1" i="0" u="none" strike="noStrike">
                          <a:solidFill>
                            <a:srgbClr val="000000"/>
                          </a:solidFill>
                          <a:effectLst/>
                          <a:latin typeface="Arial Narrow" panose="020B0606020202030204" pitchFamily="34" charset="0"/>
                        </a:rPr>
                        <a:t>FY 2021 Goal</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EE7"/>
                    </a:solidFill>
                  </a:tcPr>
                </a:tc>
                <a:extLst>
                  <a:ext uri="{0D108BD9-81ED-4DB2-BD59-A6C34878D82A}">
                    <a16:rowId xmlns:a16="http://schemas.microsoft.com/office/drawing/2014/main" val="1859549523"/>
                  </a:ext>
                </a:extLst>
              </a:tr>
              <a:tr h="384536">
                <a:tc>
                  <a:txBody>
                    <a:bodyPr/>
                    <a:lstStyle/>
                    <a:p>
                      <a:pPr algn="l" rtl="0" fontAlgn="ctr"/>
                      <a:r>
                        <a:rPr lang="en-US" sz="1600" b="1" i="0" u="none" strike="noStrike" dirty="0">
                          <a:solidFill>
                            <a:srgbClr val="000000"/>
                          </a:solidFill>
                          <a:effectLst/>
                          <a:latin typeface="Arial Narrow" panose="020B0606020202030204" pitchFamily="34" charset="0"/>
                        </a:rPr>
                        <a:t>% of residents satisfied with </a:t>
                      </a:r>
                      <a:r>
                        <a:rPr lang="en-US" sz="1600" b="1" i="0" u="none" strike="noStrike" dirty="0" err="1">
                          <a:solidFill>
                            <a:srgbClr val="000000"/>
                          </a:solidFill>
                          <a:effectLst/>
                          <a:latin typeface="Arial Narrow" panose="020B0606020202030204" pitchFamily="34" charset="0"/>
                        </a:rPr>
                        <a:t>stormwater</a:t>
                      </a:r>
                      <a:r>
                        <a:rPr lang="en-US" sz="1600" b="1" i="0" u="none" strike="noStrike" dirty="0">
                          <a:solidFill>
                            <a:srgbClr val="000000"/>
                          </a:solidFill>
                          <a:effectLst/>
                          <a:latin typeface="Arial Narrow" panose="020B0606020202030204" pitchFamily="34" charset="0"/>
                        </a:rPr>
                        <a:t> management</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Narrow" panose="020B0606020202030204" pitchFamily="34" charset="0"/>
                        </a:rPr>
                        <a:t>77%</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1600" b="1" i="0" u="none" strike="noStrike">
                          <a:solidFill>
                            <a:srgbClr val="000000"/>
                          </a:solidFill>
                          <a:effectLst/>
                          <a:latin typeface="Arial Narrow" panose="020B0606020202030204" pitchFamily="34" charset="0"/>
                        </a:rPr>
                        <a:t>84%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83%</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80%</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1005499"/>
                  </a:ext>
                </a:extLst>
              </a:tr>
              <a:tr h="287157">
                <a:tc>
                  <a:txBody>
                    <a:bodyPr/>
                    <a:lstStyle/>
                    <a:p>
                      <a:pPr algn="l" rtl="0" fontAlgn="ctr"/>
                      <a:r>
                        <a:rPr lang="en-US" sz="1600" b="1" i="0" u="none" strike="noStrike" dirty="0">
                          <a:solidFill>
                            <a:srgbClr val="000000"/>
                          </a:solidFill>
                          <a:effectLst/>
                          <a:latin typeface="Arial Narrow" panose="020B0606020202030204" pitchFamily="34" charset="0"/>
                        </a:rPr>
                        <a:t>% of residents satisfied with solid waste services</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Narrow" panose="020B0606020202030204" pitchFamily="34" charset="0"/>
                        </a:rPr>
                        <a:t>92%</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600" b="1" i="0" u="none" strike="noStrike">
                          <a:solidFill>
                            <a:srgbClr val="000000"/>
                          </a:solidFill>
                          <a:effectLst/>
                          <a:latin typeface="Arial Narrow" panose="020B0606020202030204" pitchFamily="34" charset="0"/>
                        </a:rPr>
                        <a:t>96%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96%</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95%</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8099481"/>
                  </a:ext>
                </a:extLst>
              </a:tr>
              <a:tr h="574315">
                <a:tc>
                  <a:txBody>
                    <a:bodyPr/>
                    <a:lstStyle/>
                    <a:p>
                      <a:pPr algn="l" rtl="0" fontAlgn="ctr"/>
                      <a:r>
                        <a:rPr lang="en-US" sz="1600" b="1" i="0" u="none" strike="noStrike">
                          <a:solidFill>
                            <a:srgbClr val="000000"/>
                          </a:solidFill>
                          <a:effectLst/>
                          <a:latin typeface="Arial Narrow" panose="020B0606020202030204" pitchFamily="34" charset="0"/>
                        </a:rPr>
                        <a:t>% of residents satisfied with promotion of natural resource conservation</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Narrow" panose="020B0606020202030204" pitchFamily="34" charset="0"/>
                        </a:rPr>
                        <a:t>86%</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600" b="1" i="0" u="none" strike="noStrike">
                          <a:solidFill>
                            <a:srgbClr val="000000"/>
                          </a:solidFill>
                          <a:effectLst/>
                          <a:latin typeface="Arial Narrow" panose="020B0606020202030204" pitchFamily="34" charset="0"/>
                        </a:rPr>
                        <a:t>92%</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89%</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600" b="1" i="0" u="none" strike="noStrike" dirty="0">
                          <a:solidFill>
                            <a:srgbClr val="000000"/>
                          </a:solidFill>
                          <a:effectLst/>
                          <a:latin typeface="Arial Narrow" panose="020B0606020202030204" pitchFamily="34" charset="0"/>
                        </a:rPr>
                        <a:t>90%</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7889868"/>
                  </a:ext>
                </a:extLst>
              </a:tr>
              <a:tr h="297793">
                <a:tc>
                  <a:txBody>
                    <a:bodyPr/>
                    <a:lstStyle/>
                    <a:p>
                      <a:pPr algn="l" rtl="0" fontAlgn="ctr"/>
                      <a:r>
                        <a:rPr lang="en-US" sz="1600" b="1" i="0" u="none" strike="noStrike" dirty="0">
                          <a:solidFill>
                            <a:srgbClr val="000000"/>
                          </a:solidFill>
                          <a:effectLst/>
                          <a:latin typeface="Arial Narrow" panose="020B0606020202030204" pitchFamily="34" charset="0"/>
                        </a:rPr>
                        <a:t>% of refuse diverted from the landfill</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Narrow" panose="020B0606020202030204" pitchFamily="34" charset="0"/>
                        </a:rPr>
                        <a:t>27%</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1600" b="1" i="0" u="none" strike="noStrike">
                          <a:solidFill>
                            <a:srgbClr val="000000"/>
                          </a:solidFill>
                          <a:effectLst/>
                          <a:latin typeface="Arial Narrow" panose="020B0606020202030204" pitchFamily="34" charset="0"/>
                        </a:rPr>
                        <a:t>20%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1600" b="1" i="0" u="none" strike="noStrike">
                          <a:solidFill>
                            <a:srgbClr val="000000"/>
                          </a:solidFill>
                          <a:effectLst/>
                          <a:latin typeface="Arial Narrow" panose="020B0606020202030204" pitchFamily="34" charset="0"/>
                        </a:rPr>
                        <a:t>15%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1600" b="1" i="0" u="none" strike="noStrike" dirty="0">
                          <a:solidFill>
                            <a:srgbClr val="000000"/>
                          </a:solidFill>
                          <a:effectLst/>
                          <a:latin typeface="Arial Narrow" panose="020B0606020202030204" pitchFamily="34" charset="0"/>
                        </a:rPr>
                        <a:t>22%</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540494"/>
                  </a:ext>
                </a:extLst>
              </a:tr>
            </a:tbl>
          </a:graphicData>
        </a:graphic>
      </p:graphicFrame>
      <p:sp>
        <p:nvSpPr>
          <p:cNvPr id="13" name="Down Arrow 12"/>
          <p:cNvSpPr/>
          <p:nvPr/>
        </p:nvSpPr>
        <p:spPr>
          <a:xfrm rot="10800000" flipV="1">
            <a:off x="11158668" y="3516022"/>
            <a:ext cx="231918" cy="2667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323632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7077" y="225287"/>
            <a:ext cx="11145079" cy="830997"/>
          </a:xfrm>
          <a:prstGeom prst="rect">
            <a:avLst/>
          </a:prstGeom>
          <a:noFill/>
        </p:spPr>
        <p:txBody>
          <a:bodyPr wrap="square" rtlCol="0">
            <a:spAutoFit/>
          </a:bodyPr>
          <a:lstStyle/>
          <a:p>
            <a:r>
              <a:rPr lang="en-US" sz="2400" i="1" dirty="0">
                <a:solidFill>
                  <a:schemeClr val="accent6"/>
                </a:solidFill>
                <a:latin typeface="Lucida Bright" panose="02040602050505020304" pitchFamily="18" charset="0"/>
              </a:rPr>
              <a:t>FY 2021 State of the Village Report Presentation</a:t>
            </a:r>
          </a:p>
          <a:p>
            <a:r>
              <a:rPr lang="en-US" sz="2400" i="1" dirty="0">
                <a:solidFill>
                  <a:schemeClr val="accent6"/>
                </a:solidFill>
                <a:latin typeface="Lucida Bright" panose="02040602050505020304" pitchFamily="18" charset="0"/>
              </a:rPr>
              <a:t>Promote Active Living and Cultural Opportunities</a:t>
            </a:r>
          </a:p>
        </p:txBody>
      </p:sp>
      <p:sp>
        <p:nvSpPr>
          <p:cNvPr id="2" name="TextBox 1"/>
          <p:cNvSpPr txBox="1"/>
          <p:nvPr/>
        </p:nvSpPr>
        <p:spPr>
          <a:xfrm>
            <a:off x="1480789" y="3499339"/>
            <a:ext cx="9137654" cy="273921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b="1" dirty="0">
                <a:latin typeface="Arial Narrow" panose="020B0606020202030204" pitchFamily="34" charset="0"/>
              </a:rPr>
              <a:t>Adult and youth participation is roughly equal between athletic and recreation programs hosted by the Village of Pinehurst. In total, 182 athletic and recreation programs were offered to our community during 2021.</a:t>
            </a:r>
          </a:p>
          <a:p>
            <a:pPr marL="285750" indent="-285750">
              <a:spcAft>
                <a:spcPts val="600"/>
              </a:spcAft>
              <a:buFont typeface="Arial" panose="020B0604020202020204" pitchFamily="34" charset="0"/>
              <a:buChar char="•"/>
            </a:pPr>
            <a:r>
              <a:rPr lang="en-US" b="1" dirty="0">
                <a:latin typeface="Arial Narrow" panose="020B0606020202030204" pitchFamily="34" charset="0"/>
              </a:rPr>
              <a:t>Recreation programs saw another successful year with 95% of residents satisfied with the quality of youth recreation programs and 93% satisfied with the quality of adult recreation programs. Over the last year, the department served 4,085 participants in athletic and recreation programs. </a:t>
            </a:r>
          </a:p>
          <a:p>
            <a:pPr marL="285750" indent="-285750">
              <a:spcAft>
                <a:spcPts val="600"/>
              </a:spcAft>
              <a:buFont typeface="Arial" panose="020B0604020202020204" pitchFamily="34" charset="0"/>
              <a:buChar char="•"/>
            </a:pPr>
            <a:r>
              <a:rPr lang="en-US" b="1" dirty="0">
                <a:latin typeface="Arial Narrow" panose="020B0606020202030204" pitchFamily="34" charset="0"/>
              </a:rPr>
              <a:t>After a long hiatus due to COVID-19, our outdoor group gathering special events started up again in May with Live After 5.</a:t>
            </a:r>
          </a:p>
        </p:txBody>
      </p:sp>
      <p:pic>
        <p:nvPicPr>
          <p:cNvPr id="3" name="Picture 2"/>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58243" y="5617938"/>
            <a:ext cx="948751" cy="94693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3483" y="60257"/>
            <a:ext cx="1102360" cy="1247071"/>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588290293"/>
              </p:ext>
            </p:extLst>
          </p:nvPr>
        </p:nvGraphicFramePr>
        <p:xfrm>
          <a:off x="832618" y="1755961"/>
          <a:ext cx="10368780" cy="1542410"/>
        </p:xfrm>
        <a:graphic>
          <a:graphicData uri="http://schemas.openxmlformats.org/drawingml/2006/table">
            <a:tbl>
              <a:tblPr/>
              <a:tblGrid>
                <a:gridCol w="5690036">
                  <a:extLst>
                    <a:ext uri="{9D8B030D-6E8A-4147-A177-3AD203B41FA5}">
                      <a16:colId xmlns:a16="http://schemas.microsoft.com/office/drawing/2014/main" val="1772798408"/>
                    </a:ext>
                  </a:extLst>
                </a:gridCol>
                <a:gridCol w="1169686">
                  <a:extLst>
                    <a:ext uri="{9D8B030D-6E8A-4147-A177-3AD203B41FA5}">
                      <a16:colId xmlns:a16="http://schemas.microsoft.com/office/drawing/2014/main" val="3633539631"/>
                    </a:ext>
                  </a:extLst>
                </a:gridCol>
                <a:gridCol w="1169686">
                  <a:extLst>
                    <a:ext uri="{9D8B030D-6E8A-4147-A177-3AD203B41FA5}">
                      <a16:colId xmlns:a16="http://schemas.microsoft.com/office/drawing/2014/main" val="4215626375"/>
                    </a:ext>
                  </a:extLst>
                </a:gridCol>
                <a:gridCol w="1169686">
                  <a:extLst>
                    <a:ext uri="{9D8B030D-6E8A-4147-A177-3AD203B41FA5}">
                      <a16:colId xmlns:a16="http://schemas.microsoft.com/office/drawing/2014/main" val="2292519380"/>
                    </a:ext>
                  </a:extLst>
                </a:gridCol>
                <a:gridCol w="1169686">
                  <a:extLst>
                    <a:ext uri="{9D8B030D-6E8A-4147-A177-3AD203B41FA5}">
                      <a16:colId xmlns:a16="http://schemas.microsoft.com/office/drawing/2014/main" val="3183184769"/>
                    </a:ext>
                  </a:extLst>
                </a:gridCol>
              </a:tblGrid>
              <a:tr h="588128">
                <a:tc>
                  <a:txBody>
                    <a:bodyPr/>
                    <a:lstStyle/>
                    <a:p>
                      <a:pPr algn="ctr" rtl="0" fontAlgn="ctr"/>
                      <a:r>
                        <a:rPr lang="en-US" sz="1600" b="1" i="0" u="none" strike="noStrike">
                          <a:solidFill>
                            <a:srgbClr val="000000"/>
                          </a:solidFill>
                          <a:effectLst/>
                          <a:latin typeface="Arial Narrow" panose="020B0606020202030204" pitchFamily="34" charset="0"/>
                        </a:rPr>
                        <a:t>Key Performance Indicators</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EE7"/>
                    </a:solidFill>
                  </a:tcPr>
                </a:tc>
                <a:tc>
                  <a:txBody>
                    <a:bodyPr/>
                    <a:lstStyle/>
                    <a:p>
                      <a:pPr algn="ctr" rtl="0" fontAlgn="ctr"/>
                      <a:r>
                        <a:rPr lang="en-US" sz="1600" b="1" i="0" u="none" strike="noStrike">
                          <a:solidFill>
                            <a:srgbClr val="000000"/>
                          </a:solidFill>
                          <a:effectLst/>
                          <a:latin typeface="Arial Narrow" panose="020B0606020202030204" pitchFamily="34" charset="0"/>
                        </a:rPr>
                        <a:t>FY 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EE7"/>
                    </a:solidFill>
                  </a:tcPr>
                </a:tc>
                <a:tc>
                  <a:txBody>
                    <a:bodyPr/>
                    <a:lstStyle/>
                    <a:p>
                      <a:pPr algn="ctr" rtl="0" fontAlgn="ctr"/>
                      <a:r>
                        <a:rPr lang="en-US" sz="1600" b="1" i="0" u="none" strike="noStrike">
                          <a:solidFill>
                            <a:srgbClr val="000000"/>
                          </a:solidFill>
                          <a:effectLst/>
                          <a:latin typeface="Arial Narrow" panose="020B0606020202030204" pitchFamily="34" charset="0"/>
                        </a:rPr>
                        <a:t>FY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EE7"/>
                    </a:solidFill>
                  </a:tcPr>
                </a:tc>
                <a:tc>
                  <a:txBody>
                    <a:bodyPr/>
                    <a:lstStyle/>
                    <a:p>
                      <a:pPr algn="ctr" rtl="0" fontAlgn="ctr"/>
                      <a:r>
                        <a:rPr lang="en-US" sz="1600" b="1" i="0" u="none" strike="noStrike">
                          <a:solidFill>
                            <a:srgbClr val="000000"/>
                          </a:solidFill>
                          <a:effectLst/>
                          <a:latin typeface="Arial Narrow" panose="020B0606020202030204" pitchFamily="34" charset="0"/>
                        </a:rPr>
                        <a:t>FY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EE7"/>
                    </a:solidFill>
                  </a:tcPr>
                </a:tc>
                <a:tc>
                  <a:txBody>
                    <a:bodyPr/>
                    <a:lstStyle/>
                    <a:p>
                      <a:pPr algn="ctr" rtl="0" fontAlgn="ctr"/>
                      <a:r>
                        <a:rPr lang="en-US" sz="1600" b="1" i="0" u="none" strike="noStrike">
                          <a:solidFill>
                            <a:srgbClr val="000000"/>
                          </a:solidFill>
                          <a:effectLst/>
                          <a:latin typeface="Arial Narrow" panose="020B0606020202030204" pitchFamily="34" charset="0"/>
                        </a:rPr>
                        <a:t>FY 2021 Goal</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EE7"/>
                    </a:solidFill>
                  </a:tcPr>
                </a:tc>
                <a:extLst>
                  <a:ext uri="{0D108BD9-81ED-4DB2-BD59-A6C34878D82A}">
                    <a16:rowId xmlns:a16="http://schemas.microsoft.com/office/drawing/2014/main" val="946068120"/>
                  </a:ext>
                </a:extLst>
              </a:tr>
              <a:tr h="294064">
                <a:tc>
                  <a:txBody>
                    <a:bodyPr/>
                    <a:lstStyle/>
                    <a:p>
                      <a:pPr algn="l" rtl="0" fontAlgn="ctr"/>
                      <a:r>
                        <a:rPr lang="en-US" sz="1600" b="1" i="0" u="none" strike="noStrike">
                          <a:solidFill>
                            <a:srgbClr val="000000"/>
                          </a:solidFill>
                          <a:effectLst/>
                          <a:latin typeface="Arial Narrow" panose="020B0606020202030204" pitchFamily="34" charset="0"/>
                        </a:rPr>
                        <a:t>% of residents satisfied with P&amp;R programs</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Narrow" panose="020B0606020202030204" pitchFamily="34" charset="0"/>
                        </a:rPr>
                        <a:t>98%</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99%</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98%</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95%</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1277576"/>
                  </a:ext>
                </a:extLst>
              </a:tr>
              <a:tr h="283561">
                <a:tc>
                  <a:txBody>
                    <a:bodyPr/>
                    <a:lstStyle/>
                    <a:p>
                      <a:pPr algn="l" rtl="0" fontAlgn="ctr"/>
                      <a:r>
                        <a:rPr lang="en-US" sz="1600" b="1" i="0" u="none" strike="noStrike">
                          <a:solidFill>
                            <a:srgbClr val="000000"/>
                          </a:solidFill>
                          <a:effectLst/>
                          <a:latin typeface="Arial Narrow" panose="020B0606020202030204" pitchFamily="34" charset="0"/>
                        </a:rPr>
                        <a:t>% of residents satisfied with P&amp;R facilities</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Narrow" panose="020B0606020202030204" pitchFamily="34" charset="0"/>
                        </a:rPr>
                        <a:t>96%</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99%</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98%</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95%</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3691637"/>
                  </a:ext>
                </a:extLst>
              </a:tr>
              <a:tr h="376657">
                <a:tc>
                  <a:txBody>
                    <a:bodyPr/>
                    <a:lstStyle/>
                    <a:p>
                      <a:pPr algn="l" rtl="0" fontAlgn="ctr"/>
                      <a:r>
                        <a:rPr lang="en-US" sz="1600" b="1" i="0" u="none" strike="noStrike">
                          <a:solidFill>
                            <a:srgbClr val="000000"/>
                          </a:solidFill>
                          <a:effectLst/>
                          <a:latin typeface="Arial Narrow" panose="020B0606020202030204" pitchFamily="34" charset="0"/>
                        </a:rPr>
                        <a:t>% of residents satisfied with Village sponsored cultural arts events</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Narrow" panose="020B0606020202030204" pitchFamily="34" charset="0"/>
                        </a:rPr>
                        <a:t>93%</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600" b="1" i="0" u="none" strike="noStrike">
                          <a:solidFill>
                            <a:srgbClr val="000000"/>
                          </a:solidFill>
                          <a:effectLst/>
                          <a:latin typeface="Arial Narrow" panose="020B0606020202030204" pitchFamily="34" charset="0"/>
                        </a:rPr>
                        <a:t>93%</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600" b="1" i="0" u="none" strike="noStrike">
                          <a:solidFill>
                            <a:srgbClr val="000000"/>
                          </a:solidFill>
                          <a:effectLst/>
                          <a:latin typeface="Arial Narrow" panose="020B0606020202030204" pitchFamily="34" charset="0"/>
                        </a:rPr>
                        <a:t>94%</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600" b="1" i="0" u="none" strike="noStrike" dirty="0">
                          <a:solidFill>
                            <a:srgbClr val="000000"/>
                          </a:solidFill>
                          <a:effectLst/>
                          <a:latin typeface="Arial Narrow" panose="020B0606020202030204" pitchFamily="34" charset="0"/>
                        </a:rPr>
                        <a:t>95%</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0585712"/>
                  </a:ext>
                </a:extLst>
              </a:tr>
            </a:tbl>
          </a:graphicData>
        </a:graphic>
      </p:graphicFrame>
    </p:spTree>
    <p:extLst>
      <p:ext uri="{BB962C8B-B14F-4D97-AF65-F5344CB8AC3E}">
        <p14:creationId xmlns:p14="http://schemas.microsoft.com/office/powerpoint/2010/main" val="1933459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22348" y="2875002"/>
            <a:ext cx="8147304" cy="1107996"/>
          </a:xfrm>
          <a:prstGeom prst="rect">
            <a:avLst/>
          </a:prstGeom>
          <a:noFill/>
        </p:spPr>
        <p:txBody>
          <a:bodyPr wrap="square" rtlCol="0">
            <a:spAutoFit/>
          </a:bodyPr>
          <a:lstStyle/>
          <a:p>
            <a:pPr algn="ctr"/>
            <a:r>
              <a:rPr lang="en-US" sz="6600" dirty="0">
                <a:solidFill>
                  <a:schemeClr val="accent6"/>
                </a:solidFill>
                <a:latin typeface="Lucida Bright" panose="02040602050505020304" pitchFamily="18" charset="0"/>
              </a:rPr>
              <a:t>Internal Focus</a:t>
            </a:r>
          </a:p>
        </p:txBody>
      </p:sp>
    </p:spTree>
    <p:extLst>
      <p:ext uri="{BB962C8B-B14F-4D97-AF65-F5344CB8AC3E}">
        <p14:creationId xmlns:p14="http://schemas.microsoft.com/office/powerpoint/2010/main" val="732143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7077" y="225287"/>
            <a:ext cx="11145079" cy="830997"/>
          </a:xfrm>
          <a:prstGeom prst="rect">
            <a:avLst/>
          </a:prstGeom>
          <a:noFill/>
        </p:spPr>
        <p:txBody>
          <a:bodyPr wrap="square" rtlCol="0">
            <a:spAutoFit/>
          </a:bodyPr>
          <a:lstStyle/>
          <a:p>
            <a:r>
              <a:rPr lang="en-US" sz="2400" i="1" dirty="0">
                <a:solidFill>
                  <a:schemeClr val="accent6"/>
                </a:solidFill>
                <a:latin typeface="Lucida Bright" panose="02040602050505020304" pitchFamily="18" charset="0"/>
              </a:rPr>
              <a:t>FY 2021 State of the Village Report Presentation</a:t>
            </a:r>
          </a:p>
          <a:p>
            <a:r>
              <a:rPr lang="en-US" sz="2400" i="1" dirty="0">
                <a:solidFill>
                  <a:schemeClr val="accent6"/>
                </a:solidFill>
                <a:latin typeface="Lucida Bright" panose="02040602050505020304" pitchFamily="18" charset="0"/>
              </a:rPr>
              <a:t>Professionally Manage a High Performing Organization</a:t>
            </a:r>
          </a:p>
        </p:txBody>
      </p:sp>
      <p:sp>
        <p:nvSpPr>
          <p:cNvPr id="14" name="TextBox 13"/>
          <p:cNvSpPr txBox="1"/>
          <p:nvPr/>
        </p:nvSpPr>
        <p:spPr>
          <a:xfrm>
            <a:off x="1487390" y="4160224"/>
            <a:ext cx="9720360" cy="210826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b="1" dirty="0">
                <a:latin typeface="Arial Narrow" panose="020B0606020202030204" pitchFamily="34" charset="0"/>
              </a:rPr>
              <a:t>To leverage technology, the Village continues to implement the GIS Strategic Plan including training that began in the Fall of 2021. The Village also continued its journey using the Baldrige Excellence Framework and were awarded a site visit for the National Malcom </a:t>
            </a:r>
            <a:r>
              <a:rPr lang="en-US" b="1" dirty="0" err="1">
                <a:latin typeface="Arial Narrow" panose="020B0606020202030204" pitchFamily="34" charset="0"/>
              </a:rPr>
              <a:t>Baldridge</a:t>
            </a:r>
            <a:r>
              <a:rPr lang="en-US" b="1" dirty="0">
                <a:latin typeface="Arial Narrow" panose="020B0606020202030204" pitchFamily="34" charset="0"/>
              </a:rPr>
              <a:t> Award in October 2020.</a:t>
            </a:r>
          </a:p>
          <a:p>
            <a:pPr marL="285750" indent="-285750">
              <a:spcAft>
                <a:spcPts val="600"/>
              </a:spcAft>
              <a:buFont typeface="Arial" panose="020B0604020202020204" pitchFamily="34" charset="0"/>
              <a:buChar char="•"/>
            </a:pPr>
            <a:r>
              <a:rPr lang="en-US" b="1" dirty="0">
                <a:latin typeface="Arial Narrow" panose="020B0606020202030204" pitchFamily="34" charset="0"/>
              </a:rPr>
              <a:t>The MY VOP mobile app allows residents to stay involved in Village affairs. At the close of FY 2021, there were approximately 5,186 downloads of the app. Village staff addressed over 4,500 requests and complaints received through MY VOP, responding to 98% of those complaints within desired time frames.</a:t>
            </a:r>
          </a:p>
        </p:txBody>
      </p:sp>
      <p:pic>
        <p:nvPicPr>
          <p:cNvPr id="16" name="Picture 15"/>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57334" y="5617938"/>
            <a:ext cx="950569" cy="94693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9407" y="44046"/>
            <a:ext cx="1088258" cy="1277914"/>
          </a:xfrm>
          <a:prstGeom prst="rect">
            <a:avLst/>
          </a:prstGeom>
          <a:ln>
            <a:noFill/>
          </a:ln>
          <a:effectLst>
            <a:outerShdw blurRad="292100" dist="139700" dir="2700000" algn="tl" rotWithShape="0">
              <a:srgbClr val="333333">
                <a:alpha val="65000"/>
              </a:srgbClr>
            </a:outerShdw>
          </a:effectLst>
        </p:spPr>
      </p:pic>
      <p:graphicFrame>
        <p:nvGraphicFramePr>
          <p:cNvPr id="2" name="Table 1"/>
          <p:cNvGraphicFramePr>
            <a:graphicFrameLocks noGrp="1"/>
          </p:cNvGraphicFramePr>
          <p:nvPr>
            <p:extLst>
              <p:ext uri="{D42A27DB-BD31-4B8C-83A1-F6EECF244321}">
                <p14:modId xmlns:p14="http://schemas.microsoft.com/office/powerpoint/2010/main" val="2188045427"/>
              </p:ext>
            </p:extLst>
          </p:nvPr>
        </p:nvGraphicFramePr>
        <p:xfrm>
          <a:off x="755578" y="1572494"/>
          <a:ext cx="10452172" cy="2426226"/>
        </p:xfrm>
        <a:graphic>
          <a:graphicData uri="http://schemas.openxmlformats.org/drawingml/2006/table">
            <a:tbl>
              <a:tblPr/>
              <a:tblGrid>
                <a:gridCol w="5735796">
                  <a:extLst>
                    <a:ext uri="{9D8B030D-6E8A-4147-A177-3AD203B41FA5}">
                      <a16:colId xmlns:a16="http://schemas.microsoft.com/office/drawing/2014/main" val="703726944"/>
                    </a:ext>
                  </a:extLst>
                </a:gridCol>
                <a:gridCol w="1179094">
                  <a:extLst>
                    <a:ext uri="{9D8B030D-6E8A-4147-A177-3AD203B41FA5}">
                      <a16:colId xmlns:a16="http://schemas.microsoft.com/office/drawing/2014/main" val="2588768772"/>
                    </a:ext>
                  </a:extLst>
                </a:gridCol>
                <a:gridCol w="1179094">
                  <a:extLst>
                    <a:ext uri="{9D8B030D-6E8A-4147-A177-3AD203B41FA5}">
                      <a16:colId xmlns:a16="http://schemas.microsoft.com/office/drawing/2014/main" val="3690371149"/>
                    </a:ext>
                  </a:extLst>
                </a:gridCol>
                <a:gridCol w="1179094">
                  <a:extLst>
                    <a:ext uri="{9D8B030D-6E8A-4147-A177-3AD203B41FA5}">
                      <a16:colId xmlns:a16="http://schemas.microsoft.com/office/drawing/2014/main" val="2579861676"/>
                    </a:ext>
                  </a:extLst>
                </a:gridCol>
                <a:gridCol w="1179094">
                  <a:extLst>
                    <a:ext uri="{9D8B030D-6E8A-4147-A177-3AD203B41FA5}">
                      <a16:colId xmlns:a16="http://schemas.microsoft.com/office/drawing/2014/main" val="3156119362"/>
                    </a:ext>
                  </a:extLst>
                </a:gridCol>
              </a:tblGrid>
              <a:tr h="559808">
                <a:tc>
                  <a:txBody>
                    <a:bodyPr/>
                    <a:lstStyle/>
                    <a:p>
                      <a:pPr algn="ctr" rtl="0" fontAlgn="ctr"/>
                      <a:r>
                        <a:rPr lang="en-US" sz="1600" b="1" i="0" u="none" strike="noStrike">
                          <a:solidFill>
                            <a:srgbClr val="000000"/>
                          </a:solidFill>
                          <a:effectLst/>
                          <a:latin typeface="Arial Narrow" panose="020B0606020202030204" pitchFamily="34" charset="0"/>
                        </a:rPr>
                        <a:t>Key Performance Indicators</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EE7"/>
                    </a:solidFill>
                  </a:tcPr>
                </a:tc>
                <a:tc>
                  <a:txBody>
                    <a:bodyPr/>
                    <a:lstStyle/>
                    <a:p>
                      <a:pPr algn="ctr" rtl="0" fontAlgn="ctr"/>
                      <a:r>
                        <a:rPr lang="en-US" sz="1600" b="1" i="0" u="none" strike="noStrike">
                          <a:solidFill>
                            <a:srgbClr val="000000"/>
                          </a:solidFill>
                          <a:effectLst/>
                          <a:latin typeface="Arial Narrow" panose="020B0606020202030204" pitchFamily="34" charset="0"/>
                        </a:rPr>
                        <a:t>FY 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EE7"/>
                    </a:solidFill>
                  </a:tcPr>
                </a:tc>
                <a:tc>
                  <a:txBody>
                    <a:bodyPr/>
                    <a:lstStyle/>
                    <a:p>
                      <a:pPr algn="ctr" rtl="0" fontAlgn="ctr"/>
                      <a:r>
                        <a:rPr lang="en-US" sz="1600" b="1" i="0" u="none" strike="noStrike">
                          <a:solidFill>
                            <a:srgbClr val="000000"/>
                          </a:solidFill>
                          <a:effectLst/>
                          <a:latin typeface="Arial Narrow" panose="020B0606020202030204" pitchFamily="34" charset="0"/>
                        </a:rPr>
                        <a:t>FY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EE7"/>
                    </a:solidFill>
                  </a:tcPr>
                </a:tc>
                <a:tc>
                  <a:txBody>
                    <a:bodyPr/>
                    <a:lstStyle/>
                    <a:p>
                      <a:pPr algn="ctr" rtl="0" fontAlgn="ctr"/>
                      <a:r>
                        <a:rPr lang="en-US" sz="1600" b="1" i="0" u="none" strike="noStrike">
                          <a:solidFill>
                            <a:srgbClr val="000000"/>
                          </a:solidFill>
                          <a:effectLst/>
                          <a:latin typeface="Arial Narrow" panose="020B0606020202030204" pitchFamily="34" charset="0"/>
                        </a:rPr>
                        <a:t>FY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EE7"/>
                    </a:solidFill>
                  </a:tcPr>
                </a:tc>
                <a:tc>
                  <a:txBody>
                    <a:bodyPr/>
                    <a:lstStyle/>
                    <a:p>
                      <a:pPr algn="ctr" rtl="0" fontAlgn="ctr"/>
                      <a:r>
                        <a:rPr lang="en-US" sz="1600" b="1" i="0" u="none" strike="noStrike">
                          <a:solidFill>
                            <a:srgbClr val="000000"/>
                          </a:solidFill>
                          <a:effectLst/>
                          <a:latin typeface="Arial Narrow" panose="020B0606020202030204" pitchFamily="34" charset="0"/>
                        </a:rPr>
                        <a:t>FY 2021 Goal</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EE7"/>
                    </a:solidFill>
                  </a:tcPr>
                </a:tc>
                <a:extLst>
                  <a:ext uri="{0D108BD9-81ED-4DB2-BD59-A6C34878D82A}">
                    <a16:rowId xmlns:a16="http://schemas.microsoft.com/office/drawing/2014/main" val="3673501910"/>
                  </a:ext>
                </a:extLst>
              </a:tr>
              <a:tr h="332625">
                <a:tc>
                  <a:txBody>
                    <a:bodyPr/>
                    <a:lstStyle/>
                    <a:p>
                      <a:pPr algn="l" rtl="0" fontAlgn="ctr"/>
                      <a:r>
                        <a:rPr lang="en-US" sz="1600" b="1" i="0" u="none" strike="noStrike" dirty="0">
                          <a:solidFill>
                            <a:srgbClr val="000000"/>
                          </a:solidFill>
                          <a:effectLst/>
                          <a:latin typeface="Arial Narrow" panose="020B0606020202030204" pitchFamily="34" charset="0"/>
                        </a:rPr>
                        <a:t>% of residents satisfied with Village communications</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Narrow" panose="020B0606020202030204" pitchFamily="34" charset="0"/>
                        </a:rPr>
                        <a:t>93%</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600" b="1" i="0" u="none" strike="noStrike">
                          <a:solidFill>
                            <a:srgbClr val="000000"/>
                          </a:solidFill>
                          <a:effectLst/>
                          <a:latin typeface="Arial Narrow" panose="020B0606020202030204" pitchFamily="34" charset="0"/>
                        </a:rPr>
                        <a:t>96%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97%</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95%</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3065929"/>
                  </a:ext>
                </a:extLst>
              </a:tr>
              <a:tr h="539814">
                <a:tc>
                  <a:txBody>
                    <a:bodyPr/>
                    <a:lstStyle/>
                    <a:p>
                      <a:pPr algn="l" rtl="0" fontAlgn="ctr"/>
                      <a:r>
                        <a:rPr lang="en-US" sz="1600" b="1" i="0" u="none" strike="noStrike">
                          <a:solidFill>
                            <a:srgbClr val="000000"/>
                          </a:solidFill>
                          <a:effectLst/>
                          <a:latin typeface="Arial Narrow" panose="020B0606020202030204" pitchFamily="34" charset="0"/>
                        </a:rPr>
                        <a:t>% of residents satisfied with the level of public involvement in local decisions</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Narrow" panose="020B0606020202030204" pitchFamily="34" charset="0"/>
                        </a:rPr>
                        <a:t>85%</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92%</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87%</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85%</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7821518"/>
                  </a:ext>
                </a:extLst>
              </a:tr>
              <a:tr h="375387">
                <a:tc>
                  <a:txBody>
                    <a:bodyPr/>
                    <a:lstStyle/>
                    <a:p>
                      <a:pPr algn="l" rtl="0" fontAlgn="ctr"/>
                      <a:r>
                        <a:rPr lang="en-US" sz="1600" b="1" i="0" u="none" strike="noStrike">
                          <a:solidFill>
                            <a:srgbClr val="000000"/>
                          </a:solidFill>
                          <a:effectLst/>
                          <a:latin typeface="Arial Narrow" panose="020B0606020202030204" pitchFamily="34" charset="0"/>
                        </a:rPr>
                        <a:t>% of residents satisfied with customer service provided by VOP staff</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Narrow" panose="020B0606020202030204" pitchFamily="34" charset="0"/>
                        </a:rPr>
                        <a:t>97%</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98%</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98%</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95%</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2979015"/>
                  </a:ext>
                </a:extLst>
              </a:tr>
              <a:tr h="338688">
                <a:tc>
                  <a:txBody>
                    <a:bodyPr/>
                    <a:lstStyle/>
                    <a:p>
                      <a:pPr algn="l" rtl="0" fontAlgn="ctr"/>
                      <a:r>
                        <a:rPr lang="en-US" sz="1600" b="1" i="0" u="none" strike="noStrike">
                          <a:solidFill>
                            <a:srgbClr val="000000"/>
                          </a:solidFill>
                          <a:effectLst/>
                          <a:latin typeface="Arial Narrow" panose="020B0606020202030204" pitchFamily="34" charset="0"/>
                        </a:rPr>
                        <a:t>% of residents satisfied with the value received for taxes paid</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Narrow" panose="020B0606020202030204" pitchFamily="34" charset="0"/>
                        </a:rPr>
                        <a:t>90%</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93%</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93%</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90%</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3395834"/>
                  </a:ext>
                </a:extLst>
              </a:tr>
              <a:tr h="279904">
                <a:tc>
                  <a:txBody>
                    <a:bodyPr/>
                    <a:lstStyle/>
                    <a:p>
                      <a:pPr algn="l" rtl="0" fontAlgn="ctr"/>
                      <a:r>
                        <a:rPr lang="en-US" sz="1600" b="1" i="0" u="none" strike="noStrike" dirty="0">
                          <a:solidFill>
                            <a:srgbClr val="000000"/>
                          </a:solidFill>
                          <a:effectLst/>
                          <a:latin typeface="Arial Narrow" panose="020B0606020202030204" pitchFamily="34" charset="0"/>
                        </a:rPr>
                        <a:t>% of depreciable life remaining on assets</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Narrow" panose="020B0606020202030204" pitchFamily="34" charset="0"/>
                        </a:rPr>
                        <a:t>42%</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40%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45%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dirty="0">
                          <a:solidFill>
                            <a:srgbClr val="000000"/>
                          </a:solidFill>
                          <a:effectLst/>
                          <a:latin typeface="Arial Narrow" panose="020B0606020202030204" pitchFamily="34" charset="0"/>
                        </a:rPr>
                        <a:t>50%</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553364"/>
                  </a:ext>
                </a:extLst>
              </a:tr>
            </a:tbl>
          </a:graphicData>
        </a:graphic>
      </p:graphicFrame>
      <p:sp>
        <p:nvSpPr>
          <p:cNvPr id="9" name="Down Arrow 8"/>
          <p:cNvSpPr/>
          <p:nvPr/>
        </p:nvSpPr>
        <p:spPr>
          <a:xfrm rot="10800000" flipV="1">
            <a:off x="11268292" y="2638505"/>
            <a:ext cx="230980" cy="24324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891642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2348" y="2875002"/>
            <a:ext cx="8147304" cy="1107996"/>
          </a:xfrm>
          <a:prstGeom prst="rect">
            <a:avLst/>
          </a:prstGeom>
          <a:noFill/>
        </p:spPr>
        <p:txBody>
          <a:bodyPr wrap="square" rtlCol="0">
            <a:spAutoFit/>
          </a:bodyPr>
          <a:lstStyle/>
          <a:p>
            <a:pPr algn="ctr"/>
            <a:r>
              <a:rPr lang="en-US" sz="6600" dirty="0">
                <a:solidFill>
                  <a:schemeClr val="accent6"/>
                </a:solidFill>
                <a:latin typeface="Lucida Bright" panose="02040602050505020304" pitchFamily="18" charset="0"/>
              </a:rPr>
              <a:t>Workforce Focus</a:t>
            </a:r>
          </a:p>
        </p:txBody>
      </p:sp>
    </p:spTree>
    <p:extLst>
      <p:ext uri="{BB962C8B-B14F-4D97-AF65-F5344CB8AC3E}">
        <p14:creationId xmlns:p14="http://schemas.microsoft.com/office/powerpoint/2010/main" val="479108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7077" y="225287"/>
            <a:ext cx="8326681" cy="830997"/>
          </a:xfrm>
          <a:prstGeom prst="rect">
            <a:avLst/>
          </a:prstGeom>
          <a:noFill/>
        </p:spPr>
        <p:txBody>
          <a:bodyPr wrap="square" rtlCol="0">
            <a:spAutoFit/>
          </a:bodyPr>
          <a:lstStyle/>
          <a:p>
            <a:r>
              <a:rPr lang="en-US" sz="2400" i="1" dirty="0">
                <a:solidFill>
                  <a:schemeClr val="accent6"/>
                </a:solidFill>
                <a:latin typeface="Lucida Bright" panose="02040602050505020304" pitchFamily="18" charset="0"/>
              </a:rPr>
              <a:t>FY 2021 State of the Village Report Presentation</a:t>
            </a:r>
          </a:p>
          <a:p>
            <a:r>
              <a:rPr lang="en-US" sz="2400" i="1" dirty="0">
                <a:solidFill>
                  <a:schemeClr val="accent6"/>
                </a:solidFill>
                <a:latin typeface="Lucida Bright" panose="02040602050505020304" pitchFamily="18" charset="0"/>
              </a:rPr>
              <a:t>Attract &amp; Retain an Engaged Workforce</a:t>
            </a:r>
          </a:p>
        </p:txBody>
      </p:sp>
      <p:sp>
        <p:nvSpPr>
          <p:cNvPr id="2" name="TextBox 1"/>
          <p:cNvSpPr txBox="1"/>
          <p:nvPr/>
        </p:nvSpPr>
        <p:spPr>
          <a:xfrm>
            <a:off x="1529423" y="3191373"/>
            <a:ext cx="9354516" cy="301621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b="1" dirty="0">
                <a:latin typeface="Arial Narrow" panose="020B0606020202030204" pitchFamily="34" charset="0"/>
              </a:rPr>
              <a:t>This year, the Village continued working on a Workforce Learning and Development initiative action plan. The initiative’s goal is to develop workforce skills and abilities through a new Learning and Development System and incorporate the system into the succession planning process. </a:t>
            </a:r>
          </a:p>
          <a:p>
            <a:pPr marL="285750" indent="-285750">
              <a:spcAft>
                <a:spcPts val="600"/>
              </a:spcAft>
              <a:buFont typeface="Arial" panose="020B0604020202020204" pitchFamily="34" charset="0"/>
              <a:buChar char="•"/>
            </a:pPr>
            <a:r>
              <a:rPr lang="en-US" b="1" dirty="0">
                <a:latin typeface="Arial Narrow" panose="020B0606020202030204" pitchFamily="34" charset="0"/>
              </a:rPr>
              <a:t>Vacancies filled with internal candidates can be an indicator of successfully developing the workforce. This year, 47% of vacancies were filled with internal candidates, exceeding the goal of 35%. </a:t>
            </a:r>
          </a:p>
          <a:p>
            <a:pPr marL="285750" indent="-285750">
              <a:buFont typeface="Arial" panose="020B0604020202020204" pitchFamily="34" charset="0"/>
              <a:buChar char="•"/>
            </a:pPr>
            <a:r>
              <a:rPr lang="en-US" b="1" dirty="0">
                <a:latin typeface="Arial Narrow" panose="020B0606020202030204" pitchFamily="34" charset="0"/>
              </a:rPr>
              <a:t>The reward and recognition program is a key way to show appreciation for employees and volunteers who provide exceptional service. The FY2021 employee survey indicated that 93% of participating employees were satisfied with the VOP’s employee recognition programs and 93% of volunteers agreed they are recognized for their performance.</a:t>
            </a:r>
          </a:p>
        </p:txBody>
      </p:sp>
      <p:pic>
        <p:nvPicPr>
          <p:cNvPr id="3" name="Picture 2"/>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57334" y="5617938"/>
            <a:ext cx="950569" cy="946934"/>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4797" y="41647"/>
            <a:ext cx="1192033" cy="1280160"/>
          </a:xfrm>
          <a:prstGeom prst="rect">
            <a:avLst/>
          </a:prstGeom>
          <a:ln>
            <a:noFill/>
          </a:ln>
          <a:effectLst>
            <a:outerShdw blurRad="292100" dist="139700" dir="2700000" algn="tl" rotWithShape="0">
              <a:srgbClr val="333333">
                <a:alpha val="65000"/>
              </a:srgbClr>
            </a:outerShdw>
          </a:effectLst>
        </p:spPr>
      </p:pic>
      <p:graphicFrame>
        <p:nvGraphicFramePr>
          <p:cNvPr id="4" name="Table 3"/>
          <p:cNvGraphicFramePr>
            <a:graphicFrameLocks noGrp="1"/>
          </p:cNvGraphicFramePr>
          <p:nvPr>
            <p:extLst>
              <p:ext uri="{D42A27DB-BD31-4B8C-83A1-F6EECF244321}">
                <p14:modId xmlns:p14="http://schemas.microsoft.com/office/powerpoint/2010/main" val="2942395678"/>
              </p:ext>
            </p:extLst>
          </p:nvPr>
        </p:nvGraphicFramePr>
        <p:xfrm>
          <a:off x="701157" y="1535882"/>
          <a:ext cx="10609099" cy="1269154"/>
        </p:xfrm>
        <a:graphic>
          <a:graphicData uri="http://schemas.openxmlformats.org/drawingml/2006/table">
            <a:tbl>
              <a:tblPr/>
              <a:tblGrid>
                <a:gridCol w="5821915">
                  <a:extLst>
                    <a:ext uri="{9D8B030D-6E8A-4147-A177-3AD203B41FA5}">
                      <a16:colId xmlns:a16="http://schemas.microsoft.com/office/drawing/2014/main" val="1803376909"/>
                    </a:ext>
                  </a:extLst>
                </a:gridCol>
                <a:gridCol w="1196796">
                  <a:extLst>
                    <a:ext uri="{9D8B030D-6E8A-4147-A177-3AD203B41FA5}">
                      <a16:colId xmlns:a16="http://schemas.microsoft.com/office/drawing/2014/main" val="268065807"/>
                    </a:ext>
                  </a:extLst>
                </a:gridCol>
                <a:gridCol w="1196796">
                  <a:extLst>
                    <a:ext uri="{9D8B030D-6E8A-4147-A177-3AD203B41FA5}">
                      <a16:colId xmlns:a16="http://schemas.microsoft.com/office/drawing/2014/main" val="1718004301"/>
                    </a:ext>
                  </a:extLst>
                </a:gridCol>
                <a:gridCol w="1196796">
                  <a:extLst>
                    <a:ext uri="{9D8B030D-6E8A-4147-A177-3AD203B41FA5}">
                      <a16:colId xmlns:a16="http://schemas.microsoft.com/office/drawing/2014/main" val="3139785689"/>
                    </a:ext>
                  </a:extLst>
                </a:gridCol>
                <a:gridCol w="1196796">
                  <a:extLst>
                    <a:ext uri="{9D8B030D-6E8A-4147-A177-3AD203B41FA5}">
                      <a16:colId xmlns:a16="http://schemas.microsoft.com/office/drawing/2014/main" val="3398238673"/>
                    </a:ext>
                  </a:extLst>
                </a:gridCol>
              </a:tblGrid>
              <a:tr h="528474">
                <a:tc>
                  <a:txBody>
                    <a:bodyPr/>
                    <a:lstStyle/>
                    <a:p>
                      <a:pPr algn="ctr" rtl="0" fontAlgn="ctr"/>
                      <a:r>
                        <a:rPr lang="en-US" sz="1600" b="1" i="0" u="none" strike="noStrike" dirty="0">
                          <a:solidFill>
                            <a:srgbClr val="000000"/>
                          </a:solidFill>
                          <a:effectLst/>
                          <a:latin typeface="Arial Narrow" panose="020B0606020202030204" pitchFamily="34" charset="0"/>
                        </a:rPr>
                        <a:t>Key Performance Indicators</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EE7"/>
                    </a:solidFill>
                  </a:tcPr>
                </a:tc>
                <a:tc>
                  <a:txBody>
                    <a:bodyPr/>
                    <a:lstStyle/>
                    <a:p>
                      <a:pPr algn="ctr" rtl="0" fontAlgn="ctr"/>
                      <a:r>
                        <a:rPr lang="en-US" sz="1600" b="1" i="0" u="none" strike="noStrike">
                          <a:solidFill>
                            <a:srgbClr val="000000"/>
                          </a:solidFill>
                          <a:effectLst/>
                          <a:latin typeface="Arial Narrow" panose="020B0606020202030204" pitchFamily="34" charset="0"/>
                        </a:rPr>
                        <a:t>FY 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EE7"/>
                    </a:solidFill>
                  </a:tcPr>
                </a:tc>
                <a:tc>
                  <a:txBody>
                    <a:bodyPr/>
                    <a:lstStyle/>
                    <a:p>
                      <a:pPr algn="ctr" rtl="0" fontAlgn="ctr"/>
                      <a:r>
                        <a:rPr lang="en-US" sz="1600" b="1" i="0" u="none" strike="noStrike">
                          <a:solidFill>
                            <a:srgbClr val="000000"/>
                          </a:solidFill>
                          <a:effectLst/>
                          <a:latin typeface="Arial Narrow" panose="020B0606020202030204" pitchFamily="34" charset="0"/>
                        </a:rPr>
                        <a:t>FY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EE7"/>
                    </a:solidFill>
                  </a:tcPr>
                </a:tc>
                <a:tc>
                  <a:txBody>
                    <a:bodyPr/>
                    <a:lstStyle/>
                    <a:p>
                      <a:pPr algn="ctr" rtl="0" fontAlgn="ctr"/>
                      <a:r>
                        <a:rPr lang="en-US" sz="1600" b="1" i="0" u="none" strike="noStrike">
                          <a:solidFill>
                            <a:srgbClr val="000000"/>
                          </a:solidFill>
                          <a:effectLst/>
                          <a:latin typeface="Arial Narrow" panose="020B0606020202030204" pitchFamily="34" charset="0"/>
                        </a:rPr>
                        <a:t>FY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EE7"/>
                    </a:solidFill>
                  </a:tcPr>
                </a:tc>
                <a:tc>
                  <a:txBody>
                    <a:bodyPr/>
                    <a:lstStyle/>
                    <a:p>
                      <a:pPr algn="ctr" rtl="0" fontAlgn="ctr"/>
                      <a:r>
                        <a:rPr lang="en-US" sz="1600" b="1" i="0" u="none" strike="noStrike">
                          <a:solidFill>
                            <a:srgbClr val="000000"/>
                          </a:solidFill>
                          <a:effectLst/>
                          <a:latin typeface="Arial Narrow" panose="020B0606020202030204" pitchFamily="34" charset="0"/>
                        </a:rPr>
                        <a:t>FY 2021 Goal</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EE7"/>
                    </a:solidFill>
                  </a:tcPr>
                </a:tc>
                <a:extLst>
                  <a:ext uri="{0D108BD9-81ED-4DB2-BD59-A6C34878D82A}">
                    <a16:rowId xmlns:a16="http://schemas.microsoft.com/office/drawing/2014/main" val="2776417614"/>
                  </a:ext>
                </a:extLst>
              </a:tr>
              <a:tr h="384930">
                <a:tc>
                  <a:txBody>
                    <a:bodyPr/>
                    <a:lstStyle/>
                    <a:p>
                      <a:pPr algn="l" rtl="0" fontAlgn="ctr"/>
                      <a:r>
                        <a:rPr lang="en-US" sz="1600" b="1" i="0" u="none" strike="noStrike" dirty="0">
                          <a:solidFill>
                            <a:srgbClr val="000000"/>
                          </a:solidFill>
                          <a:effectLst/>
                          <a:latin typeface="Arial Narrow" panose="020B0606020202030204" pitchFamily="34" charset="0"/>
                        </a:rPr>
                        <a:t>% of employees who agree that overall they like their job</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Narrow" panose="020B0606020202030204" pitchFamily="34" charset="0"/>
                        </a:rPr>
                        <a:t>97%</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99%</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98%</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95%</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2345250"/>
                  </a:ext>
                </a:extLst>
              </a:tr>
              <a:tr h="355750">
                <a:tc>
                  <a:txBody>
                    <a:bodyPr/>
                    <a:lstStyle/>
                    <a:p>
                      <a:pPr algn="l" rtl="0" fontAlgn="ctr"/>
                      <a:r>
                        <a:rPr lang="en-US" sz="1600" b="1" i="0" u="none" strike="noStrike">
                          <a:solidFill>
                            <a:srgbClr val="000000"/>
                          </a:solidFill>
                          <a:effectLst/>
                          <a:latin typeface="Arial Narrow" panose="020B0606020202030204" pitchFamily="34" charset="0"/>
                        </a:rPr>
                        <a:t>% of volunteers who agree that overall they like their role</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Narrow" panose="020B0606020202030204" pitchFamily="34" charset="0"/>
                        </a:rPr>
                        <a:t>100%</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100%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98%</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dirty="0">
                          <a:solidFill>
                            <a:srgbClr val="000000"/>
                          </a:solidFill>
                          <a:effectLst/>
                          <a:latin typeface="Arial Narrow" panose="020B0606020202030204" pitchFamily="34" charset="0"/>
                        </a:rPr>
                        <a:t>95%</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0912533"/>
                  </a:ext>
                </a:extLst>
              </a:tr>
            </a:tbl>
          </a:graphicData>
        </a:graphic>
      </p:graphicFrame>
    </p:spTree>
    <p:extLst>
      <p:ext uri="{BB962C8B-B14F-4D97-AF65-F5344CB8AC3E}">
        <p14:creationId xmlns:p14="http://schemas.microsoft.com/office/powerpoint/2010/main" val="1486364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8502" y="1524000"/>
            <a:ext cx="10515600" cy="4731708"/>
          </a:xfrm>
        </p:spPr>
        <p:txBody>
          <a:bodyPr>
            <a:normAutofit/>
          </a:bodyPr>
          <a:lstStyle/>
          <a:p>
            <a:pPr marL="0" indent="0">
              <a:buNone/>
              <a:tabLst>
                <a:tab pos="10972800" algn="r"/>
              </a:tabLst>
            </a:pPr>
            <a:endParaRPr lang="en-US" sz="2400" dirty="0">
              <a:solidFill>
                <a:schemeClr val="accent3"/>
              </a:solidFill>
            </a:endParaRPr>
          </a:p>
          <a:p>
            <a:pPr marL="0" indent="0">
              <a:buNone/>
            </a:pPr>
            <a:endParaRPr lang="en-US" sz="2400" dirty="0">
              <a:solidFill>
                <a:schemeClr val="accent3"/>
              </a:solidFill>
            </a:endParaRPr>
          </a:p>
          <a:p>
            <a:pPr marL="0" indent="0">
              <a:buNone/>
            </a:pPr>
            <a:endParaRPr lang="en-US" sz="500" b="1" i="1" dirty="0">
              <a:solidFill>
                <a:schemeClr val="accent3"/>
              </a:solidFill>
            </a:endParaRPr>
          </a:p>
          <a:p>
            <a:pPr marL="0" indent="0">
              <a:buNone/>
            </a:pPr>
            <a:endParaRPr lang="en-US" sz="500" b="1" i="1" dirty="0">
              <a:solidFill>
                <a:schemeClr val="accent3"/>
              </a:solidFill>
            </a:endParaRPr>
          </a:p>
        </p:txBody>
      </p:sp>
      <p:sp>
        <p:nvSpPr>
          <p:cNvPr id="6" name="TextBox 5"/>
          <p:cNvSpPr txBox="1"/>
          <p:nvPr/>
        </p:nvSpPr>
        <p:spPr>
          <a:xfrm>
            <a:off x="477078" y="225287"/>
            <a:ext cx="8799444" cy="830997"/>
          </a:xfrm>
          <a:prstGeom prst="rect">
            <a:avLst/>
          </a:prstGeom>
          <a:noFill/>
        </p:spPr>
        <p:txBody>
          <a:bodyPr wrap="square" rtlCol="0">
            <a:spAutoFit/>
          </a:bodyPr>
          <a:lstStyle/>
          <a:p>
            <a:r>
              <a:rPr lang="en-US" sz="2400" i="1" dirty="0">
                <a:solidFill>
                  <a:schemeClr val="accent6"/>
                </a:solidFill>
                <a:latin typeface="Lucida Bright" panose="02040602050505020304" pitchFamily="18" charset="0"/>
              </a:rPr>
              <a:t>FY 2021 State of the Village Report Presentation</a:t>
            </a:r>
          </a:p>
          <a:p>
            <a:r>
              <a:rPr lang="en-US" sz="2400" i="1" dirty="0">
                <a:solidFill>
                  <a:schemeClr val="accent6"/>
                </a:solidFill>
                <a:latin typeface="Lucida Bright" panose="02040602050505020304" pitchFamily="18" charset="0"/>
              </a:rPr>
              <a:t>Village Council</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8356" y="2103120"/>
            <a:ext cx="4735289" cy="265176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240971" y="5222596"/>
            <a:ext cx="9710058" cy="722314"/>
          </a:xfrm>
          <a:prstGeom prst="rect">
            <a:avLst/>
          </a:prstGeom>
        </p:spPr>
        <p:txBody>
          <a:bodyPr wrap="square">
            <a:spAutoFit/>
          </a:bodyPr>
          <a:lstStyle/>
          <a:p>
            <a:pPr algn="ctr">
              <a:lnSpc>
                <a:spcPct val="118000"/>
              </a:lnSpc>
              <a:spcAft>
                <a:spcPts val="600"/>
              </a:spcAft>
            </a:pPr>
            <a:r>
              <a:rPr lang="en-US" sz="1600" b="1" kern="1400" dirty="0">
                <a:solidFill>
                  <a:srgbClr val="000000"/>
                </a:solidFill>
                <a:latin typeface="Lucida Bright" panose="02040602050505020304" pitchFamily="18" charset="0"/>
                <a:ea typeface="Times New Roman" panose="02020603050405020304" pitchFamily="18" charset="0"/>
              </a:rPr>
              <a:t>Councilmember Kevin Drum, Treasurer Lydia Boesch, Mayor John Strickland, </a:t>
            </a:r>
          </a:p>
          <a:p>
            <a:pPr algn="ctr">
              <a:lnSpc>
                <a:spcPct val="118000"/>
              </a:lnSpc>
              <a:spcAft>
                <a:spcPts val="600"/>
              </a:spcAft>
            </a:pPr>
            <a:r>
              <a:rPr lang="en-US" sz="1600" b="1" kern="1400" dirty="0">
                <a:solidFill>
                  <a:srgbClr val="000000"/>
                </a:solidFill>
                <a:latin typeface="Lucida Bright" panose="02040602050505020304" pitchFamily="18" charset="0"/>
                <a:ea typeface="Times New Roman" panose="02020603050405020304" pitchFamily="18" charset="0"/>
              </a:rPr>
              <a:t>Mayor Pro Tem Judy Davis, and Councilmember Jane Hogeman (From left to right)</a:t>
            </a:r>
          </a:p>
        </p:txBody>
      </p:sp>
    </p:spTree>
    <p:extLst>
      <p:ext uri="{BB962C8B-B14F-4D97-AF65-F5344CB8AC3E}">
        <p14:creationId xmlns:p14="http://schemas.microsoft.com/office/powerpoint/2010/main" val="3613326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2348" y="2875002"/>
            <a:ext cx="8147304" cy="1107996"/>
          </a:xfrm>
          <a:prstGeom prst="rect">
            <a:avLst/>
          </a:prstGeom>
          <a:noFill/>
        </p:spPr>
        <p:txBody>
          <a:bodyPr wrap="square" rtlCol="0">
            <a:spAutoFit/>
          </a:bodyPr>
          <a:lstStyle/>
          <a:p>
            <a:pPr algn="ctr"/>
            <a:r>
              <a:rPr lang="en-US" sz="6600" dirty="0">
                <a:solidFill>
                  <a:schemeClr val="accent6"/>
                </a:solidFill>
                <a:latin typeface="Lucida Bright" panose="02040602050505020304" pitchFamily="18" charset="0"/>
              </a:rPr>
              <a:t>Financial Focus</a:t>
            </a:r>
          </a:p>
        </p:txBody>
      </p:sp>
    </p:spTree>
    <p:extLst>
      <p:ext uri="{BB962C8B-B14F-4D97-AF65-F5344CB8AC3E}">
        <p14:creationId xmlns:p14="http://schemas.microsoft.com/office/powerpoint/2010/main" val="1572716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7077" y="225287"/>
            <a:ext cx="11145079" cy="830997"/>
          </a:xfrm>
          <a:prstGeom prst="rect">
            <a:avLst/>
          </a:prstGeom>
          <a:noFill/>
        </p:spPr>
        <p:txBody>
          <a:bodyPr wrap="square" rtlCol="0">
            <a:spAutoFit/>
          </a:bodyPr>
          <a:lstStyle/>
          <a:p>
            <a:r>
              <a:rPr lang="en-US" sz="2400" i="1" dirty="0">
                <a:solidFill>
                  <a:schemeClr val="accent6"/>
                </a:solidFill>
                <a:latin typeface="Lucida Bright" panose="02040602050505020304" pitchFamily="18" charset="0"/>
              </a:rPr>
              <a:t>FY 2021 State of the Village Report Presentation</a:t>
            </a:r>
          </a:p>
          <a:p>
            <a:r>
              <a:rPr lang="en-US" sz="2400" i="1" dirty="0">
                <a:solidFill>
                  <a:schemeClr val="accent6"/>
                </a:solidFill>
                <a:latin typeface="Lucida Bright" panose="02040602050505020304" pitchFamily="18" charset="0"/>
              </a:rPr>
              <a:t>Maintain a Healthy Financial Condition</a:t>
            </a:r>
          </a:p>
        </p:txBody>
      </p:sp>
      <p:sp>
        <p:nvSpPr>
          <p:cNvPr id="2" name="TextBox 1"/>
          <p:cNvSpPr txBox="1"/>
          <p:nvPr/>
        </p:nvSpPr>
        <p:spPr>
          <a:xfrm>
            <a:off x="1388223" y="3105442"/>
            <a:ext cx="9415554" cy="2339102"/>
          </a:xfrm>
          <a:prstGeom prst="rect">
            <a:avLst/>
          </a:prstGeom>
          <a:noFill/>
        </p:spPr>
        <p:txBody>
          <a:bodyPr wrap="square" rtlCol="0">
            <a:spAutoFit/>
          </a:bodyPr>
          <a:lstStyle/>
          <a:p>
            <a:pPr marL="285750" indent="-285750">
              <a:spcAft>
                <a:spcPts val="600"/>
              </a:spcAft>
              <a:buFont typeface="Arial" panose="020B0604020202020204" pitchFamily="34" charset="0"/>
              <a:buChar char="•"/>
            </a:pPr>
            <a:endParaRPr lang="en-US" b="1" dirty="0">
              <a:latin typeface="Arial Narrow" panose="020B0606020202030204" pitchFamily="34" charset="0"/>
            </a:endParaRPr>
          </a:p>
          <a:p>
            <a:pPr marL="285750" indent="-285750">
              <a:spcAft>
                <a:spcPts val="600"/>
              </a:spcAft>
              <a:buFont typeface="Arial" panose="020B0604020202020204" pitchFamily="34" charset="0"/>
              <a:buChar char="•"/>
            </a:pPr>
            <a:r>
              <a:rPr lang="en-US" b="1" dirty="0">
                <a:latin typeface="Arial Narrow" panose="020B0606020202030204" pitchFamily="34" charset="0"/>
              </a:rPr>
              <a:t>The Village continues to maintain a healthy financial condition through diligent financial oversight. </a:t>
            </a:r>
          </a:p>
          <a:p>
            <a:pPr marL="285750" indent="-285750">
              <a:spcAft>
                <a:spcPts val="600"/>
              </a:spcAft>
              <a:buFont typeface="Arial" panose="020B0604020202020204" pitchFamily="34" charset="0"/>
              <a:buChar char="•"/>
            </a:pPr>
            <a:r>
              <a:rPr lang="en-US" b="1" dirty="0">
                <a:latin typeface="Arial Narrow" panose="020B0606020202030204" pitchFamily="34" charset="0"/>
              </a:rPr>
              <a:t>Once again, the Village received a clean audit opinion by external auditors, proving diligent financial management. </a:t>
            </a:r>
          </a:p>
          <a:p>
            <a:pPr marL="285750" indent="-285750">
              <a:spcAft>
                <a:spcPts val="600"/>
              </a:spcAft>
              <a:buFont typeface="Arial" panose="020B0604020202020204" pitchFamily="34" charset="0"/>
              <a:buChar char="•"/>
            </a:pPr>
            <a:r>
              <a:rPr lang="en-US" b="1" dirty="0">
                <a:latin typeface="Arial Narrow" panose="020B0606020202030204" pitchFamily="34" charset="0"/>
              </a:rPr>
              <a:t>For the 28th consecutive year, the Village received the GFOA Certificate of Achievement for Excellence in Financial Reporting.</a:t>
            </a:r>
          </a:p>
          <a:p>
            <a:pPr marL="285750" indent="-285750">
              <a:spcAft>
                <a:spcPts val="600"/>
              </a:spcAft>
              <a:buFont typeface="Arial" panose="020B0604020202020204" pitchFamily="34" charset="0"/>
              <a:buChar char="•"/>
            </a:pPr>
            <a:r>
              <a:rPr lang="en-US" b="1" dirty="0">
                <a:latin typeface="Arial Narrow" panose="020B0606020202030204" pitchFamily="34" charset="0"/>
              </a:rPr>
              <a:t>For the 14th consecutive year, the Village received the GFOA Distinguished Budget Award.</a:t>
            </a:r>
          </a:p>
        </p:txBody>
      </p:sp>
      <p:pic>
        <p:nvPicPr>
          <p:cNvPr id="3" name="Picture 2"/>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57334" y="5617938"/>
            <a:ext cx="950569" cy="94693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1448" y="53559"/>
            <a:ext cx="1168160" cy="1263986"/>
          </a:xfrm>
          <a:prstGeom prst="rect">
            <a:avLst/>
          </a:prstGeom>
          <a:ln>
            <a:noFill/>
          </a:ln>
          <a:effectLst>
            <a:outerShdw blurRad="292100" dist="139700" dir="2700000" algn="tl" rotWithShape="0">
              <a:srgbClr val="333333">
                <a:alpha val="65000"/>
              </a:srgbClr>
            </a:outerShdw>
          </a:effectLst>
        </p:spPr>
      </p:pic>
      <p:sp>
        <p:nvSpPr>
          <p:cNvPr id="9" name="Down Arrow 8"/>
          <p:cNvSpPr/>
          <p:nvPr/>
        </p:nvSpPr>
        <p:spPr>
          <a:xfrm rot="10800000">
            <a:off x="10955237" y="2321672"/>
            <a:ext cx="182880" cy="20955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740095485"/>
              </p:ext>
            </p:extLst>
          </p:nvPr>
        </p:nvGraphicFramePr>
        <p:xfrm>
          <a:off x="1012371" y="1486192"/>
          <a:ext cx="9808029" cy="1880510"/>
        </p:xfrm>
        <a:graphic>
          <a:graphicData uri="http://schemas.openxmlformats.org/drawingml/2006/table">
            <a:tbl>
              <a:tblPr/>
              <a:tblGrid>
                <a:gridCol w="4802680">
                  <a:extLst>
                    <a:ext uri="{9D8B030D-6E8A-4147-A177-3AD203B41FA5}">
                      <a16:colId xmlns:a16="http://schemas.microsoft.com/office/drawing/2014/main" val="3992792287"/>
                    </a:ext>
                  </a:extLst>
                </a:gridCol>
                <a:gridCol w="987275">
                  <a:extLst>
                    <a:ext uri="{9D8B030D-6E8A-4147-A177-3AD203B41FA5}">
                      <a16:colId xmlns:a16="http://schemas.microsoft.com/office/drawing/2014/main" val="2296207200"/>
                    </a:ext>
                  </a:extLst>
                </a:gridCol>
                <a:gridCol w="987275">
                  <a:extLst>
                    <a:ext uri="{9D8B030D-6E8A-4147-A177-3AD203B41FA5}">
                      <a16:colId xmlns:a16="http://schemas.microsoft.com/office/drawing/2014/main" val="3721086209"/>
                    </a:ext>
                  </a:extLst>
                </a:gridCol>
                <a:gridCol w="987275">
                  <a:extLst>
                    <a:ext uri="{9D8B030D-6E8A-4147-A177-3AD203B41FA5}">
                      <a16:colId xmlns:a16="http://schemas.microsoft.com/office/drawing/2014/main" val="491800193"/>
                    </a:ext>
                  </a:extLst>
                </a:gridCol>
                <a:gridCol w="2043524">
                  <a:extLst>
                    <a:ext uri="{9D8B030D-6E8A-4147-A177-3AD203B41FA5}">
                      <a16:colId xmlns:a16="http://schemas.microsoft.com/office/drawing/2014/main" val="1336261425"/>
                    </a:ext>
                  </a:extLst>
                </a:gridCol>
              </a:tblGrid>
              <a:tr h="619462">
                <a:tc>
                  <a:txBody>
                    <a:bodyPr/>
                    <a:lstStyle/>
                    <a:p>
                      <a:pPr algn="ctr" rtl="0" fontAlgn="ctr"/>
                      <a:r>
                        <a:rPr lang="en-US" sz="1600" b="1" i="0" u="none" strike="noStrike">
                          <a:solidFill>
                            <a:srgbClr val="000000"/>
                          </a:solidFill>
                          <a:effectLst/>
                          <a:latin typeface="Arial Narrow" panose="020B0606020202030204" pitchFamily="34" charset="0"/>
                        </a:rPr>
                        <a:t>Key Performance Indicators</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EE7"/>
                    </a:solidFill>
                  </a:tcPr>
                </a:tc>
                <a:tc>
                  <a:txBody>
                    <a:bodyPr/>
                    <a:lstStyle/>
                    <a:p>
                      <a:pPr algn="ctr" rtl="0" fontAlgn="ctr"/>
                      <a:r>
                        <a:rPr lang="en-US" sz="1600" b="1" i="0" u="none" strike="noStrike">
                          <a:solidFill>
                            <a:srgbClr val="000000"/>
                          </a:solidFill>
                          <a:effectLst/>
                          <a:latin typeface="Arial Narrow" panose="020B0606020202030204" pitchFamily="34" charset="0"/>
                        </a:rPr>
                        <a:t>FY 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EE7"/>
                    </a:solidFill>
                  </a:tcPr>
                </a:tc>
                <a:tc>
                  <a:txBody>
                    <a:bodyPr/>
                    <a:lstStyle/>
                    <a:p>
                      <a:pPr algn="ctr" rtl="0" fontAlgn="ctr"/>
                      <a:r>
                        <a:rPr lang="en-US" sz="1600" b="1" i="0" u="none" strike="noStrike">
                          <a:solidFill>
                            <a:srgbClr val="000000"/>
                          </a:solidFill>
                          <a:effectLst/>
                          <a:latin typeface="Arial Narrow" panose="020B0606020202030204" pitchFamily="34" charset="0"/>
                        </a:rPr>
                        <a:t>FY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EE7"/>
                    </a:solidFill>
                  </a:tcPr>
                </a:tc>
                <a:tc>
                  <a:txBody>
                    <a:bodyPr/>
                    <a:lstStyle/>
                    <a:p>
                      <a:pPr algn="ctr" rtl="0" fontAlgn="ctr"/>
                      <a:r>
                        <a:rPr lang="en-US" sz="1600" b="1" i="0" u="none" strike="noStrike">
                          <a:solidFill>
                            <a:srgbClr val="000000"/>
                          </a:solidFill>
                          <a:effectLst/>
                          <a:latin typeface="Arial Narrow" panose="020B0606020202030204" pitchFamily="34" charset="0"/>
                        </a:rPr>
                        <a:t>FY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EE7"/>
                    </a:solidFill>
                  </a:tcPr>
                </a:tc>
                <a:tc>
                  <a:txBody>
                    <a:bodyPr/>
                    <a:lstStyle/>
                    <a:p>
                      <a:pPr algn="ctr" rtl="0" fontAlgn="ctr"/>
                      <a:r>
                        <a:rPr lang="en-US" sz="1600" b="1" i="0" u="none" strike="noStrike">
                          <a:solidFill>
                            <a:srgbClr val="000000"/>
                          </a:solidFill>
                          <a:effectLst/>
                          <a:latin typeface="Arial Narrow" panose="020B0606020202030204" pitchFamily="34" charset="0"/>
                        </a:rPr>
                        <a:t>FY 2021 Goal</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EE7"/>
                    </a:solidFill>
                  </a:tcPr>
                </a:tc>
                <a:extLst>
                  <a:ext uri="{0D108BD9-81ED-4DB2-BD59-A6C34878D82A}">
                    <a16:rowId xmlns:a16="http://schemas.microsoft.com/office/drawing/2014/main" val="4247321007"/>
                  </a:ext>
                </a:extLst>
              </a:tr>
              <a:tr h="619462">
                <a:tc>
                  <a:txBody>
                    <a:bodyPr/>
                    <a:lstStyle/>
                    <a:p>
                      <a:pPr algn="l" rtl="0" fontAlgn="ctr"/>
                      <a:r>
                        <a:rPr lang="en-US" sz="1600" b="1" i="0" u="none" strike="noStrike">
                          <a:solidFill>
                            <a:srgbClr val="000000"/>
                          </a:solidFill>
                          <a:effectLst/>
                          <a:latin typeface="Arial Narrow" panose="020B0606020202030204" pitchFamily="34" charset="0"/>
                        </a:rPr>
                        <a:t>Total General Fund fund balance as a % of actual expenditures</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Narrow" panose="020B0606020202030204" pitchFamily="34" charset="0"/>
                        </a:rPr>
                        <a:t>45%</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64%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69%</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30%</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2148358"/>
                  </a:ext>
                </a:extLst>
              </a:tr>
              <a:tr h="320793">
                <a:tc>
                  <a:txBody>
                    <a:bodyPr/>
                    <a:lstStyle/>
                    <a:p>
                      <a:pPr algn="l" rtl="0" fontAlgn="ctr"/>
                      <a:r>
                        <a:rPr lang="en-US" sz="1600" b="1" i="0" u="none" strike="noStrike">
                          <a:solidFill>
                            <a:srgbClr val="000000"/>
                          </a:solidFill>
                          <a:effectLst/>
                          <a:latin typeface="Arial Narrow" panose="020B0606020202030204" pitchFamily="34" charset="0"/>
                        </a:rPr>
                        <a:t>General Fund Operating Margin</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Narrow" panose="020B0606020202030204" pitchFamily="34" charset="0"/>
                        </a:rPr>
                        <a:t>86%</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80%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82%</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86%</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0236759"/>
                  </a:ext>
                </a:extLst>
              </a:tr>
              <a:tr h="320793">
                <a:tc>
                  <a:txBody>
                    <a:bodyPr/>
                    <a:lstStyle/>
                    <a:p>
                      <a:pPr algn="l" rtl="0" fontAlgn="ctr"/>
                      <a:r>
                        <a:rPr lang="en-US" sz="1600" b="1" i="0" u="none" strike="noStrike" dirty="0">
                          <a:solidFill>
                            <a:srgbClr val="000000"/>
                          </a:solidFill>
                          <a:effectLst/>
                          <a:latin typeface="Arial Narrow" panose="020B0606020202030204" pitchFamily="34" charset="0"/>
                        </a:rPr>
                        <a:t>General Fund Debt Service Ratio</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Narrow" panose="020B0606020202030204" pitchFamily="34" charset="0"/>
                        </a:rPr>
                        <a:t>1.82%</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1.80%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a:solidFill>
                            <a:srgbClr val="000000"/>
                          </a:solidFill>
                          <a:effectLst/>
                          <a:latin typeface="Arial Narrow" panose="020B0606020202030204" pitchFamily="34" charset="0"/>
                        </a:rPr>
                        <a:t>0.75%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DC00"/>
                    </a:solidFill>
                  </a:tcPr>
                </a:tc>
                <a:tc>
                  <a:txBody>
                    <a:bodyPr/>
                    <a:lstStyle/>
                    <a:p>
                      <a:pPr algn="ctr" rtl="0" fontAlgn="ctr"/>
                      <a:r>
                        <a:rPr lang="en-US" sz="1600" b="1" i="0" u="none" strike="noStrike" dirty="0">
                          <a:solidFill>
                            <a:srgbClr val="000000"/>
                          </a:solidFill>
                          <a:effectLst/>
                          <a:latin typeface="Arial Narrow" panose="020B0606020202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710107"/>
                  </a:ext>
                </a:extLst>
              </a:tr>
            </a:tbl>
          </a:graphicData>
        </a:graphic>
      </p:graphicFrame>
    </p:spTree>
    <p:extLst>
      <p:ext uri="{BB962C8B-B14F-4D97-AF65-F5344CB8AC3E}">
        <p14:creationId xmlns:p14="http://schemas.microsoft.com/office/powerpoint/2010/main" val="1604200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4850" y="1388986"/>
            <a:ext cx="11276927" cy="4956730"/>
          </a:xfrm>
        </p:spPr>
        <p:txBody>
          <a:bodyPr>
            <a:normAutofit/>
          </a:bodyPr>
          <a:lstStyle/>
          <a:p>
            <a:pPr marL="0" indent="0">
              <a:buNone/>
            </a:pPr>
            <a:r>
              <a:rPr lang="en-US" sz="2200" dirty="0"/>
              <a:t>The Village is a </a:t>
            </a:r>
            <a:r>
              <a:rPr lang="en-US" sz="2200" b="1" i="1" dirty="0"/>
              <a:t>High Performing Organization</a:t>
            </a:r>
            <a:r>
              <a:rPr lang="en-US" sz="2200" dirty="0"/>
              <a:t>, as demonstrated by:</a:t>
            </a:r>
          </a:p>
          <a:p>
            <a:pPr marL="0" indent="0">
              <a:buNone/>
            </a:pPr>
            <a:endParaRPr lang="en-US" sz="1100" dirty="0"/>
          </a:p>
          <a:p>
            <a:pPr lvl="1">
              <a:spcBef>
                <a:spcPts val="0"/>
              </a:spcBef>
              <a:spcAft>
                <a:spcPts val="1200"/>
              </a:spcAft>
              <a:buFont typeface="Wingdings" panose="05000000000000000000" pitchFamily="2" charset="2"/>
              <a:buChar char="ü"/>
            </a:pPr>
            <a:r>
              <a:rPr lang="en-US" sz="2000" dirty="0"/>
              <a:t>99% of residents and 100% of businesses indicate the quality of life as good or excellent</a:t>
            </a:r>
          </a:p>
          <a:p>
            <a:pPr lvl="1">
              <a:spcBef>
                <a:spcPts val="0"/>
              </a:spcBef>
              <a:spcAft>
                <a:spcPts val="1200"/>
              </a:spcAft>
              <a:buFont typeface="Wingdings" panose="05000000000000000000" pitchFamily="2" charset="2"/>
              <a:buChar char="ü"/>
            </a:pPr>
            <a:r>
              <a:rPr lang="en-US" sz="2000" dirty="0"/>
              <a:t>93% of residents are satisfied with the value received for taxes paid</a:t>
            </a:r>
          </a:p>
          <a:p>
            <a:pPr lvl="1">
              <a:spcBef>
                <a:spcPts val="0"/>
              </a:spcBef>
              <a:spcAft>
                <a:spcPts val="1200"/>
              </a:spcAft>
              <a:buFont typeface="Wingdings" panose="05000000000000000000" pitchFamily="2" charset="2"/>
              <a:buChar char="ü"/>
            </a:pPr>
            <a:r>
              <a:rPr lang="en-US" sz="2000" dirty="0"/>
              <a:t>The Village has achieved the highest national satisfaction ratings of our benchmark group in 21 areas in the last 8 years- 12 areas in FY 2021 alone</a:t>
            </a:r>
          </a:p>
          <a:p>
            <a:pPr lvl="1">
              <a:spcBef>
                <a:spcPts val="0"/>
              </a:spcBef>
              <a:spcAft>
                <a:spcPts val="1200"/>
              </a:spcAft>
              <a:buFont typeface="Wingdings" panose="05000000000000000000" pitchFamily="2" charset="2"/>
              <a:buChar char="ü"/>
            </a:pPr>
            <a:r>
              <a:rPr lang="en-US" sz="2000" dirty="0"/>
              <a:t>The Village exceeds 48 of 49 US average satisfaction ratings</a:t>
            </a:r>
          </a:p>
          <a:p>
            <a:pPr lvl="1">
              <a:spcBef>
                <a:spcPts val="0"/>
              </a:spcBef>
              <a:spcAft>
                <a:spcPts val="1200"/>
              </a:spcAft>
              <a:buFont typeface="Wingdings" panose="05000000000000000000" pitchFamily="2" charset="2"/>
              <a:buChar char="ü"/>
            </a:pPr>
            <a:r>
              <a:rPr lang="en-US" sz="2000" dirty="0"/>
              <a:t>Resident satisfaction ratings have improved in 86% of our service areas since 2013</a:t>
            </a:r>
          </a:p>
          <a:p>
            <a:pPr lvl="1">
              <a:spcBef>
                <a:spcPts val="0"/>
              </a:spcBef>
              <a:spcAft>
                <a:spcPts val="1200"/>
              </a:spcAft>
              <a:buFont typeface="Wingdings" panose="05000000000000000000" pitchFamily="2" charset="2"/>
              <a:buChar char="ü"/>
            </a:pPr>
            <a:r>
              <a:rPr lang="en-US" sz="2000" dirty="0"/>
              <a:t>Our workforce indicates high levels of engagement</a:t>
            </a:r>
          </a:p>
          <a:p>
            <a:pPr lvl="1">
              <a:spcBef>
                <a:spcPts val="0"/>
              </a:spcBef>
              <a:spcAft>
                <a:spcPts val="1200"/>
              </a:spcAft>
              <a:buFont typeface="Wingdings" panose="05000000000000000000" pitchFamily="2" charset="2"/>
              <a:buChar char="ü"/>
            </a:pPr>
            <a:r>
              <a:rPr lang="en-US" sz="2000" dirty="0"/>
              <a:t>The Village is in excellent financial condition</a:t>
            </a:r>
            <a:endParaRPr lang="en-US" dirty="0"/>
          </a:p>
          <a:p>
            <a:endParaRPr lang="en-US" dirty="0"/>
          </a:p>
          <a:p>
            <a:endParaRPr lang="en-US" dirty="0"/>
          </a:p>
        </p:txBody>
      </p:sp>
      <p:sp>
        <p:nvSpPr>
          <p:cNvPr id="3" name="Rectangle 2"/>
          <p:cNvSpPr/>
          <p:nvPr/>
        </p:nvSpPr>
        <p:spPr>
          <a:xfrm>
            <a:off x="334850" y="271195"/>
            <a:ext cx="8458276" cy="830997"/>
          </a:xfrm>
          <a:prstGeom prst="rect">
            <a:avLst/>
          </a:prstGeom>
        </p:spPr>
        <p:txBody>
          <a:bodyPr wrap="square">
            <a:spAutoFit/>
          </a:bodyPr>
          <a:lstStyle/>
          <a:p>
            <a:r>
              <a:rPr lang="en-US" sz="2400" i="1" dirty="0">
                <a:solidFill>
                  <a:schemeClr val="accent6"/>
                </a:solidFill>
                <a:latin typeface="Lucida Bright" panose="02040602050505020304" pitchFamily="18" charset="0"/>
              </a:rPr>
              <a:t>FY 2021 State of the Village Report Presentation</a:t>
            </a:r>
          </a:p>
          <a:p>
            <a:r>
              <a:rPr lang="en-US" sz="2400" i="1" dirty="0">
                <a:solidFill>
                  <a:schemeClr val="accent6"/>
                </a:solidFill>
                <a:latin typeface="Lucida Bright" panose="02040602050505020304" pitchFamily="18" charset="0"/>
              </a:rPr>
              <a:t>Conclusion</a:t>
            </a:r>
          </a:p>
        </p:txBody>
      </p:sp>
      <p:pic>
        <p:nvPicPr>
          <p:cNvPr id="9218" name="Picture 2" descr="Image result for high performing organiz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4506" y="4870488"/>
            <a:ext cx="1682066" cy="13254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073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4850" y="271195"/>
            <a:ext cx="8458276" cy="830997"/>
          </a:xfrm>
          <a:prstGeom prst="rect">
            <a:avLst/>
          </a:prstGeom>
        </p:spPr>
        <p:txBody>
          <a:bodyPr wrap="square">
            <a:spAutoFit/>
          </a:bodyPr>
          <a:lstStyle/>
          <a:p>
            <a:r>
              <a:rPr lang="en-US" sz="2400" i="1" dirty="0">
                <a:solidFill>
                  <a:schemeClr val="accent6"/>
                </a:solidFill>
                <a:latin typeface="Lucida Bright" panose="02040602050505020304" pitchFamily="18" charset="0"/>
              </a:rPr>
              <a:t>FY 2021 State of the Village Report Presentation</a:t>
            </a:r>
          </a:p>
          <a:p>
            <a:r>
              <a:rPr lang="en-US" sz="2400" i="1" dirty="0">
                <a:solidFill>
                  <a:schemeClr val="accent6"/>
                </a:solidFill>
                <a:latin typeface="Lucida Bright" panose="02040602050505020304" pitchFamily="18" charset="0"/>
              </a:rPr>
              <a:t>Awards and Special Recognitions</a:t>
            </a:r>
          </a:p>
        </p:txBody>
      </p:sp>
      <p:sp>
        <p:nvSpPr>
          <p:cNvPr id="7" name="Content Placeholder 1"/>
          <p:cNvSpPr txBox="1">
            <a:spLocks/>
          </p:cNvSpPr>
          <p:nvPr/>
        </p:nvSpPr>
        <p:spPr>
          <a:xfrm>
            <a:off x="7146388" y="928469"/>
            <a:ext cx="4380983" cy="4108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ucida Bright" panose="02040602050505020304" pitchFamily="18" charset="0"/>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Lucida Bright" panose="02040602050505020304" pitchFamily="18"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Lucida Bright" panose="02040602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cida Bright" panose="02040602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cida Bright" panose="02040602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400" dirty="0"/>
          </a:p>
          <a:p>
            <a:pPr marL="0" indent="0" algn="ctr">
              <a:buFont typeface="Arial" panose="020B0604020202020204" pitchFamily="34" charset="0"/>
              <a:buNone/>
            </a:pPr>
            <a:endParaRPr lang="en-US" sz="2400" dirty="0"/>
          </a:p>
          <a:p>
            <a:pPr marL="0" indent="0" algn="ctr">
              <a:buFont typeface="Arial" panose="020B0604020202020204" pitchFamily="34" charset="0"/>
              <a:buNone/>
            </a:pPr>
            <a:endParaRPr lang="en-US" sz="2400" dirty="0"/>
          </a:p>
          <a:p>
            <a:pPr marL="0" indent="0" algn="ctr">
              <a:buFont typeface="Arial" panose="020B0604020202020204" pitchFamily="34" charset="0"/>
              <a:buNone/>
            </a:pPr>
            <a:endParaRPr lang="en-US" sz="2400" dirty="0"/>
          </a:p>
          <a:p>
            <a:pPr marL="0" indent="0" algn="ctr">
              <a:buFont typeface="Arial" panose="020B0604020202020204" pitchFamily="34" charset="0"/>
              <a:buNone/>
            </a:pPr>
            <a:r>
              <a:rPr lang="en-US" sz="2400" dirty="0"/>
              <a:t>The Village is recognized as a </a:t>
            </a:r>
            <a:r>
              <a:rPr lang="en-US" sz="2400" b="1" i="1" dirty="0"/>
              <a:t>High Performing Organization</a:t>
            </a:r>
            <a:r>
              <a:rPr lang="en-US" sz="2400" dirty="0"/>
              <a:t> through awards and other special recognitions. Here are just a few received in FY 2021!</a:t>
            </a:r>
          </a:p>
        </p:txBody>
      </p:sp>
      <p:pic>
        <p:nvPicPr>
          <p:cNvPr id="6" name="Content Placeholder 5"/>
          <p:cNvPicPr>
            <a:picLocks noGrp="1" noChangeAspect="1"/>
          </p:cNvPicPr>
          <p:nvPr>
            <p:ph idx="1"/>
          </p:nvPr>
        </p:nvPicPr>
        <p:blipFill>
          <a:blip r:embed="rId3"/>
          <a:stretch>
            <a:fillRect/>
          </a:stretch>
        </p:blipFill>
        <p:spPr>
          <a:xfrm>
            <a:off x="710603" y="2236764"/>
            <a:ext cx="5913215" cy="2968340"/>
          </a:xfrm>
          <a:prstGeom prst="rect">
            <a:avLst/>
          </a:prstGeom>
          <a:ln w="38100">
            <a:solidFill>
              <a:schemeClr val="accent3"/>
            </a:solidFill>
          </a:ln>
        </p:spPr>
      </p:pic>
    </p:spTree>
    <p:extLst>
      <p:ext uri="{BB962C8B-B14F-4D97-AF65-F5344CB8AC3E}">
        <p14:creationId xmlns:p14="http://schemas.microsoft.com/office/powerpoint/2010/main" val="2708524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9724" y="1633565"/>
            <a:ext cx="11111578" cy="2745989"/>
          </a:xfrm>
        </p:spPr>
        <p:txBody>
          <a:bodyPr>
            <a:normAutofit/>
          </a:bodyPr>
          <a:lstStyle/>
          <a:p>
            <a:pPr marL="0" indent="0">
              <a:buNone/>
            </a:pPr>
            <a:endParaRPr lang="en-US" sz="600" b="1" i="1" dirty="0">
              <a:solidFill>
                <a:schemeClr val="accent3"/>
              </a:solidFill>
            </a:endParaRPr>
          </a:p>
          <a:p>
            <a:pPr marL="0" indent="0">
              <a:buNone/>
              <a:tabLst>
                <a:tab pos="10972800" algn="r"/>
              </a:tabLst>
            </a:pPr>
            <a:endParaRPr lang="en-US" sz="600" b="1" i="1" dirty="0">
              <a:solidFill>
                <a:schemeClr val="accent3"/>
              </a:solidFill>
            </a:endParaRPr>
          </a:p>
          <a:p>
            <a:pPr marL="0" indent="0">
              <a:buNone/>
            </a:pPr>
            <a:endParaRPr lang="en-US" sz="2400" dirty="0">
              <a:solidFill>
                <a:schemeClr val="accent3"/>
              </a:solidFill>
            </a:endParaRPr>
          </a:p>
          <a:p>
            <a:pPr marL="0" indent="0">
              <a:buNone/>
            </a:pPr>
            <a:endParaRPr lang="en-US" sz="500" b="1" i="1" dirty="0">
              <a:solidFill>
                <a:schemeClr val="accent3"/>
              </a:solidFill>
            </a:endParaRPr>
          </a:p>
        </p:txBody>
      </p:sp>
      <p:sp>
        <p:nvSpPr>
          <p:cNvPr id="6" name="TextBox 5"/>
          <p:cNvSpPr txBox="1"/>
          <p:nvPr/>
        </p:nvSpPr>
        <p:spPr>
          <a:xfrm>
            <a:off x="477078" y="225287"/>
            <a:ext cx="8799444" cy="461665"/>
          </a:xfrm>
          <a:prstGeom prst="rect">
            <a:avLst/>
          </a:prstGeom>
          <a:noFill/>
        </p:spPr>
        <p:txBody>
          <a:bodyPr wrap="square" rtlCol="0">
            <a:spAutoFit/>
          </a:bodyPr>
          <a:lstStyle/>
          <a:p>
            <a:r>
              <a:rPr lang="en-US" sz="2400" i="1" dirty="0">
                <a:solidFill>
                  <a:schemeClr val="accent6"/>
                </a:solidFill>
                <a:latin typeface="Lucida Bright" panose="02040602050505020304" pitchFamily="18" charset="0"/>
              </a:rPr>
              <a:t>FY 2021 State of the Village Report Presentation</a:t>
            </a:r>
          </a:p>
        </p:txBody>
      </p:sp>
      <p:sp>
        <p:nvSpPr>
          <p:cNvPr id="4" name="TextBox 3"/>
          <p:cNvSpPr txBox="1"/>
          <p:nvPr/>
        </p:nvSpPr>
        <p:spPr>
          <a:xfrm>
            <a:off x="848433" y="1984911"/>
            <a:ext cx="10654159" cy="4647426"/>
          </a:xfrm>
          <a:prstGeom prst="rect">
            <a:avLst/>
          </a:prstGeom>
          <a:noFill/>
        </p:spPr>
        <p:txBody>
          <a:bodyPr wrap="square" rtlCol="0">
            <a:spAutoFit/>
          </a:bodyPr>
          <a:lstStyle/>
          <a:p>
            <a:pPr algn="ctr"/>
            <a:r>
              <a:rPr lang="en-US" sz="3200" dirty="0">
                <a:solidFill>
                  <a:schemeClr val="accent3"/>
                </a:solidFill>
                <a:latin typeface="Lucida Bright" panose="02040602050505020304" pitchFamily="18" charset="0"/>
              </a:rPr>
              <a:t>For more information, please contact:</a:t>
            </a:r>
          </a:p>
          <a:p>
            <a:pPr algn="ctr"/>
            <a:endParaRPr lang="en-US" sz="3200" dirty="0">
              <a:solidFill>
                <a:schemeClr val="accent3"/>
              </a:solidFill>
              <a:latin typeface="Lucida Bright" panose="02040602050505020304" pitchFamily="18" charset="0"/>
            </a:endParaRPr>
          </a:p>
          <a:p>
            <a:pPr algn="ctr"/>
            <a:r>
              <a:rPr lang="en-US" sz="3200" dirty="0">
                <a:solidFill>
                  <a:schemeClr val="accent3"/>
                </a:solidFill>
                <a:latin typeface="Lucida Bright" panose="02040602050505020304" pitchFamily="18" charset="0"/>
              </a:rPr>
              <a:t>Matt McKirahan, Organizational Performance Director</a:t>
            </a:r>
          </a:p>
          <a:p>
            <a:pPr algn="ctr"/>
            <a:r>
              <a:rPr lang="en-US" sz="3200" dirty="0">
                <a:solidFill>
                  <a:schemeClr val="accent3"/>
                </a:solidFill>
                <a:latin typeface="Lucida Bright" panose="02040602050505020304" pitchFamily="18" charset="0"/>
                <a:hlinkClick r:id="rId3"/>
              </a:rPr>
              <a:t>mmckirahan@vopnc.org</a:t>
            </a:r>
            <a:r>
              <a:rPr lang="en-US" sz="3200" dirty="0">
                <a:solidFill>
                  <a:schemeClr val="accent3"/>
                </a:solidFill>
                <a:latin typeface="Lucida Bright" panose="02040602050505020304" pitchFamily="18" charset="0"/>
              </a:rPr>
              <a:t> </a:t>
            </a:r>
          </a:p>
          <a:p>
            <a:pPr algn="ctr"/>
            <a:r>
              <a:rPr lang="en-US" sz="3200" dirty="0">
                <a:solidFill>
                  <a:schemeClr val="accent3"/>
                </a:solidFill>
                <a:latin typeface="Lucida Bright" panose="02040602050505020304" pitchFamily="18" charset="0"/>
              </a:rPr>
              <a:t>910-295-1900 ext. 1104</a:t>
            </a:r>
          </a:p>
          <a:p>
            <a:pPr algn="ctr"/>
            <a:endParaRPr lang="en-US" sz="3200" dirty="0">
              <a:solidFill>
                <a:schemeClr val="accent3"/>
              </a:solidFill>
              <a:latin typeface="Lucida Bright" panose="02040602050505020304" pitchFamily="18" charset="0"/>
            </a:endParaRPr>
          </a:p>
          <a:p>
            <a:pPr algn="ctr"/>
            <a:r>
              <a:rPr lang="en-US" sz="2400" dirty="0">
                <a:solidFill>
                  <a:schemeClr val="accent3"/>
                </a:solidFill>
                <a:latin typeface="Lucida Bright" panose="02040602050505020304" pitchFamily="18" charset="0"/>
              </a:rPr>
              <a:t>395 Magnolia Road</a:t>
            </a:r>
          </a:p>
          <a:p>
            <a:pPr algn="ctr"/>
            <a:r>
              <a:rPr lang="en-US" sz="2400" dirty="0">
                <a:solidFill>
                  <a:schemeClr val="accent3"/>
                </a:solidFill>
                <a:latin typeface="Lucida Bright" panose="02040602050505020304" pitchFamily="18" charset="0"/>
              </a:rPr>
              <a:t>Pinehurst, NC  28374</a:t>
            </a:r>
          </a:p>
          <a:p>
            <a:pPr algn="ctr"/>
            <a:r>
              <a:rPr lang="en-US" sz="2400" dirty="0">
                <a:solidFill>
                  <a:schemeClr val="accent3"/>
                </a:solidFill>
                <a:latin typeface="Lucida Bright" panose="02040602050505020304" pitchFamily="18" charset="0"/>
                <a:hlinkClick r:id="rId4"/>
              </a:rPr>
              <a:t>www.vopnc.org</a:t>
            </a:r>
            <a:r>
              <a:rPr lang="en-US" sz="2400" dirty="0">
                <a:solidFill>
                  <a:schemeClr val="accent3"/>
                </a:solidFill>
                <a:latin typeface="Lucida Bright" panose="02040602050505020304" pitchFamily="18" charset="0"/>
              </a:rPr>
              <a:t> </a:t>
            </a:r>
          </a:p>
        </p:txBody>
      </p:sp>
    </p:spTree>
    <p:extLst>
      <p:ext uri="{BB962C8B-B14F-4D97-AF65-F5344CB8AC3E}">
        <p14:creationId xmlns:p14="http://schemas.microsoft.com/office/powerpoint/2010/main" val="3460002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5640" y="1381494"/>
            <a:ext cx="10965365" cy="3908353"/>
          </a:xfrm>
          <a:noFill/>
        </p:spPr>
        <p:txBody>
          <a:bodyPr>
            <a:noAutofit/>
          </a:bodyPr>
          <a:lstStyle/>
          <a:p>
            <a:pPr marL="0" indent="0">
              <a:buNone/>
            </a:pPr>
            <a:r>
              <a:rPr lang="en-US" sz="1800" dirty="0">
                <a:solidFill>
                  <a:schemeClr val="accent3"/>
                </a:solidFill>
                <a:latin typeface="Arial Narrow" panose="020B0606020202030204" pitchFamily="34" charset="0"/>
              </a:rPr>
              <a:t>The Village of Pinehurst had another successful year working to accomplish the objectives set forth by the Village Council. Overall, we exceeded our FY 2021 goals.  We establish annual goals and objectives to ensure we achieve the Village’s mission to “Promote, enhance, and sustain the quality of life for residents, businesses, and visitors.”  This year, 99% of residents and 100% of businesses rate the overall quality of life in the Village as excellent or good.</a:t>
            </a:r>
          </a:p>
          <a:p>
            <a:pPr marL="0" indent="0">
              <a:buNone/>
            </a:pPr>
            <a:r>
              <a:rPr lang="en-US" sz="1800" dirty="0">
                <a:solidFill>
                  <a:schemeClr val="accent3"/>
                </a:solidFill>
                <a:latin typeface="Arial Narrow" panose="020B0606020202030204" pitchFamily="34" charset="0"/>
              </a:rPr>
              <a:t>Using the Baldrige Performance Excellence Framework, we have successfully created a culture of continuous improvement at the Village. Each year we pursue opportunities for improvement and innovation aimed to enhance resident and business satisfaction levels as measured in our annual surveys.</a:t>
            </a:r>
          </a:p>
          <a:p>
            <a:pPr marL="0" indent="0">
              <a:buNone/>
            </a:pPr>
            <a:r>
              <a:rPr lang="en-US" sz="1800" dirty="0">
                <a:solidFill>
                  <a:schemeClr val="accent3"/>
                </a:solidFill>
                <a:latin typeface="Arial Narrow" panose="020B0606020202030204" pitchFamily="34" charset="0"/>
              </a:rPr>
              <a:t>This year, we focused efforts on eight initiative action plans and our residents and businesses continue to indicate high satisfaction levels with the vast majority of Village services.  Since 2013, the Village has seen improved resident satisfaction in 86% of our service areas and we currently exceed the national averages in 48 out of 49 service areas</a:t>
            </a:r>
            <a:r>
              <a:rPr lang="en-US" sz="1800" dirty="0">
                <a:solidFill>
                  <a:srgbClr val="FF0000"/>
                </a:solidFill>
                <a:latin typeface="Arial Narrow" panose="020B0606020202030204" pitchFamily="34" charset="0"/>
              </a:rPr>
              <a:t>. </a:t>
            </a:r>
            <a:r>
              <a:rPr lang="en-US" sz="1800" dirty="0">
                <a:solidFill>
                  <a:schemeClr val="accent3"/>
                </a:solidFill>
                <a:latin typeface="Arial Narrow" panose="020B0606020202030204" pitchFamily="34" charset="0"/>
              </a:rPr>
              <a:t>In FY 2021, we achieved the highest annual satisfaction ratings in the US in the ETC </a:t>
            </a:r>
            <a:r>
              <a:rPr lang="en-US" sz="1800" dirty="0" err="1">
                <a:solidFill>
                  <a:schemeClr val="accent3"/>
                </a:solidFill>
                <a:latin typeface="Arial Narrow" panose="020B0606020202030204" pitchFamily="34" charset="0"/>
              </a:rPr>
              <a:t>DirectionFinder</a:t>
            </a:r>
            <a:r>
              <a:rPr lang="en-US" sz="1800" dirty="0">
                <a:solidFill>
                  <a:schemeClr val="accent3"/>
                </a:solidFill>
                <a:latin typeface="Arial Narrow" panose="020B0606020202030204" pitchFamily="34" charset="0"/>
              </a:rPr>
              <a:t> Benchmark Group for 12 areas, matching FY2020 as the most achieved in one year for the Village</a:t>
            </a:r>
            <a:r>
              <a:rPr lang="en-US" sz="1800" dirty="0">
                <a:solidFill>
                  <a:srgbClr val="FF0000"/>
                </a:solidFill>
                <a:latin typeface="Arial Narrow" panose="020B0606020202030204" pitchFamily="34" charset="0"/>
              </a:rPr>
              <a:t>.</a:t>
            </a:r>
          </a:p>
          <a:p>
            <a:pPr marL="0" indent="0">
              <a:buNone/>
            </a:pPr>
            <a:r>
              <a:rPr lang="en-US" sz="1800" dirty="0">
                <a:solidFill>
                  <a:schemeClr val="accent3"/>
                </a:solidFill>
                <a:latin typeface="Arial Narrow" panose="020B0606020202030204" pitchFamily="34" charset="0"/>
              </a:rPr>
              <a:t>We are extremely proud of our staff’s accomplishments and efforts to continuously improve the efficiency and effectiveness of Village services to promote, enhance, and sustain the quality of life for our customers.</a:t>
            </a:r>
          </a:p>
        </p:txBody>
      </p:sp>
      <p:sp>
        <p:nvSpPr>
          <p:cNvPr id="6" name="TextBox 5"/>
          <p:cNvSpPr txBox="1"/>
          <p:nvPr/>
        </p:nvSpPr>
        <p:spPr>
          <a:xfrm>
            <a:off x="477078" y="225287"/>
            <a:ext cx="8799444" cy="830997"/>
          </a:xfrm>
          <a:prstGeom prst="rect">
            <a:avLst/>
          </a:prstGeom>
          <a:noFill/>
        </p:spPr>
        <p:txBody>
          <a:bodyPr wrap="square" rtlCol="0">
            <a:spAutoFit/>
          </a:bodyPr>
          <a:lstStyle/>
          <a:p>
            <a:r>
              <a:rPr lang="en-US" sz="2400" i="1" dirty="0">
                <a:solidFill>
                  <a:schemeClr val="accent6"/>
                </a:solidFill>
                <a:latin typeface="Lucida Bright" panose="02040602050505020304" pitchFamily="18" charset="0"/>
              </a:rPr>
              <a:t>FY 2021 State of the Village Report Presentation</a:t>
            </a:r>
          </a:p>
          <a:p>
            <a:r>
              <a:rPr lang="en-US" sz="2400" i="1" dirty="0">
                <a:solidFill>
                  <a:schemeClr val="accent6"/>
                </a:solidFill>
                <a:latin typeface="Lucida Bright" panose="02040602050505020304" pitchFamily="18" charset="0"/>
              </a:rPr>
              <a:t>Message from the Office of the Village Manager</a:t>
            </a:r>
          </a:p>
        </p:txBody>
      </p:sp>
      <p:pic>
        <p:nvPicPr>
          <p:cNvPr id="12" name="Picture 11" descr="A person smiling for the camera&#10;&#10;Description automatically generated with medium confidence">
            <a:extLst>
              <a:ext uri="{FF2B5EF4-FFF2-40B4-BE49-F238E27FC236}">
                <a16:creationId xmlns:a16="http://schemas.microsoft.com/office/drawing/2014/main" id="{E1E360A1-E79E-4554-8449-5C8B76B338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5349827"/>
            <a:ext cx="1045436" cy="1370633"/>
          </a:xfrm>
          <a:prstGeom prst="rect">
            <a:avLst/>
          </a:prstGeom>
          <a:ln>
            <a:noFill/>
          </a:ln>
          <a:effectLst>
            <a:outerShdw blurRad="292100" dist="139700" dir="2700000" algn="tl" rotWithShape="0">
              <a:srgbClr val="333333">
                <a:alpha val="65000"/>
              </a:srgbClr>
            </a:outerShdw>
          </a:effectLst>
        </p:spPr>
      </p:pic>
      <p:pic>
        <p:nvPicPr>
          <p:cNvPr id="14" name="Picture 13" descr="A person in a brown suit&#10;&#10;Description automatically generated with low confidence">
            <a:extLst>
              <a:ext uri="{FF2B5EF4-FFF2-40B4-BE49-F238E27FC236}">
                <a16:creationId xmlns:a16="http://schemas.microsoft.com/office/drawing/2014/main" id="{A0F06ED6-A6B1-415D-AFC6-DC85063AC0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7426" y="5349827"/>
            <a:ext cx="1338192" cy="1354056"/>
          </a:xfrm>
          <a:prstGeom prst="rect">
            <a:avLst/>
          </a:prstGeom>
          <a:ln>
            <a:noFill/>
          </a:ln>
          <a:effectLst>
            <a:outerShdw blurRad="292100" dist="139700" dir="2700000" algn="tl" rotWithShape="0">
              <a:srgbClr val="333333">
                <a:alpha val="65000"/>
              </a:srgbClr>
            </a:outerShdw>
          </a:effectLst>
        </p:spPr>
      </p:pic>
      <p:pic>
        <p:nvPicPr>
          <p:cNvPr id="16" name="Picture 15" descr="A person in a suit and tie&#10;&#10;Description automatically generated with medium confidence">
            <a:extLst>
              <a:ext uri="{FF2B5EF4-FFF2-40B4-BE49-F238E27FC236}">
                <a16:creationId xmlns:a16="http://schemas.microsoft.com/office/drawing/2014/main" id="{86991B7E-5071-4A20-98AF-62E6E0D9D3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1099" y="5349827"/>
            <a:ext cx="1338193" cy="1336667"/>
          </a:xfrm>
          <a:prstGeom prst="rect">
            <a:avLst/>
          </a:prstGeom>
          <a:ln>
            <a:noFill/>
          </a:ln>
          <a:effectLst>
            <a:outerShdw blurRad="292100" dist="139700" dir="2700000" algn="tl" rotWithShape="0">
              <a:srgbClr val="333333">
                <a:alpha val="65000"/>
              </a:srgbClr>
            </a:outerShdw>
          </a:effectLst>
        </p:spPr>
      </p:pic>
      <p:sp>
        <p:nvSpPr>
          <p:cNvPr id="20" name="TextBox 19">
            <a:extLst>
              <a:ext uri="{FF2B5EF4-FFF2-40B4-BE49-F238E27FC236}">
                <a16:creationId xmlns:a16="http://schemas.microsoft.com/office/drawing/2014/main" id="{CAF2D05A-A9BC-42D6-802F-504DEE483559}"/>
              </a:ext>
            </a:extLst>
          </p:cNvPr>
          <p:cNvSpPr txBox="1"/>
          <p:nvPr/>
        </p:nvSpPr>
        <p:spPr>
          <a:xfrm>
            <a:off x="2637347" y="5633438"/>
            <a:ext cx="1558227" cy="523220"/>
          </a:xfrm>
          <a:prstGeom prst="rect">
            <a:avLst/>
          </a:prstGeom>
          <a:noFill/>
        </p:spPr>
        <p:txBody>
          <a:bodyPr wrap="square">
            <a:spAutoFit/>
          </a:bodyPr>
          <a:lstStyle/>
          <a:p>
            <a:r>
              <a:rPr lang="en-US" sz="1400" dirty="0">
                <a:solidFill>
                  <a:schemeClr val="accent3"/>
                </a:solidFill>
                <a:latin typeface="Arial Narrow" panose="020B0606020202030204" pitchFamily="34" charset="0"/>
              </a:rPr>
              <a:t>Jeff </a:t>
            </a:r>
            <a:r>
              <a:rPr lang="en-US" sz="1400" dirty="0" smtClean="0">
                <a:solidFill>
                  <a:schemeClr val="accent3"/>
                </a:solidFill>
                <a:latin typeface="Arial Narrow" panose="020B0606020202030204" pitchFamily="34" charset="0"/>
              </a:rPr>
              <a:t>Sanborn</a:t>
            </a:r>
            <a:endParaRPr lang="en-US" sz="1400" dirty="0">
              <a:solidFill>
                <a:schemeClr val="accent3"/>
              </a:solidFill>
              <a:latin typeface="Arial Narrow" panose="020B0606020202030204" pitchFamily="34" charset="0"/>
            </a:endParaRPr>
          </a:p>
          <a:p>
            <a:r>
              <a:rPr lang="en-US" sz="1400" dirty="0">
                <a:solidFill>
                  <a:schemeClr val="accent3"/>
                </a:solidFill>
                <a:latin typeface="Arial Narrow" panose="020B0606020202030204" pitchFamily="34" charset="0"/>
              </a:rPr>
              <a:t>Village Manager</a:t>
            </a:r>
            <a:endParaRPr lang="en-US" sz="1400" dirty="0"/>
          </a:p>
        </p:txBody>
      </p:sp>
      <p:sp>
        <p:nvSpPr>
          <p:cNvPr id="22" name="TextBox 21">
            <a:extLst>
              <a:ext uri="{FF2B5EF4-FFF2-40B4-BE49-F238E27FC236}">
                <a16:creationId xmlns:a16="http://schemas.microsoft.com/office/drawing/2014/main" id="{354338AD-2841-4FC3-A164-912605346E0F}"/>
              </a:ext>
            </a:extLst>
          </p:cNvPr>
          <p:cNvSpPr txBox="1"/>
          <p:nvPr/>
        </p:nvSpPr>
        <p:spPr>
          <a:xfrm>
            <a:off x="6052782" y="5671276"/>
            <a:ext cx="6392410" cy="523220"/>
          </a:xfrm>
          <a:prstGeom prst="rect">
            <a:avLst/>
          </a:prstGeom>
          <a:noFill/>
        </p:spPr>
        <p:txBody>
          <a:bodyPr wrap="square">
            <a:spAutoFit/>
          </a:bodyPr>
          <a:lstStyle/>
          <a:p>
            <a:r>
              <a:rPr lang="en-US" sz="1400" dirty="0">
                <a:solidFill>
                  <a:schemeClr val="accent3"/>
                </a:solidFill>
                <a:latin typeface="Arial Narrow" panose="020B0606020202030204" pitchFamily="34" charset="0"/>
              </a:rPr>
              <a:t>Doug Willardson</a:t>
            </a:r>
          </a:p>
          <a:p>
            <a:r>
              <a:rPr lang="en-US" sz="1400" dirty="0">
                <a:solidFill>
                  <a:schemeClr val="accent3"/>
                </a:solidFill>
                <a:latin typeface="Arial Narrow" panose="020B0606020202030204" pitchFamily="34" charset="0"/>
              </a:rPr>
              <a:t>Assistant Village Manager</a:t>
            </a:r>
            <a:endParaRPr lang="en-US" sz="1400" dirty="0"/>
          </a:p>
        </p:txBody>
      </p:sp>
      <p:sp>
        <p:nvSpPr>
          <p:cNvPr id="24" name="TextBox 23">
            <a:extLst>
              <a:ext uri="{FF2B5EF4-FFF2-40B4-BE49-F238E27FC236}">
                <a16:creationId xmlns:a16="http://schemas.microsoft.com/office/drawing/2014/main" id="{F70552FE-DC7F-4D68-AB40-DFC9CC3310C3}"/>
              </a:ext>
            </a:extLst>
          </p:cNvPr>
          <p:cNvSpPr txBox="1"/>
          <p:nvPr/>
        </p:nvSpPr>
        <p:spPr>
          <a:xfrm>
            <a:off x="10066790" y="5633438"/>
            <a:ext cx="6392410" cy="523220"/>
          </a:xfrm>
          <a:prstGeom prst="rect">
            <a:avLst/>
          </a:prstGeom>
          <a:noFill/>
        </p:spPr>
        <p:txBody>
          <a:bodyPr wrap="square">
            <a:spAutoFit/>
          </a:bodyPr>
          <a:lstStyle/>
          <a:p>
            <a:r>
              <a:rPr lang="en-US" sz="1400" dirty="0">
                <a:solidFill>
                  <a:schemeClr val="accent3"/>
                </a:solidFill>
                <a:latin typeface="Arial Narrow" panose="020B0606020202030204" pitchFamily="34" charset="0"/>
              </a:rPr>
              <a:t>Jeff Batton</a:t>
            </a:r>
          </a:p>
          <a:p>
            <a:r>
              <a:rPr lang="en-US" sz="1400" dirty="0">
                <a:solidFill>
                  <a:schemeClr val="accent3"/>
                </a:solidFill>
                <a:latin typeface="Arial Narrow" panose="020B0606020202030204" pitchFamily="34" charset="0"/>
              </a:rPr>
              <a:t>Assistant Village Manager</a:t>
            </a:r>
            <a:endParaRPr lang="en-US" sz="1400" dirty="0"/>
          </a:p>
        </p:txBody>
      </p:sp>
    </p:spTree>
    <p:extLst>
      <p:ext uri="{BB962C8B-B14F-4D97-AF65-F5344CB8AC3E}">
        <p14:creationId xmlns:p14="http://schemas.microsoft.com/office/powerpoint/2010/main" val="1076928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2876" y="1489721"/>
            <a:ext cx="11111578" cy="4731708"/>
          </a:xfrm>
        </p:spPr>
        <p:txBody>
          <a:bodyPr>
            <a:normAutofit/>
          </a:bodyPr>
          <a:lstStyle/>
          <a:p>
            <a:pPr marL="0" indent="0">
              <a:buNone/>
            </a:pPr>
            <a:endParaRPr lang="en-US" sz="600" b="1" i="1" dirty="0">
              <a:solidFill>
                <a:schemeClr val="accent3"/>
              </a:solidFill>
            </a:endParaRPr>
          </a:p>
          <a:p>
            <a:pPr marL="0" indent="0">
              <a:buNone/>
              <a:tabLst>
                <a:tab pos="10972800" algn="r"/>
              </a:tabLst>
            </a:pPr>
            <a:endParaRPr lang="en-US" sz="600" b="1" i="1" dirty="0">
              <a:solidFill>
                <a:schemeClr val="accent3"/>
              </a:solidFill>
            </a:endParaRPr>
          </a:p>
          <a:p>
            <a:pPr marL="0" indent="0">
              <a:buNone/>
            </a:pPr>
            <a:endParaRPr lang="en-US" sz="2400" dirty="0">
              <a:solidFill>
                <a:schemeClr val="accent3"/>
              </a:solidFill>
            </a:endParaRPr>
          </a:p>
          <a:p>
            <a:pPr marL="0" indent="0">
              <a:buNone/>
            </a:pPr>
            <a:endParaRPr lang="en-US" sz="500" b="1" i="1" dirty="0">
              <a:solidFill>
                <a:schemeClr val="accent3"/>
              </a:solidFill>
            </a:endParaRPr>
          </a:p>
        </p:txBody>
      </p:sp>
      <p:sp>
        <p:nvSpPr>
          <p:cNvPr id="6" name="TextBox 5"/>
          <p:cNvSpPr txBox="1"/>
          <p:nvPr/>
        </p:nvSpPr>
        <p:spPr>
          <a:xfrm>
            <a:off x="477078" y="225287"/>
            <a:ext cx="8799444" cy="830997"/>
          </a:xfrm>
          <a:prstGeom prst="rect">
            <a:avLst/>
          </a:prstGeom>
          <a:noFill/>
        </p:spPr>
        <p:txBody>
          <a:bodyPr wrap="square" rtlCol="0">
            <a:spAutoFit/>
          </a:bodyPr>
          <a:lstStyle/>
          <a:p>
            <a:r>
              <a:rPr lang="en-US" sz="2400" i="1" dirty="0">
                <a:solidFill>
                  <a:schemeClr val="accent6"/>
                </a:solidFill>
                <a:latin typeface="Lucida Bright" panose="02040602050505020304" pitchFamily="18" charset="0"/>
              </a:rPr>
              <a:t>FY 2021 State of the Village Report Presentation</a:t>
            </a:r>
          </a:p>
          <a:p>
            <a:r>
              <a:rPr lang="en-US" sz="2400" i="1" dirty="0">
                <a:solidFill>
                  <a:schemeClr val="accent6"/>
                </a:solidFill>
                <a:latin typeface="Lucida Bright" panose="02040602050505020304" pitchFamily="18" charset="0"/>
              </a:rPr>
              <a:t>Quality of Life</a:t>
            </a:r>
          </a:p>
        </p:txBody>
      </p:sp>
      <p:sp>
        <p:nvSpPr>
          <p:cNvPr id="3" name="Rectangle 2"/>
          <p:cNvSpPr/>
          <p:nvPr/>
        </p:nvSpPr>
        <p:spPr>
          <a:xfrm>
            <a:off x="651250" y="5516143"/>
            <a:ext cx="5173709" cy="707886"/>
          </a:xfrm>
          <a:prstGeom prst="rect">
            <a:avLst/>
          </a:prstGeom>
        </p:spPr>
        <p:txBody>
          <a:bodyPr wrap="square">
            <a:spAutoFit/>
          </a:bodyPr>
          <a:lstStyle/>
          <a:p>
            <a:pPr algn="ctr"/>
            <a:r>
              <a:rPr lang="en-US" sz="2000" dirty="0">
                <a:solidFill>
                  <a:schemeClr val="accent3"/>
                </a:solidFill>
                <a:latin typeface="Lucida Bright" panose="02040602050505020304" pitchFamily="18" charset="0"/>
              </a:rPr>
              <a:t>99% of residents are satisfied with the quality of life in the Village</a:t>
            </a:r>
          </a:p>
        </p:txBody>
      </p:sp>
      <p:sp>
        <p:nvSpPr>
          <p:cNvPr id="10" name="Rectangle 9"/>
          <p:cNvSpPr/>
          <p:nvPr/>
        </p:nvSpPr>
        <p:spPr>
          <a:xfrm>
            <a:off x="6275664" y="5516143"/>
            <a:ext cx="5173709" cy="707886"/>
          </a:xfrm>
          <a:prstGeom prst="rect">
            <a:avLst/>
          </a:prstGeom>
        </p:spPr>
        <p:txBody>
          <a:bodyPr wrap="square">
            <a:spAutoFit/>
          </a:bodyPr>
          <a:lstStyle/>
          <a:p>
            <a:pPr algn="ctr"/>
            <a:r>
              <a:rPr lang="en-US" sz="2000" dirty="0">
                <a:solidFill>
                  <a:schemeClr val="accent3"/>
                </a:solidFill>
                <a:latin typeface="Lucida Bright" panose="02040602050505020304" pitchFamily="18" charset="0"/>
              </a:rPr>
              <a:t>100% of businesses are satisfied with the quality of life in the Village</a:t>
            </a:r>
          </a:p>
        </p:txBody>
      </p:sp>
      <p:pic>
        <p:nvPicPr>
          <p:cNvPr id="4" name="Picture 3"/>
          <p:cNvPicPr>
            <a:picLocks noChangeAspect="1"/>
          </p:cNvPicPr>
          <p:nvPr/>
        </p:nvPicPr>
        <p:blipFill>
          <a:blip r:embed="rId3"/>
          <a:stretch>
            <a:fillRect/>
          </a:stretch>
        </p:blipFill>
        <p:spPr>
          <a:xfrm>
            <a:off x="324639" y="1162444"/>
            <a:ext cx="5873244" cy="4596099"/>
          </a:xfrm>
          <a:prstGeom prst="rect">
            <a:avLst/>
          </a:prstGeom>
        </p:spPr>
      </p:pic>
      <p:pic>
        <p:nvPicPr>
          <p:cNvPr id="7" name="Picture 6"/>
          <p:cNvPicPr>
            <a:picLocks noChangeAspect="1"/>
          </p:cNvPicPr>
          <p:nvPr/>
        </p:nvPicPr>
        <p:blipFill>
          <a:blip r:embed="rId4"/>
          <a:stretch>
            <a:fillRect/>
          </a:stretch>
        </p:blipFill>
        <p:spPr>
          <a:xfrm>
            <a:off x="5962210" y="1162444"/>
            <a:ext cx="5922244" cy="4531531"/>
          </a:xfrm>
          <a:prstGeom prst="rect">
            <a:avLst/>
          </a:prstGeom>
        </p:spPr>
      </p:pic>
    </p:spTree>
    <p:extLst>
      <p:ext uri="{BB962C8B-B14F-4D97-AF65-F5344CB8AC3E}">
        <p14:creationId xmlns:p14="http://schemas.microsoft.com/office/powerpoint/2010/main" val="2265381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7077" y="225287"/>
            <a:ext cx="11145079" cy="830997"/>
          </a:xfrm>
          <a:prstGeom prst="rect">
            <a:avLst/>
          </a:prstGeom>
          <a:noFill/>
        </p:spPr>
        <p:txBody>
          <a:bodyPr wrap="square" rtlCol="0">
            <a:spAutoFit/>
          </a:bodyPr>
          <a:lstStyle/>
          <a:p>
            <a:r>
              <a:rPr lang="en-US" sz="2400" i="1" dirty="0">
                <a:solidFill>
                  <a:schemeClr val="accent6"/>
                </a:solidFill>
                <a:latin typeface="Lucida Bright" panose="02040602050505020304" pitchFamily="18" charset="0"/>
              </a:rPr>
              <a:t>FY 2021 State of the Village Report Presentation</a:t>
            </a:r>
          </a:p>
          <a:p>
            <a:r>
              <a:rPr lang="en-US" sz="2400" i="1" dirty="0">
                <a:solidFill>
                  <a:schemeClr val="accent6"/>
                </a:solidFill>
                <a:latin typeface="Lucida Bright" panose="02040602050505020304" pitchFamily="18" charset="0"/>
              </a:rPr>
              <a:t>National High Satisfaction Ratings Achieved</a:t>
            </a:r>
          </a:p>
        </p:txBody>
      </p:sp>
      <p:sp>
        <p:nvSpPr>
          <p:cNvPr id="10" name="TextBox 9"/>
          <p:cNvSpPr txBox="1"/>
          <p:nvPr/>
        </p:nvSpPr>
        <p:spPr>
          <a:xfrm>
            <a:off x="742507" y="1318437"/>
            <a:ext cx="10706986" cy="769441"/>
          </a:xfrm>
          <a:prstGeom prst="rect">
            <a:avLst/>
          </a:prstGeom>
          <a:noFill/>
        </p:spPr>
        <p:txBody>
          <a:bodyPr wrap="square" rtlCol="0">
            <a:spAutoFit/>
          </a:bodyPr>
          <a:lstStyle/>
          <a:p>
            <a:pPr algn="ctr"/>
            <a:r>
              <a:rPr lang="en-US" sz="2200" b="1" dirty="0">
                <a:solidFill>
                  <a:schemeClr val="accent3"/>
                </a:solidFill>
                <a:latin typeface="Lucida Bright" panose="02040602050505020304" pitchFamily="18" charset="0"/>
              </a:rPr>
              <a:t>Since 2012, the Village has achieved the </a:t>
            </a:r>
            <a:r>
              <a:rPr lang="en-US" sz="2200" b="1" u="sng" dirty="0">
                <a:solidFill>
                  <a:schemeClr val="accent3"/>
                </a:solidFill>
                <a:latin typeface="Lucida Bright" panose="02040602050505020304" pitchFamily="18" charset="0"/>
              </a:rPr>
              <a:t>highest annual satisfaction rating in the United States</a:t>
            </a:r>
            <a:r>
              <a:rPr lang="en-US" sz="2200" b="1" dirty="0">
                <a:solidFill>
                  <a:schemeClr val="accent3"/>
                </a:solidFill>
                <a:latin typeface="Lucida Bright" panose="02040602050505020304" pitchFamily="18" charset="0"/>
              </a:rPr>
              <a:t> for </a:t>
            </a:r>
            <a:r>
              <a:rPr lang="en-US" sz="2200" b="1" u="sng" dirty="0">
                <a:solidFill>
                  <a:schemeClr val="accent3"/>
                </a:solidFill>
                <a:latin typeface="Lucida Bright" panose="02040602050505020304" pitchFamily="18" charset="0"/>
              </a:rPr>
              <a:t>21</a:t>
            </a:r>
            <a:r>
              <a:rPr lang="en-US" sz="2200" b="1" dirty="0">
                <a:solidFill>
                  <a:schemeClr val="accent3"/>
                </a:solidFill>
                <a:latin typeface="Lucida Bright" panose="02040602050505020304" pitchFamily="18" charset="0"/>
              </a:rPr>
              <a:t> different areas in our benchmark group</a:t>
            </a:r>
          </a:p>
        </p:txBody>
      </p:sp>
      <p:graphicFrame>
        <p:nvGraphicFramePr>
          <p:cNvPr id="4" name="Table 3"/>
          <p:cNvGraphicFramePr>
            <a:graphicFrameLocks noGrp="1"/>
          </p:cNvGraphicFramePr>
          <p:nvPr>
            <p:extLst>
              <p:ext uri="{D42A27DB-BD31-4B8C-83A1-F6EECF244321}">
                <p14:modId xmlns:p14="http://schemas.microsoft.com/office/powerpoint/2010/main" val="4277537530"/>
              </p:ext>
            </p:extLst>
          </p:nvPr>
        </p:nvGraphicFramePr>
        <p:xfrm>
          <a:off x="742505" y="2350029"/>
          <a:ext cx="10879651" cy="3811621"/>
        </p:xfrm>
        <a:graphic>
          <a:graphicData uri="http://schemas.openxmlformats.org/drawingml/2006/table">
            <a:tbl>
              <a:tblPr/>
              <a:tblGrid>
                <a:gridCol w="3931301">
                  <a:extLst>
                    <a:ext uri="{9D8B030D-6E8A-4147-A177-3AD203B41FA5}">
                      <a16:colId xmlns:a16="http://schemas.microsoft.com/office/drawing/2014/main" val="2486304313"/>
                    </a:ext>
                  </a:extLst>
                </a:gridCol>
                <a:gridCol w="694835">
                  <a:extLst>
                    <a:ext uri="{9D8B030D-6E8A-4147-A177-3AD203B41FA5}">
                      <a16:colId xmlns:a16="http://schemas.microsoft.com/office/drawing/2014/main" val="2002478750"/>
                    </a:ext>
                  </a:extLst>
                </a:gridCol>
                <a:gridCol w="694835">
                  <a:extLst>
                    <a:ext uri="{9D8B030D-6E8A-4147-A177-3AD203B41FA5}">
                      <a16:colId xmlns:a16="http://schemas.microsoft.com/office/drawing/2014/main" val="83994547"/>
                    </a:ext>
                  </a:extLst>
                </a:gridCol>
                <a:gridCol w="694835">
                  <a:extLst>
                    <a:ext uri="{9D8B030D-6E8A-4147-A177-3AD203B41FA5}">
                      <a16:colId xmlns:a16="http://schemas.microsoft.com/office/drawing/2014/main" val="3158959285"/>
                    </a:ext>
                  </a:extLst>
                </a:gridCol>
                <a:gridCol w="694835">
                  <a:extLst>
                    <a:ext uri="{9D8B030D-6E8A-4147-A177-3AD203B41FA5}">
                      <a16:colId xmlns:a16="http://schemas.microsoft.com/office/drawing/2014/main" val="1158112154"/>
                    </a:ext>
                  </a:extLst>
                </a:gridCol>
                <a:gridCol w="694835">
                  <a:extLst>
                    <a:ext uri="{9D8B030D-6E8A-4147-A177-3AD203B41FA5}">
                      <a16:colId xmlns:a16="http://schemas.microsoft.com/office/drawing/2014/main" val="4116331790"/>
                    </a:ext>
                  </a:extLst>
                </a:gridCol>
                <a:gridCol w="694835">
                  <a:extLst>
                    <a:ext uri="{9D8B030D-6E8A-4147-A177-3AD203B41FA5}">
                      <a16:colId xmlns:a16="http://schemas.microsoft.com/office/drawing/2014/main" val="1848825334"/>
                    </a:ext>
                  </a:extLst>
                </a:gridCol>
                <a:gridCol w="694835">
                  <a:extLst>
                    <a:ext uri="{9D8B030D-6E8A-4147-A177-3AD203B41FA5}">
                      <a16:colId xmlns:a16="http://schemas.microsoft.com/office/drawing/2014/main" val="284984551"/>
                    </a:ext>
                  </a:extLst>
                </a:gridCol>
                <a:gridCol w="694835">
                  <a:extLst>
                    <a:ext uri="{9D8B030D-6E8A-4147-A177-3AD203B41FA5}">
                      <a16:colId xmlns:a16="http://schemas.microsoft.com/office/drawing/2014/main" val="2125844057"/>
                    </a:ext>
                  </a:extLst>
                </a:gridCol>
                <a:gridCol w="694835">
                  <a:extLst>
                    <a:ext uri="{9D8B030D-6E8A-4147-A177-3AD203B41FA5}">
                      <a16:colId xmlns:a16="http://schemas.microsoft.com/office/drawing/2014/main" val="2668870541"/>
                    </a:ext>
                  </a:extLst>
                </a:gridCol>
                <a:gridCol w="694835">
                  <a:extLst>
                    <a:ext uri="{9D8B030D-6E8A-4147-A177-3AD203B41FA5}">
                      <a16:colId xmlns:a16="http://schemas.microsoft.com/office/drawing/2014/main" val="2925032955"/>
                    </a:ext>
                  </a:extLst>
                </a:gridCol>
              </a:tblGrid>
              <a:tr h="346511">
                <a:tc>
                  <a:txBody>
                    <a:bodyPr/>
                    <a:lstStyle/>
                    <a:p>
                      <a:pPr algn="ctr" rtl="0" fontAlgn="ctr"/>
                      <a:r>
                        <a:rPr lang="en-US" sz="1400" b="1" i="0" u="none" strike="noStrike" dirty="0">
                          <a:solidFill>
                            <a:srgbClr val="FFFFFF"/>
                          </a:solidFill>
                          <a:effectLst/>
                          <a:latin typeface="Arial Narrow" panose="020B0606020202030204" pitchFamily="34" charset="0"/>
                        </a:rPr>
                        <a:t>Highest National Satisfaction Rating Service Area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663A"/>
                    </a:solidFill>
                  </a:tcPr>
                </a:tc>
                <a:tc>
                  <a:txBody>
                    <a:bodyPr/>
                    <a:lstStyle/>
                    <a:p>
                      <a:pPr algn="ctr" rtl="0" fontAlgn="ctr"/>
                      <a:r>
                        <a:rPr lang="en-US" sz="1400" b="1" i="0" u="none" strike="noStrike">
                          <a:solidFill>
                            <a:srgbClr val="FFFFFF"/>
                          </a:solidFill>
                          <a:effectLst/>
                          <a:latin typeface="Arial Narrow" panose="020B0606020202030204" pitchFamily="34" charset="0"/>
                        </a:rPr>
                        <a:t>FY 2012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663A"/>
                    </a:solidFill>
                  </a:tcPr>
                </a:tc>
                <a:tc>
                  <a:txBody>
                    <a:bodyPr/>
                    <a:lstStyle/>
                    <a:p>
                      <a:pPr algn="ctr" rtl="0" fontAlgn="ctr"/>
                      <a:r>
                        <a:rPr lang="en-US" sz="1400" b="1" i="0" u="none" strike="noStrike">
                          <a:solidFill>
                            <a:srgbClr val="FFFFFF"/>
                          </a:solidFill>
                          <a:effectLst/>
                          <a:latin typeface="Arial Narrow" panose="020B0606020202030204" pitchFamily="34" charset="0"/>
                        </a:rPr>
                        <a:t>FY 2013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663A"/>
                    </a:solidFill>
                  </a:tcPr>
                </a:tc>
                <a:tc>
                  <a:txBody>
                    <a:bodyPr/>
                    <a:lstStyle/>
                    <a:p>
                      <a:pPr algn="ctr" rtl="0" fontAlgn="ctr"/>
                      <a:r>
                        <a:rPr lang="en-US" sz="1400" b="1" i="0" u="none" strike="noStrike">
                          <a:solidFill>
                            <a:srgbClr val="FFFFFF"/>
                          </a:solidFill>
                          <a:effectLst/>
                          <a:latin typeface="Arial Narrow" panose="020B0606020202030204" pitchFamily="34" charset="0"/>
                        </a:rPr>
                        <a:t>FY 2014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663A"/>
                    </a:solidFill>
                  </a:tcPr>
                </a:tc>
                <a:tc>
                  <a:txBody>
                    <a:bodyPr/>
                    <a:lstStyle/>
                    <a:p>
                      <a:pPr algn="ctr" rtl="0" fontAlgn="ctr"/>
                      <a:r>
                        <a:rPr lang="en-US" sz="1400" b="1" i="0" u="none" strike="noStrike">
                          <a:solidFill>
                            <a:srgbClr val="FFFFFF"/>
                          </a:solidFill>
                          <a:effectLst/>
                          <a:latin typeface="Arial Narrow" panose="020B0606020202030204" pitchFamily="34" charset="0"/>
                        </a:rPr>
                        <a:t>FY 2015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663A"/>
                    </a:solidFill>
                  </a:tcPr>
                </a:tc>
                <a:tc>
                  <a:txBody>
                    <a:bodyPr/>
                    <a:lstStyle/>
                    <a:p>
                      <a:pPr algn="ctr" rtl="0" fontAlgn="ctr"/>
                      <a:r>
                        <a:rPr lang="en-US" sz="1400" b="1" i="0" u="none" strike="noStrike">
                          <a:solidFill>
                            <a:srgbClr val="FFFFFF"/>
                          </a:solidFill>
                          <a:effectLst/>
                          <a:latin typeface="Arial Narrow" panose="020B0606020202030204" pitchFamily="34" charset="0"/>
                        </a:rPr>
                        <a:t>FY 2016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663A"/>
                    </a:solidFill>
                  </a:tcPr>
                </a:tc>
                <a:tc>
                  <a:txBody>
                    <a:bodyPr/>
                    <a:lstStyle/>
                    <a:p>
                      <a:pPr algn="ctr" rtl="0" fontAlgn="ctr"/>
                      <a:r>
                        <a:rPr lang="en-US" sz="1400" b="1" i="0" u="none" strike="noStrike">
                          <a:solidFill>
                            <a:srgbClr val="FFFFFF"/>
                          </a:solidFill>
                          <a:effectLst/>
                          <a:latin typeface="Arial Narrow" panose="020B0606020202030204" pitchFamily="34" charset="0"/>
                        </a:rPr>
                        <a:t>FY 2017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663A"/>
                    </a:solidFill>
                  </a:tcPr>
                </a:tc>
                <a:tc>
                  <a:txBody>
                    <a:bodyPr/>
                    <a:lstStyle/>
                    <a:p>
                      <a:pPr algn="ctr" rtl="0" fontAlgn="ctr"/>
                      <a:r>
                        <a:rPr lang="en-US" sz="1400" b="1" i="0" u="none" strike="noStrike">
                          <a:solidFill>
                            <a:srgbClr val="FFFFFF"/>
                          </a:solidFill>
                          <a:effectLst/>
                          <a:latin typeface="Arial Narrow" panose="020B0606020202030204" pitchFamily="34" charset="0"/>
                        </a:rPr>
                        <a:t>FY 2018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663A"/>
                    </a:solidFill>
                  </a:tcPr>
                </a:tc>
                <a:tc>
                  <a:txBody>
                    <a:bodyPr/>
                    <a:lstStyle/>
                    <a:p>
                      <a:pPr algn="ctr" rtl="0" fontAlgn="ctr"/>
                      <a:r>
                        <a:rPr lang="en-US" sz="1400" b="1" i="0" u="none" strike="noStrike">
                          <a:solidFill>
                            <a:srgbClr val="FFFFFF"/>
                          </a:solidFill>
                          <a:effectLst/>
                          <a:latin typeface="Arial Narrow" panose="020B0606020202030204" pitchFamily="34" charset="0"/>
                        </a:rPr>
                        <a:t>FY 2019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663A"/>
                    </a:solidFill>
                  </a:tcPr>
                </a:tc>
                <a:tc>
                  <a:txBody>
                    <a:bodyPr/>
                    <a:lstStyle/>
                    <a:p>
                      <a:pPr algn="ctr" rtl="0" fontAlgn="ctr"/>
                      <a:r>
                        <a:rPr lang="en-US" sz="1400" b="1" i="0" u="none" strike="noStrike">
                          <a:solidFill>
                            <a:srgbClr val="FFFFFF"/>
                          </a:solidFill>
                          <a:effectLst/>
                          <a:latin typeface="Arial Narrow" panose="020B0606020202030204" pitchFamily="34" charset="0"/>
                        </a:rPr>
                        <a:t>FY 2020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663A"/>
                    </a:solidFill>
                  </a:tcPr>
                </a:tc>
                <a:tc>
                  <a:txBody>
                    <a:bodyPr/>
                    <a:lstStyle/>
                    <a:p>
                      <a:pPr algn="ctr" rtl="0" fontAlgn="ctr"/>
                      <a:r>
                        <a:rPr lang="en-US" sz="1400" b="1" i="0" u="none" strike="noStrike">
                          <a:solidFill>
                            <a:srgbClr val="FFFFFF"/>
                          </a:solidFill>
                          <a:effectLst/>
                          <a:latin typeface="Arial Narrow" panose="020B0606020202030204" pitchFamily="34" charset="0"/>
                        </a:rPr>
                        <a:t>FY 2021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663A"/>
                    </a:solidFill>
                  </a:tcPr>
                </a:tc>
                <a:extLst>
                  <a:ext uri="{0D108BD9-81ED-4DB2-BD59-A6C34878D82A}">
                    <a16:rowId xmlns:a16="http://schemas.microsoft.com/office/drawing/2014/main" val="2821079118"/>
                  </a:ext>
                </a:extLst>
              </a:tr>
              <a:tr h="346511">
                <a:tc>
                  <a:txBody>
                    <a:bodyPr/>
                    <a:lstStyle/>
                    <a:p>
                      <a:pPr algn="l" rtl="0" fontAlgn="ctr"/>
                      <a:r>
                        <a:rPr lang="en-US" sz="1400" b="0" i="0" u="none" strike="noStrike" dirty="0">
                          <a:solidFill>
                            <a:srgbClr val="000000"/>
                          </a:solidFill>
                          <a:effectLst/>
                          <a:latin typeface="Arial Narrow" panose="020B0606020202030204" pitchFamily="34" charset="0"/>
                        </a:rPr>
                        <a:t>Village efforts to prevent crime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93%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93%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4127698"/>
                  </a:ext>
                </a:extLst>
              </a:tr>
              <a:tr h="346511">
                <a:tc>
                  <a:txBody>
                    <a:bodyPr/>
                    <a:lstStyle/>
                    <a:p>
                      <a:pPr algn="l" rtl="0" fontAlgn="ctr"/>
                      <a:r>
                        <a:rPr lang="en-US" sz="1400" b="0" i="0" u="none" strike="noStrike">
                          <a:solidFill>
                            <a:srgbClr val="000000"/>
                          </a:solidFill>
                          <a:effectLst/>
                          <a:latin typeface="Arial Narrow" panose="020B0606020202030204" pitchFamily="34" charset="0"/>
                        </a:rPr>
                        <a:t>Maintenance of major streets in the village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4772135"/>
                  </a:ext>
                </a:extLst>
              </a:tr>
              <a:tr h="346511">
                <a:tc>
                  <a:txBody>
                    <a:bodyPr/>
                    <a:lstStyle/>
                    <a:p>
                      <a:pPr algn="l" rtl="0" fontAlgn="ctr"/>
                      <a:r>
                        <a:rPr lang="en-US" sz="1400" b="0" i="0" u="none" strike="noStrike">
                          <a:solidFill>
                            <a:srgbClr val="000000"/>
                          </a:solidFill>
                          <a:effectLst/>
                          <a:latin typeface="Arial Narrow" panose="020B0606020202030204" pitchFamily="34" charset="0"/>
                        </a:rPr>
                        <a:t>Curbside recycling services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94%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7545673"/>
                  </a:ext>
                </a:extLst>
              </a:tr>
              <a:tr h="346511">
                <a:tc>
                  <a:txBody>
                    <a:bodyPr/>
                    <a:lstStyle/>
                    <a:p>
                      <a:pPr algn="l" rtl="0" fontAlgn="ctr"/>
                      <a:r>
                        <a:rPr lang="en-US" sz="1400" b="0" i="0" u="none" strike="noStrike">
                          <a:solidFill>
                            <a:srgbClr val="000000"/>
                          </a:solidFill>
                          <a:effectLst/>
                          <a:latin typeface="Arial Narrow" panose="020B0606020202030204" pitchFamily="34" charset="0"/>
                        </a:rPr>
                        <a:t>Residential trash collection services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94%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3774276"/>
                  </a:ext>
                </a:extLst>
              </a:tr>
              <a:tr h="346511">
                <a:tc>
                  <a:txBody>
                    <a:bodyPr/>
                    <a:lstStyle/>
                    <a:p>
                      <a:pPr algn="l" rtl="0" fontAlgn="ctr"/>
                      <a:r>
                        <a:rPr lang="en-US" sz="1400" b="0" i="0" u="none" strike="noStrike" dirty="0">
                          <a:solidFill>
                            <a:srgbClr val="000000"/>
                          </a:solidFill>
                          <a:effectLst/>
                          <a:latin typeface="Arial Narrow" panose="020B0606020202030204" pitchFamily="34" charset="0"/>
                        </a:rPr>
                        <a:t>Village communications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8427308"/>
                  </a:ext>
                </a:extLst>
              </a:tr>
              <a:tr h="346511">
                <a:tc>
                  <a:txBody>
                    <a:bodyPr/>
                    <a:lstStyle/>
                    <a:p>
                      <a:pPr algn="l" rtl="0" fontAlgn="ctr"/>
                      <a:r>
                        <a:rPr lang="en-US" sz="1400" b="0" i="0" u="none" strike="noStrike">
                          <a:solidFill>
                            <a:srgbClr val="000000"/>
                          </a:solidFill>
                          <a:effectLst/>
                          <a:latin typeface="Arial Narrow" panose="020B0606020202030204" pitchFamily="34" charset="0"/>
                        </a:rPr>
                        <a:t>Feeling of safety in your neighborhood during the day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99%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0818517"/>
                  </a:ext>
                </a:extLst>
              </a:tr>
              <a:tr h="346511">
                <a:tc>
                  <a:txBody>
                    <a:bodyPr/>
                    <a:lstStyle/>
                    <a:p>
                      <a:pPr algn="l" rtl="0" fontAlgn="ctr"/>
                      <a:r>
                        <a:rPr lang="en-US" sz="1400" b="0" i="0" u="none" strike="noStrike">
                          <a:solidFill>
                            <a:srgbClr val="000000"/>
                          </a:solidFill>
                          <a:effectLst/>
                          <a:latin typeface="Arial Narrow" panose="020B0606020202030204" pitchFamily="34" charset="0"/>
                        </a:rPr>
                        <a:t>Overall appearance of the Village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Arial Narrow" panose="020B0606020202030204" pitchFamily="34" charset="0"/>
                        </a:rPr>
                        <a:t>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94%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6174447"/>
                  </a:ext>
                </a:extLst>
              </a:tr>
              <a:tr h="346511">
                <a:tc>
                  <a:txBody>
                    <a:bodyPr/>
                    <a:lstStyle/>
                    <a:p>
                      <a:pPr algn="l" rtl="0" fontAlgn="ctr"/>
                      <a:r>
                        <a:rPr lang="en-US" sz="1400" b="0" i="0" u="none" strike="noStrike">
                          <a:solidFill>
                            <a:srgbClr val="000000"/>
                          </a:solidFill>
                          <a:effectLst/>
                          <a:latin typeface="Arial Narrow" panose="020B0606020202030204" pitchFamily="34" charset="0"/>
                        </a:rPr>
                        <a:t>The Village as a place to retire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Arial Narrow" panose="020B0606020202030204" pitchFamily="34" charset="0"/>
                        </a:rPr>
                        <a:t>94%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Arial Narrow" panose="020B0606020202030204" pitchFamily="34" charset="0"/>
                        </a:rPr>
                        <a:t>94%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6885937"/>
                  </a:ext>
                </a:extLst>
              </a:tr>
              <a:tr h="346511">
                <a:tc>
                  <a:txBody>
                    <a:bodyPr/>
                    <a:lstStyle/>
                    <a:p>
                      <a:pPr algn="l" rtl="0" fontAlgn="ctr"/>
                      <a:r>
                        <a:rPr lang="en-US" sz="1400" b="0" i="0" u="none" strike="noStrike" dirty="0">
                          <a:solidFill>
                            <a:srgbClr val="000000"/>
                          </a:solidFill>
                          <a:effectLst/>
                          <a:latin typeface="Arial Narrow" panose="020B0606020202030204" pitchFamily="34" charset="0"/>
                        </a:rPr>
                        <a:t>Yard waste collection services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Arial Narrow" panose="020B0606020202030204" pitchFamily="34" charset="0"/>
                        </a:rPr>
                        <a:t>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452755"/>
                  </a:ext>
                </a:extLst>
              </a:tr>
              <a:tr h="346511">
                <a:tc>
                  <a:txBody>
                    <a:bodyPr/>
                    <a:lstStyle/>
                    <a:p>
                      <a:pPr algn="l" rtl="0" fontAlgn="ctr"/>
                      <a:r>
                        <a:rPr lang="en-US" sz="1400" b="0" i="0" u="none" strike="noStrike" dirty="0">
                          <a:solidFill>
                            <a:srgbClr val="000000"/>
                          </a:solidFill>
                          <a:effectLst/>
                          <a:latin typeface="Arial Narrow" panose="020B0606020202030204" pitchFamily="34" charset="0"/>
                        </a:rPr>
                        <a:t>Number of parks in your community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6058693"/>
                  </a:ext>
                </a:extLst>
              </a:tr>
            </a:tbl>
          </a:graphicData>
        </a:graphic>
      </p:graphicFrame>
    </p:spTree>
    <p:extLst>
      <p:ext uri="{BB962C8B-B14F-4D97-AF65-F5344CB8AC3E}">
        <p14:creationId xmlns:p14="http://schemas.microsoft.com/office/powerpoint/2010/main" val="2090654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7077" y="225287"/>
            <a:ext cx="11145079" cy="830997"/>
          </a:xfrm>
          <a:prstGeom prst="rect">
            <a:avLst/>
          </a:prstGeom>
          <a:noFill/>
        </p:spPr>
        <p:txBody>
          <a:bodyPr wrap="square" rtlCol="0">
            <a:spAutoFit/>
          </a:bodyPr>
          <a:lstStyle/>
          <a:p>
            <a:r>
              <a:rPr lang="en-US" sz="2400" i="1" dirty="0">
                <a:solidFill>
                  <a:schemeClr val="accent6"/>
                </a:solidFill>
                <a:latin typeface="Lucida Bright" panose="02040602050505020304" pitchFamily="18" charset="0"/>
              </a:rPr>
              <a:t>FY 2021 State of the Village Report Presentation</a:t>
            </a:r>
          </a:p>
          <a:p>
            <a:r>
              <a:rPr lang="en-US" sz="2400" i="1" dirty="0">
                <a:solidFill>
                  <a:schemeClr val="accent6"/>
                </a:solidFill>
                <a:latin typeface="Lucida Bright" panose="02040602050505020304" pitchFamily="18" charset="0"/>
              </a:rPr>
              <a:t>National High Satisfaction Ratings Achieved</a:t>
            </a:r>
          </a:p>
        </p:txBody>
      </p:sp>
      <p:sp>
        <p:nvSpPr>
          <p:cNvPr id="10" name="TextBox 9"/>
          <p:cNvSpPr txBox="1"/>
          <p:nvPr/>
        </p:nvSpPr>
        <p:spPr>
          <a:xfrm>
            <a:off x="742507" y="1318437"/>
            <a:ext cx="10706986" cy="769441"/>
          </a:xfrm>
          <a:prstGeom prst="rect">
            <a:avLst/>
          </a:prstGeom>
          <a:noFill/>
        </p:spPr>
        <p:txBody>
          <a:bodyPr wrap="square" rtlCol="0">
            <a:spAutoFit/>
          </a:bodyPr>
          <a:lstStyle/>
          <a:p>
            <a:pPr algn="ctr"/>
            <a:r>
              <a:rPr lang="en-US" sz="2200" b="1" dirty="0">
                <a:solidFill>
                  <a:schemeClr val="accent3"/>
                </a:solidFill>
                <a:latin typeface="Lucida Bright" panose="02040602050505020304" pitchFamily="18" charset="0"/>
              </a:rPr>
              <a:t>Since 2012, the Village has achieved the </a:t>
            </a:r>
            <a:r>
              <a:rPr lang="en-US" sz="2200" b="1" u="sng" dirty="0">
                <a:solidFill>
                  <a:schemeClr val="accent3"/>
                </a:solidFill>
                <a:latin typeface="Lucida Bright" panose="02040602050505020304" pitchFamily="18" charset="0"/>
              </a:rPr>
              <a:t>highest annual satisfaction rating in the United States</a:t>
            </a:r>
            <a:r>
              <a:rPr lang="en-US" sz="2200" b="1" dirty="0">
                <a:solidFill>
                  <a:schemeClr val="accent3"/>
                </a:solidFill>
                <a:latin typeface="Lucida Bright" panose="02040602050505020304" pitchFamily="18" charset="0"/>
              </a:rPr>
              <a:t> for </a:t>
            </a:r>
            <a:r>
              <a:rPr lang="en-US" sz="2200" b="1" u="sng" dirty="0">
                <a:solidFill>
                  <a:schemeClr val="accent3"/>
                </a:solidFill>
                <a:latin typeface="Lucida Bright" panose="02040602050505020304" pitchFamily="18" charset="0"/>
              </a:rPr>
              <a:t>21</a:t>
            </a:r>
            <a:r>
              <a:rPr lang="en-US" sz="2200" b="1" dirty="0">
                <a:solidFill>
                  <a:schemeClr val="accent3"/>
                </a:solidFill>
                <a:latin typeface="Lucida Bright" panose="02040602050505020304" pitchFamily="18" charset="0"/>
              </a:rPr>
              <a:t> different areas in our benchmark group</a:t>
            </a:r>
          </a:p>
        </p:txBody>
      </p:sp>
      <p:graphicFrame>
        <p:nvGraphicFramePr>
          <p:cNvPr id="4" name="Table 3"/>
          <p:cNvGraphicFramePr>
            <a:graphicFrameLocks noGrp="1"/>
          </p:cNvGraphicFramePr>
          <p:nvPr>
            <p:extLst>
              <p:ext uri="{D42A27DB-BD31-4B8C-83A1-F6EECF244321}">
                <p14:modId xmlns:p14="http://schemas.microsoft.com/office/powerpoint/2010/main" val="2721328554"/>
              </p:ext>
            </p:extLst>
          </p:nvPr>
        </p:nvGraphicFramePr>
        <p:xfrm>
          <a:off x="742505" y="2250829"/>
          <a:ext cx="10706990" cy="3938955"/>
        </p:xfrm>
        <a:graphic>
          <a:graphicData uri="http://schemas.openxmlformats.org/drawingml/2006/table">
            <a:tbl>
              <a:tblPr/>
              <a:tblGrid>
                <a:gridCol w="3868910">
                  <a:extLst>
                    <a:ext uri="{9D8B030D-6E8A-4147-A177-3AD203B41FA5}">
                      <a16:colId xmlns:a16="http://schemas.microsoft.com/office/drawing/2014/main" val="3389430421"/>
                    </a:ext>
                  </a:extLst>
                </a:gridCol>
                <a:gridCol w="683808">
                  <a:extLst>
                    <a:ext uri="{9D8B030D-6E8A-4147-A177-3AD203B41FA5}">
                      <a16:colId xmlns:a16="http://schemas.microsoft.com/office/drawing/2014/main" val="1459993865"/>
                    </a:ext>
                  </a:extLst>
                </a:gridCol>
                <a:gridCol w="683808">
                  <a:extLst>
                    <a:ext uri="{9D8B030D-6E8A-4147-A177-3AD203B41FA5}">
                      <a16:colId xmlns:a16="http://schemas.microsoft.com/office/drawing/2014/main" val="4171753131"/>
                    </a:ext>
                  </a:extLst>
                </a:gridCol>
                <a:gridCol w="683808">
                  <a:extLst>
                    <a:ext uri="{9D8B030D-6E8A-4147-A177-3AD203B41FA5}">
                      <a16:colId xmlns:a16="http://schemas.microsoft.com/office/drawing/2014/main" val="891715649"/>
                    </a:ext>
                  </a:extLst>
                </a:gridCol>
                <a:gridCol w="683808">
                  <a:extLst>
                    <a:ext uri="{9D8B030D-6E8A-4147-A177-3AD203B41FA5}">
                      <a16:colId xmlns:a16="http://schemas.microsoft.com/office/drawing/2014/main" val="1836037791"/>
                    </a:ext>
                  </a:extLst>
                </a:gridCol>
                <a:gridCol w="683808">
                  <a:extLst>
                    <a:ext uri="{9D8B030D-6E8A-4147-A177-3AD203B41FA5}">
                      <a16:colId xmlns:a16="http://schemas.microsoft.com/office/drawing/2014/main" val="2871124952"/>
                    </a:ext>
                  </a:extLst>
                </a:gridCol>
                <a:gridCol w="683808">
                  <a:extLst>
                    <a:ext uri="{9D8B030D-6E8A-4147-A177-3AD203B41FA5}">
                      <a16:colId xmlns:a16="http://schemas.microsoft.com/office/drawing/2014/main" val="1884329426"/>
                    </a:ext>
                  </a:extLst>
                </a:gridCol>
                <a:gridCol w="683808">
                  <a:extLst>
                    <a:ext uri="{9D8B030D-6E8A-4147-A177-3AD203B41FA5}">
                      <a16:colId xmlns:a16="http://schemas.microsoft.com/office/drawing/2014/main" val="4071547640"/>
                    </a:ext>
                  </a:extLst>
                </a:gridCol>
                <a:gridCol w="683808">
                  <a:extLst>
                    <a:ext uri="{9D8B030D-6E8A-4147-A177-3AD203B41FA5}">
                      <a16:colId xmlns:a16="http://schemas.microsoft.com/office/drawing/2014/main" val="3527117310"/>
                    </a:ext>
                  </a:extLst>
                </a:gridCol>
                <a:gridCol w="683808">
                  <a:extLst>
                    <a:ext uri="{9D8B030D-6E8A-4147-A177-3AD203B41FA5}">
                      <a16:colId xmlns:a16="http://schemas.microsoft.com/office/drawing/2014/main" val="4002564424"/>
                    </a:ext>
                  </a:extLst>
                </a:gridCol>
                <a:gridCol w="683808">
                  <a:extLst>
                    <a:ext uri="{9D8B030D-6E8A-4147-A177-3AD203B41FA5}">
                      <a16:colId xmlns:a16="http://schemas.microsoft.com/office/drawing/2014/main" val="858294556"/>
                    </a:ext>
                  </a:extLst>
                </a:gridCol>
              </a:tblGrid>
              <a:tr h="324194">
                <a:tc>
                  <a:txBody>
                    <a:bodyPr/>
                    <a:lstStyle/>
                    <a:p>
                      <a:pPr algn="ctr" rtl="0" fontAlgn="ctr"/>
                      <a:r>
                        <a:rPr lang="en-US" sz="1400" b="1" i="0" u="none" strike="noStrike">
                          <a:solidFill>
                            <a:srgbClr val="FFFFFF"/>
                          </a:solidFill>
                          <a:effectLst/>
                          <a:latin typeface="Arial Narrow" panose="020B0606020202030204" pitchFamily="34" charset="0"/>
                        </a:rPr>
                        <a:t>Highest National Satisfaction Rating Service Area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663A"/>
                    </a:solidFill>
                  </a:tcPr>
                </a:tc>
                <a:tc>
                  <a:txBody>
                    <a:bodyPr/>
                    <a:lstStyle/>
                    <a:p>
                      <a:pPr algn="ctr" rtl="0" fontAlgn="ctr"/>
                      <a:r>
                        <a:rPr lang="en-US" sz="1400" b="1" i="0" u="none" strike="noStrike">
                          <a:solidFill>
                            <a:srgbClr val="FFFFFF"/>
                          </a:solidFill>
                          <a:effectLst/>
                          <a:latin typeface="Arial Narrow" panose="020B0606020202030204" pitchFamily="34" charset="0"/>
                        </a:rPr>
                        <a:t>FY 2012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663A"/>
                    </a:solidFill>
                  </a:tcPr>
                </a:tc>
                <a:tc>
                  <a:txBody>
                    <a:bodyPr/>
                    <a:lstStyle/>
                    <a:p>
                      <a:pPr algn="ctr" rtl="0" fontAlgn="ctr"/>
                      <a:r>
                        <a:rPr lang="en-US" sz="1400" b="1" i="0" u="none" strike="noStrike">
                          <a:solidFill>
                            <a:srgbClr val="FFFFFF"/>
                          </a:solidFill>
                          <a:effectLst/>
                          <a:latin typeface="Arial Narrow" panose="020B0606020202030204" pitchFamily="34" charset="0"/>
                        </a:rPr>
                        <a:t>FY 2013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663A"/>
                    </a:solidFill>
                  </a:tcPr>
                </a:tc>
                <a:tc>
                  <a:txBody>
                    <a:bodyPr/>
                    <a:lstStyle/>
                    <a:p>
                      <a:pPr algn="ctr" rtl="0" fontAlgn="ctr"/>
                      <a:r>
                        <a:rPr lang="en-US" sz="1400" b="1" i="0" u="none" strike="noStrike">
                          <a:solidFill>
                            <a:srgbClr val="FFFFFF"/>
                          </a:solidFill>
                          <a:effectLst/>
                          <a:latin typeface="Arial Narrow" panose="020B0606020202030204" pitchFamily="34" charset="0"/>
                        </a:rPr>
                        <a:t>FY 2014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663A"/>
                    </a:solidFill>
                  </a:tcPr>
                </a:tc>
                <a:tc>
                  <a:txBody>
                    <a:bodyPr/>
                    <a:lstStyle/>
                    <a:p>
                      <a:pPr algn="ctr" rtl="0" fontAlgn="ctr"/>
                      <a:r>
                        <a:rPr lang="en-US" sz="1400" b="1" i="0" u="none" strike="noStrike">
                          <a:solidFill>
                            <a:srgbClr val="FFFFFF"/>
                          </a:solidFill>
                          <a:effectLst/>
                          <a:latin typeface="Arial Narrow" panose="020B0606020202030204" pitchFamily="34" charset="0"/>
                        </a:rPr>
                        <a:t>FY 2015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663A"/>
                    </a:solidFill>
                  </a:tcPr>
                </a:tc>
                <a:tc>
                  <a:txBody>
                    <a:bodyPr/>
                    <a:lstStyle/>
                    <a:p>
                      <a:pPr algn="ctr" rtl="0" fontAlgn="ctr"/>
                      <a:r>
                        <a:rPr lang="en-US" sz="1400" b="1" i="0" u="none" strike="noStrike">
                          <a:solidFill>
                            <a:srgbClr val="FFFFFF"/>
                          </a:solidFill>
                          <a:effectLst/>
                          <a:latin typeface="Arial Narrow" panose="020B0606020202030204" pitchFamily="34" charset="0"/>
                        </a:rPr>
                        <a:t>FY 2016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663A"/>
                    </a:solidFill>
                  </a:tcPr>
                </a:tc>
                <a:tc>
                  <a:txBody>
                    <a:bodyPr/>
                    <a:lstStyle/>
                    <a:p>
                      <a:pPr algn="ctr" rtl="0" fontAlgn="ctr"/>
                      <a:r>
                        <a:rPr lang="en-US" sz="1400" b="1" i="0" u="none" strike="noStrike">
                          <a:solidFill>
                            <a:srgbClr val="FFFFFF"/>
                          </a:solidFill>
                          <a:effectLst/>
                          <a:latin typeface="Arial Narrow" panose="020B0606020202030204" pitchFamily="34" charset="0"/>
                        </a:rPr>
                        <a:t>FY 2017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663A"/>
                    </a:solidFill>
                  </a:tcPr>
                </a:tc>
                <a:tc>
                  <a:txBody>
                    <a:bodyPr/>
                    <a:lstStyle/>
                    <a:p>
                      <a:pPr algn="ctr" rtl="0" fontAlgn="ctr"/>
                      <a:r>
                        <a:rPr lang="en-US" sz="1400" b="1" i="0" u="none" strike="noStrike">
                          <a:solidFill>
                            <a:srgbClr val="FFFFFF"/>
                          </a:solidFill>
                          <a:effectLst/>
                          <a:latin typeface="Arial Narrow" panose="020B0606020202030204" pitchFamily="34" charset="0"/>
                        </a:rPr>
                        <a:t>FY 2018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663A"/>
                    </a:solidFill>
                  </a:tcPr>
                </a:tc>
                <a:tc>
                  <a:txBody>
                    <a:bodyPr/>
                    <a:lstStyle/>
                    <a:p>
                      <a:pPr algn="ctr" rtl="0" fontAlgn="ctr"/>
                      <a:r>
                        <a:rPr lang="en-US" sz="1400" b="1" i="0" u="none" strike="noStrike">
                          <a:solidFill>
                            <a:srgbClr val="FFFFFF"/>
                          </a:solidFill>
                          <a:effectLst/>
                          <a:latin typeface="Arial Narrow" panose="020B0606020202030204" pitchFamily="34" charset="0"/>
                        </a:rPr>
                        <a:t>FY 2019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663A"/>
                    </a:solidFill>
                  </a:tcPr>
                </a:tc>
                <a:tc>
                  <a:txBody>
                    <a:bodyPr/>
                    <a:lstStyle/>
                    <a:p>
                      <a:pPr algn="ctr" rtl="0" fontAlgn="ctr"/>
                      <a:r>
                        <a:rPr lang="en-US" sz="1400" b="1" i="0" u="none" strike="noStrike">
                          <a:solidFill>
                            <a:srgbClr val="FFFFFF"/>
                          </a:solidFill>
                          <a:effectLst/>
                          <a:latin typeface="Arial Narrow" panose="020B0606020202030204" pitchFamily="34" charset="0"/>
                        </a:rPr>
                        <a:t>FY 2020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663A"/>
                    </a:solidFill>
                  </a:tcPr>
                </a:tc>
                <a:tc>
                  <a:txBody>
                    <a:bodyPr/>
                    <a:lstStyle/>
                    <a:p>
                      <a:pPr algn="ctr" rtl="0" fontAlgn="ctr"/>
                      <a:r>
                        <a:rPr lang="en-US" sz="1200" b="1" i="0" u="none" strike="noStrike">
                          <a:solidFill>
                            <a:srgbClr val="FFFFFF"/>
                          </a:solidFill>
                          <a:effectLst/>
                          <a:latin typeface="Arial Narrow" panose="020B0606020202030204" pitchFamily="34" charset="0"/>
                        </a:rPr>
                        <a:t>FY 2021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663A"/>
                    </a:solidFill>
                  </a:tcPr>
                </a:tc>
                <a:extLst>
                  <a:ext uri="{0D108BD9-81ED-4DB2-BD59-A6C34878D82A}">
                    <a16:rowId xmlns:a16="http://schemas.microsoft.com/office/drawing/2014/main" val="1461624222"/>
                  </a:ext>
                </a:extLst>
              </a:tr>
              <a:tr h="324194">
                <a:tc>
                  <a:txBody>
                    <a:bodyPr/>
                    <a:lstStyle/>
                    <a:p>
                      <a:pPr algn="l" rtl="0" fontAlgn="ctr"/>
                      <a:r>
                        <a:rPr lang="en-US" sz="1400" b="0" i="0" u="none" strike="noStrike">
                          <a:solidFill>
                            <a:srgbClr val="000000"/>
                          </a:solidFill>
                          <a:effectLst/>
                          <a:latin typeface="Arial Narrow" panose="020B0606020202030204" pitchFamily="34" charset="0"/>
                        </a:rPr>
                        <a:t>Effectiveness of Village Manager &amp; appointed staff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76%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3172912"/>
                  </a:ext>
                </a:extLst>
              </a:tr>
              <a:tr h="324194">
                <a:tc>
                  <a:txBody>
                    <a:bodyPr/>
                    <a:lstStyle/>
                    <a:p>
                      <a:pPr algn="l" rtl="0" fontAlgn="ctr"/>
                      <a:r>
                        <a:rPr lang="en-US" sz="1400" b="0" i="0" u="none" strike="noStrike">
                          <a:solidFill>
                            <a:srgbClr val="000000"/>
                          </a:solidFill>
                          <a:effectLst/>
                          <a:latin typeface="Arial Narrow" panose="020B0606020202030204" pitchFamily="34" charset="0"/>
                        </a:rPr>
                        <a:t>Landscaping in medians and other public areas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93%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94%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47918"/>
                  </a:ext>
                </a:extLst>
              </a:tr>
              <a:tr h="324194">
                <a:tc>
                  <a:txBody>
                    <a:bodyPr/>
                    <a:lstStyle/>
                    <a:p>
                      <a:pPr algn="l" rtl="0" fontAlgn="ctr"/>
                      <a:r>
                        <a:rPr lang="en-US" sz="1400" b="0" i="0" u="none" strike="noStrike">
                          <a:solidFill>
                            <a:srgbClr val="000000"/>
                          </a:solidFill>
                          <a:effectLst/>
                          <a:latin typeface="Arial Narrow" panose="020B0606020202030204" pitchFamily="34" charset="0"/>
                        </a:rPr>
                        <a:t>Fire Services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4491669"/>
                  </a:ext>
                </a:extLst>
              </a:tr>
              <a:tr h="324194">
                <a:tc>
                  <a:txBody>
                    <a:bodyPr/>
                    <a:lstStyle/>
                    <a:p>
                      <a:pPr algn="l" rtl="0" fontAlgn="ctr"/>
                      <a:r>
                        <a:rPr lang="en-US" sz="1400" b="0" i="0" u="none" strike="noStrike">
                          <a:solidFill>
                            <a:srgbClr val="000000"/>
                          </a:solidFill>
                          <a:effectLst/>
                          <a:latin typeface="Arial Narrow" panose="020B0606020202030204" pitchFamily="34" charset="0"/>
                        </a:rPr>
                        <a:t>Overall feeling of safety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97%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7459183"/>
                  </a:ext>
                </a:extLst>
              </a:tr>
              <a:tr h="324194">
                <a:tc>
                  <a:txBody>
                    <a:bodyPr/>
                    <a:lstStyle/>
                    <a:p>
                      <a:pPr algn="l" rtl="0" fontAlgn="ctr"/>
                      <a:r>
                        <a:rPr lang="en-US" sz="1400" b="0" i="0" u="none" strike="noStrike">
                          <a:solidFill>
                            <a:srgbClr val="000000"/>
                          </a:solidFill>
                          <a:effectLst/>
                          <a:latin typeface="Arial Narrow" panose="020B0606020202030204" pitchFamily="34" charset="0"/>
                        </a:rPr>
                        <a:t>Enforcing sign regulations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9043198"/>
                  </a:ext>
                </a:extLst>
              </a:tr>
              <a:tr h="324194">
                <a:tc>
                  <a:txBody>
                    <a:bodyPr/>
                    <a:lstStyle/>
                    <a:p>
                      <a:pPr algn="l" rtl="0" fontAlgn="ctr"/>
                      <a:r>
                        <a:rPr lang="en-US" sz="1400" b="0" i="0" u="none" strike="noStrike">
                          <a:solidFill>
                            <a:srgbClr val="000000"/>
                          </a:solidFill>
                          <a:effectLst/>
                          <a:latin typeface="Arial Narrow" panose="020B0606020202030204" pitchFamily="34" charset="0"/>
                        </a:rPr>
                        <a:t>Maintenance/preservation of Downtown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0277797"/>
                  </a:ext>
                </a:extLst>
              </a:tr>
              <a:tr h="324194">
                <a:tc>
                  <a:txBody>
                    <a:bodyPr/>
                    <a:lstStyle/>
                    <a:p>
                      <a:pPr algn="l" rtl="0" fontAlgn="ctr"/>
                      <a:r>
                        <a:rPr lang="en-US" sz="1400" b="0" i="0" u="none" strike="noStrike">
                          <a:solidFill>
                            <a:srgbClr val="000000"/>
                          </a:solidFill>
                          <a:effectLst/>
                          <a:latin typeface="Arial Narrow" panose="020B0606020202030204" pitchFamily="34" charset="0"/>
                        </a:rPr>
                        <a:t>Opportunities to participate in local government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Arial Narrow" panose="020B0606020202030204" pitchFamily="34" charset="0"/>
                        </a:rPr>
                        <a:t>65%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0136901"/>
                  </a:ext>
                </a:extLst>
              </a:tr>
              <a:tr h="324194">
                <a:tc>
                  <a:txBody>
                    <a:bodyPr/>
                    <a:lstStyle/>
                    <a:p>
                      <a:pPr algn="l" rtl="0" fontAlgn="ctr"/>
                      <a:r>
                        <a:rPr lang="en-US" sz="1400" b="0" i="0" u="none" strike="noStrike">
                          <a:solidFill>
                            <a:srgbClr val="000000"/>
                          </a:solidFill>
                          <a:effectLst/>
                          <a:latin typeface="Arial Narrow" panose="020B0606020202030204" pitchFamily="34" charset="0"/>
                        </a:rPr>
                        <a:t>Quality of leadership provided by elected officials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6496656"/>
                  </a:ext>
                </a:extLst>
              </a:tr>
              <a:tr h="340403">
                <a:tc>
                  <a:txBody>
                    <a:bodyPr/>
                    <a:lstStyle/>
                    <a:p>
                      <a:pPr algn="l" rtl="0" fontAlgn="ctr"/>
                      <a:r>
                        <a:rPr lang="en-US" sz="1400" b="0" i="0" u="none" strike="noStrike">
                          <a:solidFill>
                            <a:srgbClr val="000000"/>
                          </a:solidFill>
                          <a:effectLst/>
                          <a:latin typeface="Arial Narrow" panose="020B0606020202030204" pitchFamily="34" charset="0"/>
                        </a:rPr>
                        <a:t>Customer Service provided by Village employees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86%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1004630"/>
                  </a:ext>
                </a:extLst>
              </a:tr>
              <a:tr h="340403">
                <a:tc>
                  <a:txBody>
                    <a:bodyPr/>
                    <a:lstStyle/>
                    <a:p>
                      <a:pPr algn="l" rtl="0" fontAlgn="ctr"/>
                      <a:r>
                        <a:rPr lang="en-US" sz="1400" b="0" i="0" u="none" strike="noStrike">
                          <a:solidFill>
                            <a:srgbClr val="000000"/>
                          </a:solidFill>
                          <a:effectLst/>
                          <a:latin typeface="Arial Narrow" panose="020B0606020202030204" pitchFamily="34" charset="0"/>
                        </a:rPr>
                        <a:t>Cleanliness of streets &amp; other public areas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3531528"/>
                  </a:ext>
                </a:extLst>
              </a:tr>
              <a:tr h="340403">
                <a:tc>
                  <a:txBody>
                    <a:bodyPr/>
                    <a:lstStyle/>
                    <a:p>
                      <a:pPr algn="l" rtl="0" fontAlgn="ctr"/>
                      <a:r>
                        <a:rPr lang="en-US" sz="1400" b="0" i="0" u="none" strike="noStrike">
                          <a:solidFill>
                            <a:srgbClr val="000000"/>
                          </a:solidFill>
                          <a:effectLst/>
                          <a:latin typeface="Arial Narrow" panose="020B0606020202030204" pitchFamily="34" charset="0"/>
                        </a:rPr>
                        <a:t>Police Services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94%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3671645"/>
                  </a:ext>
                </a:extLst>
              </a:tr>
            </a:tbl>
          </a:graphicData>
        </a:graphic>
      </p:graphicFrame>
    </p:spTree>
    <p:extLst>
      <p:ext uri="{BB962C8B-B14F-4D97-AF65-F5344CB8AC3E}">
        <p14:creationId xmlns:p14="http://schemas.microsoft.com/office/powerpoint/2010/main" val="3200541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7078" y="225287"/>
            <a:ext cx="8799444" cy="461665"/>
          </a:xfrm>
          <a:prstGeom prst="rect">
            <a:avLst/>
          </a:prstGeom>
          <a:noFill/>
        </p:spPr>
        <p:txBody>
          <a:bodyPr wrap="square" rtlCol="0">
            <a:spAutoFit/>
          </a:bodyPr>
          <a:lstStyle/>
          <a:p>
            <a:r>
              <a:rPr lang="en-US" sz="2400" i="1" dirty="0">
                <a:solidFill>
                  <a:schemeClr val="accent6"/>
                </a:solidFill>
                <a:latin typeface="Lucida Bright" panose="02040602050505020304" pitchFamily="18" charset="0"/>
              </a:rPr>
              <a:t>FY 2021 State of the Village Report Presentation</a:t>
            </a:r>
          </a:p>
        </p:txBody>
      </p:sp>
      <p:sp>
        <p:nvSpPr>
          <p:cNvPr id="4" name="TextBox 3"/>
          <p:cNvSpPr txBox="1"/>
          <p:nvPr/>
        </p:nvSpPr>
        <p:spPr>
          <a:xfrm>
            <a:off x="1081315" y="1625599"/>
            <a:ext cx="10029371" cy="769441"/>
          </a:xfrm>
          <a:prstGeom prst="rect">
            <a:avLst/>
          </a:prstGeom>
          <a:noFill/>
        </p:spPr>
        <p:txBody>
          <a:bodyPr wrap="square" rtlCol="0">
            <a:spAutoFit/>
          </a:bodyPr>
          <a:lstStyle/>
          <a:p>
            <a:pPr algn="ctr"/>
            <a:r>
              <a:rPr lang="en-US" sz="2200" b="1" dirty="0">
                <a:solidFill>
                  <a:schemeClr val="accent3"/>
                </a:solidFill>
                <a:latin typeface="Lucida Bright" panose="02040602050505020304" pitchFamily="18" charset="0"/>
              </a:rPr>
              <a:t>Overall, in FY 2021, the Village exceeded the goals set forth by the Village Council on the FY 2021 Balanced Scorecard</a:t>
            </a:r>
            <a:endParaRPr lang="en-US" sz="2200" b="1" dirty="0">
              <a:solidFill>
                <a:srgbClr val="FF0000"/>
              </a:solidFill>
              <a:latin typeface="Lucida Bright" panose="020406020505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3657" y="2581758"/>
            <a:ext cx="3744686" cy="3744686"/>
          </a:xfrm>
          <a:prstGeom prst="rect">
            <a:avLst/>
          </a:prstGeom>
          <a:ln w="25400">
            <a:solidFill>
              <a:schemeClr val="accent3"/>
            </a:solidFill>
          </a:ln>
        </p:spPr>
      </p:pic>
    </p:spTree>
    <p:extLst>
      <p:ext uri="{BB962C8B-B14F-4D97-AF65-F5344CB8AC3E}">
        <p14:creationId xmlns:p14="http://schemas.microsoft.com/office/powerpoint/2010/main" val="721408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7078" y="225287"/>
            <a:ext cx="8799444" cy="461665"/>
          </a:xfrm>
          <a:prstGeom prst="rect">
            <a:avLst/>
          </a:prstGeom>
          <a:noFill/>
        </p:spPr>
        <p:txBody>
          <a:bodyPr wrap="square" rtlCol="0">
            <a:spAutoFit/>
          </a:bodyPr>
          <a:lstStyle/>
          <a:p>
            <a:r>
              <a:rPr lang="en-US" sz="2400" i="1" dirty="0">
                <a:solidFill>
                  <a:schemeClr val="accent6"/>
                </a:solidFill>
                <a:latin typeface="Lucida Bright" panose="02040602050505020304" pitchFamily="18" charset="0"/>
              </a:rPr>
              <a:t>FY 2021 State of the Village Report Presentation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1640" y="1248366"/>
            <a:ext cx="6576931" cy="5495618"/>
          </a:xfrm>
          <a:prstGeom prst="rect">
            <a:avLst/>
          </a:prstGeom>
        </p:spPr>
      </p:pic>
    </p:spTree>
    <p:extLst>
      <p:ext uri="{BB962C8B-B14F-4D97-AF65-F5344CB8AC3E}">
        <p14:creationId xmlns:p14="http://schemas.microsoft.com/office/powerpoint/2010/main" val="2096989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9724" y="1633565"/>
            <a:ext cx="11111578" cy="2745989"/>
          </a:xfrm>
        </p:spPr>
        <p:txBody>
          <a:bodyPr>
            <a:normAutofit/>
          </a:bodyPr>
          <a:lstStyle/>
          <a:p>
            <a:pPr marL="0" indent="0">
              <a:buNone/>
            </a:pPr>
            <a:endParaRPr lang="en-US" sz="600" b="1" i="1" dirty="0">
              <a:solidFill>
                <a:schemeClr val="accent3"/>
              </a:solidFill>
            </a:endParaRPr>
          </a:p>
          <a:p>
            <a:pPr marL="0" indent="0">
              <a:buNone/>
              <a:tabLst>
                <a:tab pos="10972800" algn="r"/>
              </a:tabLst>
            </a:pPr>
            <a:endParaRPr lang="en-US" sz="600" b="1" i="1" dirty="0">
              <a:solidFill>
                <a:schemeClr val="accent3"/>
              </a:solidFill>
            </a:endParaRPr>
          </a:p>
          <a:p>
            <a:pPr marL="0" indent="0">
              <a:buNone/>
            </a:pPr>
            <a:endParaRPr lang="en-US" sz="2400" dirty="0">
              <a:solidFill>
                <a:schemeClr val="accent3"/>
              </a:solidFill>
            </a:endParaRPr>
          </a:p>
          <a:p>
            <a:pPr marL="0" indent="0">
              <a:buNone/>
            </a:pPr>
            <a:endParaRPr lang="en-US" sz="500" b="1" i="1" dirty="0">
              <a:solidFill>
                <a:schemeClr val="accent3"/>
              </a:solidFill>
            </a:endParaRPr>
          </a:p>
        </p:txBody>
      </p:sp>
      <p:sp>
        <p:nvSpPr>
          <p:cNvPr id="6" name="TextBox 5"/>
          <p:cNvSpPr txBox="1"/>
          <p:nvPr/>
        </p:nvSpPr>
        <p:spPr>
          <a:xfrm>
            <a:off x="540211" y="267817"/>
            <a:ext cx="8799444" cy="461665"/>
          </a:xfrm>
          <a:prstGeom prst="rect">
            <a:avLst/>
          </a:prstGeom>
          <a:noFill/>
        </p:spPr>
        <p:txBody>
          <a:bodyPr wrap="square" rtlCol="0">
            <a:spAutoFit/>
          </a:bodyPr>
          <a:lstStyle/>
          <a:p>
            <a:r>
              <a:rPr lang="en-US" sz="2400" i="1" dirty="0">
                <a:solidFill>
                  <a:schemeClr val="accent6"/>
                </a:solidFill>
                <a:latin typeface="Lucida Bright" panose="02040602050505020304" pitchFamily="18" charset="0"/>
              </a:rPr>
              <a:t>FY 2021 State of the Village Report Presentation</a:t>
            </a:r>
          </a:p>
        </p:txBody>
      </p:sp>
      <p:sp>
        <p:nvSpPr>
          <p:cNvPr id="4" name="TextBox 3"/>
          <p:cNvSpPr txBox="1"/>
          <p:nvPr/>
        </p:nvSpPr>
        <p:spPr>
          <a:xfrm>
            <a:off x="540211" y="2367171"/>
            <a:ext cx="11111578" cy="2123658"/>
          </a:xfrm>
          <a:prstGeom prst="rect">
            <a:avLst/>
          </a:prstGeom>
          <a:noFill/>
        </p:spPr>
        <p:txBody>
          <a:bodyPr wrap="square" rtlCol="0">
            <a:spAutoFit/>
          </a:bodyPr>
          <a:lstStyle/>
          <a:p>
            <a:pPr algn="ctr"/>
            <a:r>
              <a:rPr lang="en-US" sz="6600" dirty="0">
                <a:solidFill>
                  <a:schemeClr val="accent3"/>
                </a:solidFill>
                <a:latin typeface="Lucida Bright" panose="02040602050505020304" pitchFamily="18" charset="0"/>
              </a:rPr>
              <a:t>Balanced Scorecard Results by Goal</a:t>
            </a:r>
          </a:p>
        </p:txBody>
      </p:sp>
      <p:grpSp>
        <p:nvGrpSpPr>
          <p:cNvPr id="8" name="Group 7"/>
          <p:cNvGrpSpPr/>
          <p:nvPr/>
        </p:nvGrpSpPr>
        <p:grpSpPr>
          <a:xfrm>
            <a:off x="2970319" y="5161927"/>
            <a:ext cx="7932855" cy="1200329"/>
            <a:chOff x="2819573" y="5161927"/>
            <a:chExt cx="6856093" cy="1200329"/>
          </a:xfrm>
        </p:grpSpPr>
        <p:sp>
          <p:nvSpPr>
            <p:cNvPr id="3" name="TextBox 2"/>
            <p:cNvSpPr txBox="1"/>
            <p:nvPr/>
          </p:nvSpPr>
          <p:spPr>
            <a:xfrm>
              <a:off x="2947013" y="5161927"/>
              <a:ext cx="6728653" cy="1200329"/>
            </a:xfrm>
            <a:prstGeom prst="rect">
              <a:avLst/>
            </a:prstGeom>
            <a:noFill/>
          </p:spPr>
          <p:txBody>
            <a:bodyPr wrap="square" rtlCol="0">
              <a:spAutoFit/>
            </a:bodyPr>
            <a:lstStyle/>
            <a:p>
              <a:pPr marL="117475">
                <a:lnSpc>
                  <a:spcPct val="200000"/>
                </a:lnSpc>
              </a:pPr>
              <a:r>
                <a:rPr lang="en-US" dirty="0">
                  <a:latin typeface="Lucida Bright" panose="02040602050505020304" pitchFamily="18" charset="0"/>
                </a:rPr>
                <a:t>Noticeable improvement in performance for FY 2021</a:t>
              </a:r>
            </a:p>
            <a:p>
              <a:pPr marL="117475">
                <a:lnSpc>
                  <a:spcPct val="200000"/>
                </a:lnSpc>
              </a:pPr>
              <a:r>
                <a:rPr lang="en-US" dirty="0">
                  <a:latin typeface="Lucida Bright" panose="02040602050505020304" pitchFamily="18" charset="0"/>
                </a:rPr>
                <a:t>Noticeable decline in performance for FY 2021</a:t>
              </a:r>
            </a:p>
          </p:txBody>
        </p:sp>
        <p:sp>
          <p:nvSpPr>
            <p:cNvPr id="5" name="Down Arrow 4"/>
            <p:cNvSpPr/>
            <p:nvPr/>
          </p:nvSpPr>
          <p:spPr>
            <a:xfrm rot="10800000">
              <a:off x="2819573" y="5374670"/>
              <a:ext cx="200439" cy="2667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sp>
        <p:nvSpPr>
          <p:cNvPr id="9" name="Down Arrow 8"/>
          <p:cNvSpPr/>
          <p:nvPr/>
        </p:nvSpPr>
        <p:spPr>
          <a:xfrm rot="10800000" flipV="1">
            <a:off x="2968485" y="5951100"/>
            <a:ext cx="231918" cy="2667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7" name="Down Arrow 6"/>
          <p:cNvSpPr/>
          <p:nvPr/>
        </p:nvSpPr>
        <p:spPr>
          <a:xfrm flipV="1">
            <a:off x="2602524" y="5951100"/>
            <a:ext cx="267990" cy="2667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2796561"/>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5E663A"/>
      </a:accent1>
      <a:accent2>
        <a:srgbClr val="E3BB6F"/>
      </a:accent2>
      <a:accent3>
        <a:srgbClr val="5D2B00"/>
      </a:accent3>
      <a:accent4>
        <a:srgbClr val="0E2130"/>
      </a:accent4>
      <a:accent5>
        <a:srgbClr val="507A85"/>
      </a:accent5>
      <a:accent6>
        <a:srgbClr val="FFF9DF"/>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9B77160C582F64D9E370378E75DB0C9" ma:contentTypeVersion="2" ma:contentTypeDescription="Create a new document." ma:contentTypeScope="" ma:versionID="6cc1817fd3585ddc47c524c5088eaa49">
  <xsd:schema xmlns:xsd="http://www.w3.org/2001/XMLSchema" xmlns:xs="http://www.w3.org/2001/XMLSchema" xmlns:p="http://schemas.microsoft.com/office/2006/metadata/properties" xmlns:ns2="0d3965d3-ec6b-4ebc-b522-1e8d340e0989" targetNamespace="http://schemas.microsoft.com/office/2006/metadata/properties" ma:root="true" ma:fieldsID="6cf0e210a2d7e3656068d29529902680" ns2:_="">
    <xsd:import namespace="0d3965d3-ec6b-4ebc-b522-1e8d340e0989"/>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3965d3-ec6b-4ebc-b522-1e8d340e098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Summa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55E0B2-6F36-4190-9BF5-A9449649A132}">
  <ds:schemaRefs>
    <ds:schemaRef ds:uri="http://purl.org/dc/elements/1.1/"/>
    <ds:schemaRef ds:uri="http://schemas.microsoft.com/office/2006/metadata/properties"/>
    <ds:schemaRef ds:uri="http://purl.org/dc/terms/"/>
    <ds:schemaRef ds:uri="http://schemas.openxmlformats.org/package/2006/metadata/core-properties"/>
    <ds:schemaRef ds:uri="0d3965d3-ec6b-4ebc-b522-1e8d340e0989"/>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47ADFF8E-1E1B-4510-B37E-9AD69EEE21A7}">
  <ds:schemaRefs>
    <ds:schemaRef ds:uri="http://schemas.microsoft.com/sharepoint/v3/contenttype/forms"/>
  </ds:schemaRefs>
</ds:datastoreItem>
</file>

<file path=customXml/itemProps3.xml><?xml version="1.0" encoding="utf-8"?>
<ds:datastoreItem xmlns:ds="http://schemas.openxmlformats.org/officeDocument/2006/customXml" ds:itemID="{9AA9BD6E-BAA8-4221-AEB5-19C00BAF74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3965d3-ec6b-4ebc-b522-1e8d340e09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11579</TotalTime>
  <Words>2820</Words>
  <Application>Microsoft Office PowerPoint</Application>
  <PresentationFormat>Widescreen</PresentationFormat>
  <Paragraphs>589</Paragraphs>
  <Slides>24</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Arial Narrow</vt:lpstr>
      <vt:lpstr>Calibri</vt:lpstr>
      <vt:lpstr>Courier New</vt:lpstr>
      <vt:lpstr>Garamond</vt:lpstr>
      <vt:lpstr>Lucida Bright</vt:lpstr>
      <vt:lpstr>Times New Roman</vt:lpstr>
      <vt:lpstr>Wingdings</vt:lpstr>
      <vt:lpstr>Office Theme</vt:lpstr>
      <vt:lpstr>FY 2021 State of the Village  Report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VOP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E. Dean</dc:creator>
  <cp:lastModifiedBy>Matthew McKirahan</cp:lastModifiedBy>
  <cp:revision>648</cp:revision>
  <cp:lastPrinted>2020-10-21T19:55:49Z</cp:lastPrinted>
  <dcterms:created xsi:type="dcterms:W3CDTF">2014-09-10T13:59:13Z</dcterms:created>
  <dcterms:modified xsi:type="dcterms:W3CDTF">2021-10-11T20:58:49Z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0x010100A9B77160C582F64D9E370378E75DB0C9</vt:lpwstr>
  </property>
</Properties>
</file>