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3/16/2020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a3.accela.com/pinehur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a:t>Accela</a:t>
            </a:r>
            <a:r>
              <a:rPr lang="en-US" dirty="0"/>
              <a:t> Citizen Access (ACA)</a:t>
            </a:r>
            <a:br>
              <a:rPr lang="en-US" dirty="0"/>
            </a:br>
            <a:r>
              <a:rPr lang="en-US" dirty="0"/>
              <a:t>Tutorial</a:t>
            </a:r>
            <a:br>
              <a:rPr lang="en-US" dirty="0"/>
            </a:br>
            <a:endParaRPr lang="en-US" dirty="0"/>
          </a:p>
        </p:txBody>
      </p:sp>
      <p:sp>
        <p:nvSpPr>
          <p:cNvPr id="3" name="Subtitle 2"/>
          <p:cNvSpPr>
            <a:spLocks noGrp="1"/>
          </p:cNvSpPr>
          <p:nvPr>
            <p:ph type="subTitle" idx="1"/>
          </p:nvPr>
        </p:nvSpPr>
        <p:spPr>
          <a:xfrm>
            <a:off x="1876423" y="2876824"/>
            <a:ext cx="8791575" cy="1655762"/>
          </a:xfrm>
        </p:spPr>
        <p:txBody>
          <a:bodyPr>
            <a:normAutofit fontScale="70000" lnSpcReduction="20000"/>
          </a:bodyPr>
          <a:lstStyle/>
          <a:p>
            <a:pPr algn="ctr"/>
            <a:r>
              <a:rPr lang="en-US" sz="4300" dirty="0">
                <a:solidFill>
                  <a:schemeClr val="tx1"/>
                </a:solidFill>
                <a:latin typeface="Times New Roman" panose="02020603050405020304" pitchFamily="18" charset="0"/>
                <a:cs typeface="Times New Roman" panose="02020603050405020304" pitchFamily="18" charset="0"/>
              </a:rPr>
              <a:t>Village of Pinehurst</a:t>
            </a:r>
          </a:p>
          <a:p>
            <a:pPr algn="ctr"/>
            <a:r>
              <a:rPr lang="en-US" dirty="0">
                <a:solidFill>
                  <a:schemeClr val="tx1"/>
                </a:solidFill>
              </a:rPr>
              <a:t>395 Magnolia Road</a:t>
            </a:r>
          </a:p>
          <a:p>
            <a:pPr algn="ctr"/>
            <a:r>
              <a:rPr lang="en-US" dirty="0">
                <a:solidFill>
                  <a:schemeClr val="tx1"/>
                </a:solidFill>
              </a:rPr>
              <a:t>Pinehurst, NC 28374</a:t>
            </a:r>
          </a:p>
          <a:p>
            <a:pPr algn="ctr"/>
            <a:r>
              <a:rPr lang="en-US" dirty="0">
                <a:solidFill>
                  <a:schemeClr val="tx1"/>
                </a:solidFill>
              </a:rPr>
              <a:t>Phone 910-295-1900</a:t>
            </a:r>
          </a:p>
          <a:p>
            <a:endParaRPr lang="en-US" dirty="0"/>
          </a:p>
        </p:txBody>
      </p:sp>
      <p:pic>
        <p:nvPicPr>
          <p:cNvPr id="4" name="Picture 3"/>
          <p:cNvPicPr>
            <a:picLocks noChangeAspect="1"/>
          </p:cNvPicPr>
          <p:nvPr/>
        </p:nvPicPr>
        <p:blipFill>
          <a:blip r:embed="rId2"/>
          <a:stretch>
            <a:fillRect/>
          </a:stretch>
        </p:blipFill>
        <p:spPr>
          <a:xfrm>
            <a:off x="1876423" y="15530"/>
            <a:ext cx="8791575" cy="1032209"/>
          </a:xfrm>
          <a:prstGeom prst="rect">
            <a:avLst/>
          </a:prstGeom>
        </p:spPr>
      </p:pic>
    </p:spTree>
    <p:extLst>
      <p:ext uri="{BB962C8B-B14F-4D97-AF65-F5344CB8AC3E}">
        <p14:creationId xmlns:p14="http://schemas.microsoft.com/office/powerpoint/2010/main" val="419378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433" y="336604"/>
            <a:ext cx="5167421" cy="3541714"/>
          </a:xfrm>
        </p:spPr>
        <p:txBody>
          <a:bodyPr>
            <a:normAutofit/>
          </a:bodyPr>
          <a:lstStyle/>
          <a:p>
            <a:pPr marL="0" indent="0">
              <a:buNone/>
            </a:pPr>
            <a:r>
              <a:rPr lang="en-US" dirty="0" smtClean="0"/>
              <a:t>3) Please </a:t>
            </a:r>
            <a:r>
              <a:rPr lang="en-US" dirty="0"/>
              <a:t>enter License Type and License Number </a:t>
            </a:r>
            <a:r>
              <a:rPr lang="en-US" dirty="0">
                <a:solidFill>
                  <a:srgbClr val="FF0000"/>
                </a:solidFill>
              </a:rPr>
              <a:t>(numbers only) </a:t>
            </a:r>
            <a:r>
              <a:rPr lang="en-US" dirty="0"/>
              <a:t>and click </a:t>
            </a:r>
            <a:r>
              <a:rPr lang="en-US" b="1" dirty="0"/>
              <a:t>“Find License</a:t>
            </a:r>
            <a:r>
              <a:rPr lang="en-US" b="1" dirty="0" smtClean="0"/>
              <a:t>”</a:t>
            </a:r>
          </a:p>
          <a:p>
            <a:pPr marL="0" indent="0">
              <a:buNone/>
            </a:pPr>
            <a:r>
              <a:rPr lang="en-US" dirty="0" smtClean="0"/>
              <a:t>4) Once </a:t>
            </a:r>
            <a:r>
              <a:rPr lang="en-US" dirty="0"/>
              <a:t>you have found your </a:t>
            </a:r>
            <a:r>
              <a:rPr lang="en-US" b="1" dirty="0"/>
              <a:t>License Information</a:t>
            </a:r>
            <a:r>
              <a:rPr lang="en-US" dirty="0"/>
              <a:t>, click on </a:t>
            </a:r>
            <a:r>
              <a:rPr lang="en-US" b="1" dirty="0"/>
              <a:t>“Connect</a:t>
            </a:r>
            <a:r>
              <a:rPr lang="en-US" b="1" dirty="0" smtClean="0"/>
              <a:t>”</a:t>
            </a:r>
            <a:r>
              <a:rPr lang="en-US" dirty="0" smtClean="0"/>
              <a:t>.</a:t>
            </a:r>
            <a:r>
              <a:rPr lang="en-US" b="1" dirty="0" smtClean="0"/>
              <a:t> </a:t>
            </a:r>
            <a:endParaRPr lang="en-US" dirty="0"/>
          </a:p>
          <a:p>
            <a:pPr marL="0" indent="0">
              <a:buNone/>
            </a:pPr>
            <a:endParaRPr lang="en-US" dirty="0"/>
          </a:p>
          <a:p>
            <a:pPr marL="0" indent="0">
              <a:buNone/>
            </a:pPr>
            <a:endParaRPr lang="en-US" dirty="0"/>
          </a:p>
        </p:txBody>
      </p:sp>
      <p:pic>
        <p:nvPicPr>
          <p:cNvPr id="4" name="Picture 3"/>
          <p:cNvPicPr/>
          <p:nvPr/>
        </p:nvPicPr>
        <p:blipFill>
          <a:blip r:embed="rId2"/>
          <a:stretch>
            <a:fillRect/>
          </a:stretch>
        </p:blipFill>
        <p:spPr>
          <a:xfrm>
            <a:off x="6329854" y="336605"/>
            <a:ext cx="4863663" cy="259578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40972" y="3437036"/>
            <a:ext cx="5943600" cy="1266190"/>
          </a:xfrm>
          <a:prstGeom prst="rect">
            <a:avLst/>
          </a:prstGeom>
          <a:noFill/>
          <a:ln>
            <a:noFill/>
          </a:ln>
        </p:spPr>
      </p:pic>
      <p:sp>
        <p:nvSpPr>
          <p:cNvPr id="6" name="Oval 5"/>
          <p:cNvSpPr/>
          <p:nvPr/>
        </p:nvSpPr>
        <p:spPr>
          <a:xfrm>
            <a:off x="6329854" y="2732690"/>
            <a:ext cx="985346" cy="168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942786" y="3878318"/>
            <a:ext cx="493986" cy="29428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08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577" y="242011"/>
            <a:ext cx="9905999" cy="3541714"/>
          </a:xfrm>
        </p:spPr>
        <p:txBody>
          <a:bodyPr/>
          <a:lstStyle/>
          <a:p>
            <a:pPr marL="0" indent="0">
              <a:buNone/>
            </a:pPr>
            <a:r>
              <a:rPr lang="en-US" dirty="0" smtClean="0"/>
              <a:t>5) </a:t>
            </a:r>
            <a:r>
              <a:rPr lang="en-US" dirty="0"/>
              <a:t>Once you click </a:t>
            </a:r>
            <a:r>
              <a:rPr lang="en-US" b="1" dirty="0"/>
              <a:t>“Connect”</a:t>
            </a:r>
            <a:r>
              <a:rPr lang="en-US" dirty="0"/>
              <a:t>, you will be prompted to confirm that this is the license you want to associate with your account. Click </a:t>
            </a:r>
            <a:r>
              <a:rPr lang="en-US" b="1" dirty="0"/>
              <a:t>“OK”</a:t>
            </a:r>
            <a:r>
              <a:rPr lang="en-US"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4834750" y="1261401"/>
            <a:ext cx="2627604" cy="1140051"/>
          </a:xfrm>
          <a:prstGeom prst="rect">
            <a:avLst/>
          </a:prstGeom>
        </p:spPr>
      </p:pic>
    </p:spTree>
    <p:extLst>
      <p:ext uri="{BB962C8B-B14F-4D97-AF65-F5344CB8AC3E}">
        <p14:creationId xmlns:p14="http://schemas.microsoft.com/office/powerpoint/2010/main" val="122215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00075"/>
          </a:xfrm>
        </p:spPr>
        <p:txBody>
          <a:bodyPr>
            <a:normAutofit fontScale="90000"/>
          </a:bodyPr>
          <a:lstStyle/>
          <a:p>
            <a:r>
              <a:rPr lang="en-US" b="1" u="sng" dirty="0"/>
              <a:t>How to Apply for Permits</a:t>
            </a:r>
            <a:r>
              <a:rPr lang="en-US" dirty="0"/>
              <a:t/>
            </a:r>
            <a:br>
              <a:rPr lang="en-US" dirty="0"/>
            </a:br>
            <a:endParaRPr lang="en-US" dirty="0"/>
          </a:p>
        </p:txBody>
      </p:sp>
      <p:sp>
        <p:nvSpPr>
          <p:cNvPr id="3" name="Content Placeholder 2"/>
          <p:cNvSpPr>
            <a:spLocks noGrp="1"/>
          </p:cNvSpPr>
          <p:nvPr>
            <p:ph idx="1"/>
          </p:nvPr>
        </p:nvSpPr>
        <p:spPr>
          <a:xfrm>
            <a:off x="1225495" y="1219473"/>
            <a:ext cx="9905999" cy="4592748"/>
          </a:xfrm>
        </p:spPr>
        <p:txBody>
          <a:bodyPr>
            <a:normAutofit fontScale="85000" lnSpcReduction="20000"/>
          </a:bodyPr>
          <a:lstStyle/>
          <a:p>
            <a:pPr lvl="0"/>
            <a:r>
              <a:rPr lang="en-US" dirty="0" smtClean="0"/>
              <a:t>1) </a:t>
            </a:r>
            <a:r>
              <a:rPr lang="en-US" dirty="0"/>
              <a:t>Once you have created your account in ACA you can now:</a:t>
            </a:r>
          </a:p>
          <a:p>
            <a:pPr lvl="1"/>
            <a:r>
              <a:rPr lang="en-US" dirty="0"/>
              <a:t>Apply for permits</a:t>
            </a:r>
          </a:p>
          <a:p>
            <a:pPr lvl="1"/>
            <a:r>
              <a:rPr lang="en-US" dirty="0"/>
              <a:t>Check Plan Review workflow status </a:t>
            </a:r>
          </a:p>
          <a:p>
            <a:pPr lvl="1"/>
            <a:r>
              <a:rPr lang="en-US" dirty="0"/>
              <a:t>Review building Permit status</a:t>
            </a:r>
          </a:p>
          <a:p>
            <a:pPr lvl="1"/>
            <a:r>
              <a:rPr lang="en-US" dirty="0"/>
              <a:t>Review inspection results for issued permits</a:t>
            </a:r>
          </a:p>
          <a:p>
            <a:pPr lvl="1"/>
            <a:r>
              <a:rPr lang="en-US" dirty="0"/>
              <a:t>Schedule inspections</a:t>
            </a:r>
          </a:p>
          <a:p>
            <a:pPr lvl="1"/>
            <a:r>
              <a:rPr lang="en-US" dirty="0"/>
              <a:t>Search permit Activity</a:t>
            </a:r>
          </a:p>
          <a:p>
            <a:pPr lvl="1"/>
            <a:r>
              <a:rPr lang="en-US" dirty="0"/>
              <a:t>Map permit Activity </a:t>
            </a:r>
          </a:p>
          <a:p>
            <a:pPr lvl="1"/>
            <a:r>
              <a:rPr lang="en-US" dirty="0"/>
              <a:t>Lookup property Information </a:t>
            </a:r>
          </a:p>
          <a:p>
            <a:pPr lvl="1"/>
            <a:r>
              <a:rPr lang="en-US" dirty="0"/>
              <a:t>Search for a license</a:t>
            </a:r>
          </a:p>
          <a:p>
            <a:pPr lvl="1"/>
            <a:r>
              <a:rPr lang="en-US" dirty="0"/>
              <a:t>View announcements </a:t>
            </a:r>
          </a:p>
          <a:p>
            <a:pPr lvl="1"/>
            <a:r>
              <a:rPr lang="en-US" dirty="0"/>
              <a:t>Manage collections</a:t>
            </a:r>
          </a:p>
          <a:p>
            <a:pPr lvl="1"/>
            <a:r>
              <a:rPr lang="en-US" dirty="0"/>
              <a:t>Easily manage all your applications and check status.</a:t>
            </a:r>
          </a:p>
          <a:p>
            <a:pPr marL="0" indent="0">
              <a:buNone/>
            </a:pPr>
            <a:endParaRPr lang="en-US" dirty="0"/>
          </a:p>
        </p:txBody>
      </p:sp>
    </p:spTree>
    <p:extLst>
      <p:ext uri="{BB962C8B-B14F-4D97-AF65-F5344CB8AC3E}">
        <p14:creationId xmlns:p14="http://schemas.microsoft.com/office/powerpoint/2010/main" val="109441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4475" y="242011"/>
            <a:ext cx="7523102" cy="3205381"/>
          </a:xfrm>
        </p:spPr>
        <p:txBody>
          <a:bodyPr/>
          <a:lstStyle/>
          <a:p>
            <a:pPr marL="0" indent="0">
              <a:buNone/>
            </a:pPr>
            <a:r>
              <a:rPr lang="en-US" dirty="0" smtClean="0"/>
              <a:t>2) </a:t>
            </a:r>
            <a:r>
              <a:rPr lang="en-US" dirty="0"/>
              <a:t>Once you Login using your existing credentials, click on the “Home” Button (to see screen as shown on the following page).</a:t>
            </a:r>
          </a:p>
          <a:p>
            <a:pPr marL="0" indent="0">
              <a:buNone/>
            </a:pPr>
            <a:r>
              <a:rPr lang="en-US" dirty="0" smtClean="0"/>
              <a:t>3) On </a:t>
            </a:r>
            <a:r>
              <a:rPr lang="en-US" dirty="0"/>
              <a:t>the Home Screen select </a:t>
            </a:r>
            <a:r>
              <a:rPr lang="en-US" b="1" dirty="0"/>
              <a:t>“Create Application”</a:t>
            </a:r>
            <a:r>
              <a:rPr lang="en-US" dirty="0"/>
              <a:t> </a:t>
            </a:r>
          </a:p>
        </p:txBody>
      </p:sp>
      <p:pic>
        <p:nvPicPr>
          <p:cNvPr id="4" name="Picture 3"/>
          <p:cNvPicPr>
            <a:picLocks noChangeAspect="1"/>
          </p:cNvPicPr>
          <p:nvPr/>
        </p:nvPicPr>
        <p:blipFill>
          <a:blip r:embed="rId2"/>
          <a:stretch>
            <a:fillRect/>
          </a:stretch>
        </p:blipFill>
        <p:spPr>
          <a:xfrm>
            <a:off x="8727577" y="363244"/>
            <a:ext cx="2493480" cy="2962913"/>
          </a:xfrm>
          <a:prstGeom prst="rect">
            <a:avLst/>
          </a:prstGeom>
        </p:spPr>
      </p:pic>
      <p:pic>
        <p:nvPicPr>
          <p:cNvPr id="5" name="Picture 4"/>
          <p:cNvPicPr>
            <a:picLocks noChangeAspect="1"/>
          </p:cNvPicPr>
          <p:nvPr/>
        </p:nvPicPr>
        <p:blipFill>
          <a:blip r:embed="rId3"/>
          <a:stretch>
            <a:fillRect/>
          </a:stretch>
        </p:blipFill>
        <p:spPr>
          <a:xfrm>
            <a:off x="1975638" y="2207172"/>
            <a:ext cx="3747979" cy="3040813"/>
          </a:xfrm>
          <a:prstGeom prst="rect">
            <a:avLst/>
          </a:prstGeom>
        </p:spPr>
      </p:pic>
    </p:spTree>
    <p:extLst>
      <p:ext uri="{BB962C8B-B14F-4D97-AF65-F5344CB8AC3E}">
        <p14:creationId xmlns:p14="http://schemas.microsoft.com/office/powerpoint/2010/main" val="404128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393" y="168439"/>
            <a:ext cx="7424518" cy="3541714"/>
          </a:xfrm>
        </p:spPr>
        <p:txBody>
          <a:bodyPr/>
          <a:lstStyle/>
          <a:p>
            <a:pPr marL="0" indent="0">
              <a:buNone/>
            </a:pPr>
            <a:r>
              <a:rPr lang="en-US" dirty="0" smtClean="0"/>
              <a:t>4) </a:t>
            </a:r>
            <a:r>
              <a:rPr lang="en-US" dirty="0"/>
              <a:t>Once you have read and agree to the terms, please check “I have read and accept the above terms”. Then click “Continue Application</a:t>
            </a:r>
            <a:r>
              <a:rPr lang="en-US" dirty="0" smtClean="0"/>
              <a:t>”.</a:t>
            </a:r>
          </a:p>
          <a:p>
            <a:pPr marL="0" indent="0">
              <a:buNone/>
            </a:pPr>
            <a:r>
              <a:rPr lang="en-US" dirty="0" smtClean="0"/>
              <a:t>5) Next</a:t>
            </a:r>
            <a:r>
              <a:rPr lang="en-US" dirty="0"/>
              <a:t>, if you have added your state license information to your </a:t>
            </a:r>
            <a:r>
              <a:rPr lang="en-US" b="1" dirty="0"/>
              <a:t>“Account Management”</a:t>
            </a:r>
            <a:r>
              <a:rPr lang="en-US" dirty="0"/>
              <a:t>, you will select your license from the drop down and then Continue Application. If you are not a licensed contractor, please see Step 6.</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8544911" y="241413"/>
            <a:ext cx="3584759" cy="3395766"/>
          </a:xfrm>
          <a:prstGeom prst="rect">
            <a:avLst/>
          </a:prstGeom>
        </p:spPr>
      </p:pic>
      <p:pic>
        <p:nvPicPr>
          <p:cNvPr id="5" name="Picture 4"/>
          <p:cNvPicPr>
            <a:picLocks noChangeAspect="1"/>
          </p:cNvPicPr>
          <p:nvPr/>
        </p:nvPicPr>
        <p:blipFill>
          <a:blip r:embed="rId3"/>
          <a:stretch>
            <a:fillRect/>
          </a:stretch>
        </p:blipFill>
        <p:spPr>
          <a:xfrm>
            <a:off x="1421118" y="3415045"/>
            <a:ext cx="5944115" cy="1877731"/>
          </a:xfrm>
          <a:prstGeom prst="rect">
            <a:avLst/>
          </a:prstGeom>
        </p:spPr>
      </p:pic>
    </p:spTree>
    <p:extLst>
      <p:ext uri="{BB962C8B-B14F-4D97-AF65-F5344CB8AC3E}">
        <p14:creationId xmlns:p14="http://schemas.microsoft.com/office/powerpoint/2010/main" val="420457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1922" y="220991"/>
            <a:ext cx="5280409" cy="3541714"/>
          </a:xfrm>
        </p:spPr>
        <p:txBody>
          <a:bodyPr>
            <a:normAutofit fontScale="70000" lnSpcReduction="20000"/>
          </a:bodyPr>
          <a:lstStyle/>
          <a:p>
            <a:pPr marL="0" indent="0">
              <a:buNone/>
            </a:pPr>
            <a:r>
              <a:rPr lang="en-US" dirty="0" smtClean="0"/>
              <a:t>6) </a:t>
            </a:r>
            <a:r>
              <a:rPr lang="en-US" dirty="0"/>
              <a:t>You are now ready to choose the type of permit that you need. As an example, we will demonstrate a </a:t>
            </a:r>
            <a:r>
              <a:rPr lang="en-US" b="1" dirty="0"/>
              <a:t>Commercial Addition Permit</a:t>
            </a:r>
            <a:r>
              <a:rPr lang="en-US" dirty="0" smtClean="0"/>
              <a:t>.</a:t>
            </a:r>
          </a:p>
          <a:p>
            <a:pPr marL="0" indent="0">
              <a:buNone/>
            </a:pPr>
            <a:r>
              <a:rPr lang="en-US" dirty="0" smtClean="0"/>
              <a:t>7) </a:t>
            </a:r>
            <a:r>
              <a:rPr lang="en-US" dirty="0"/>
              <a:t>Next, enter as</a:t>
            </a:r>
            <a:r>
              <a:rPr lang="en-US" b="1" dirty="0"/>
              <a:t> </a:t>
            </a:r>
            <a:r>
              <a:rPr lang="en-US" b="1" u="sng" dirty="0">
                <a:solidFill>
                  <a:srgbClr val="FF0000"/>
                </a:solidFill>
              </a:rPr>
              <a:t>few</a:t>
            </a:r>
            <a:r>
              <a:rPr lang="en-US" dirty="0"/>
              <a:t> values as possible to search (i.e. just the "Street No." and "Street Name"). A general search will return a list of results from which you can select your specific address. If you want to change the initial address searched, please make sure to use the </a:t>
            </a:r>
            <a:r>
              <a:rPr lang="en-US" b="1" dirty="0"/>
              <a:t>Clear</a:t>
            </a:r>
            <a:r>
              <a:rPr lang="en-US" dirty="0"/>
              <a:t> button before searching again. Please just put in the street number and street name. Do not fill out all fields. The more general address search, the more likely you are to find the correct address. </a:t>
            </a:r>
            <a:r>
              <a:rPr lang="en-US" dirty="0">
                <a:solidFill>
                  <a:srgbClr val="FF0000"/>
                </a:solidFill>
              </a:rPr>
              <a:t>(See next page for an example</a:t>
            </a:r>
            <a:r>
              <a:rPr lang="en-US" dirty="0" smtClean="0">
                <a:solidFill>
                  <a:srgbClr val="FF0000"/>
                </a:solidFill>
              </a:rPr>
              <a:t>)</a:t>
            </a:r>
            <a:r>
              <a:rPr lang="en-US" dirty="0" smtClean="0"/>
              <a:t>.</a:t>
            </a: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928687" y="472020"/>
            <a:ext cx="4659848" cy="3039655"/>
          </a:xfrm>
          <a:prstGeom prst="rect">
            <a:avLst/>
          </a:prstGeom>
        </p:spPr>
      </p:pic>
    </p:spTree>
    <p:extLst>
      <p:ext uri="{BB962C8B-B14F-4D97-AF65-F5344CB8AC3E}">
        <p14:creationId xmlns:p14="http://schemas.microsoft.com/office/powerpoint/2010/main" val="85173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309" y="189460"/>
            <a:ext cx="9905999" cy="1260968"/>
          </a:xfrm>
        </p:spPr>
        <p:txBody>
          <a:bodyPr/>
          <a:lstStyle/>
          <a:p>
            <a:pPr marL="0" indent="0">
              <a:buNone/>
            </a:pPr>
            <a:r>
              <a:rPr lang="en-US" dirty="0" smtClean="0"/>
              <a:t>8) </a:t>
            </a:r>
            <a:r>
              <a:rPr lang="en-US" dirty="0"/>
              <a:t>If found it should fill in all of the important information (i.e. Parcel Number and Owner Information) </a:t>
            </a:r>
          </a:p>
          <a:p>
            <a:pPr marL="0" indent="0">
              <a:buNone/>
            </a:pPr>
            <a:endParaRPr lang="en-US" dirty="0"/>
          </a:p>
        </p:txBody>
      </p:sp>
      <p:pic>
        <p:nvPicPr>
          <p:cNvPr id="4" name="Picture 3"/>
          <p:cNvPicPr/>
          <p:nvPr/>
        </p:nvPicPr>
        <p:blipFill>
          <a:blip r:embed="rId2"/>
          <a:stretch>
            <a:fillRect/>
          </a:stretch>
        </p:blipFill>
        <p:spPr>
          <a:xfrm>
            <a:off x="2257261" y="1262062"/>
            <a:ext cx="3914775" cy="4943475"/>
          </a:xfrm>
          <a:prstGeom prst="rect">
            <a:avLst/>
          </a:prstGeom>
        </p:spPr>
      </p:pic>
      <p:sp>
        <p:nvSpPr>
          <p:cNvPr id="5" name="Rectangle 4"/>
          <p:cNvSpPr/>
          <p:nvPr/>
        </p:nvSpPr>
        <p:spPr>
          <a:xfrm>
            <a:off x="2270234" y="2827283"/>
            <a:ext cx="2459421" cy="3016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2 5"/>
          <p:cNvSpPr/>
          <p:nvPr/>
        </p:nvSpPr>
        <p:spPr>
          <a:xfrm>
            <a:off x="6131227" y="4225159"/>
            <a:ext cx="1524000" cy="1534511"/>
          </a:xfrm>
          <a:prstGeom prst="borderCallout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2036" y="4335517"/>
            <a:ext cx="1405923" cy="1200329"/>
          </a:xfrm>
          <a:prstGeom prst="rect">
            <a:avLst/>
          </a:prstGeom>
          <a:noFill/>
        </p:spPr>
        <p:txBody>
          <a:bodyPr wrap="square" rtlCol="0">
            <a:spAutoFit/>
          </a:bodyPr>
          <a:lstStyle/>
          <a:p>
            <a:r>
              <a:rPr lang="en-US" dirty="0" smtClean="0"/>
              <a:t>You can save and resume later if you must.</a:t>
            </a:r>
            <a:endParaRPr lang="en-US" dirty="0"/>
          </a:p>
        </p:txBody>
      </p:sp>
    </p:spTree>
    <p:extLst>
      <p:ext uri="{BB962C8B-B14F-4D97-AF65-F5344CB8AC3E}">
        <p14:creationId xmlns:p14="http://schemas.microsoft.com/office/powerpoint/2010/main" val="12955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819" y="242012"/>
            <a:ext cx="9905999" cy="2333022"/>
          </a:xfrm>
        </p:spPr>
        <p:txBody>
          <a:bodyPr/>
          <a:lstStyle/>
          <a:p>
            <a:pPr marL="0" indent="0">
              <a:buNone/>
            </a:pPr>
            <a:r>
              <a:rPr lang="en-US" dirty="0" smtClean="0"/>
              <a:t>9) You </a:t>
            </a:r>
            <a:r>
              <a:rPr lang="en-US" dirty="0"/>
              <a:t>will now have to select which contact information you wish to have attached with this application. Click “Select from Account” and select which contact you want that will be contacted if there are any issues with the application. Example: Needs more information to process or needs more documentation. You can choose between the Applicant and the Homeowner.</a:t>
            </a:r>
          </a:p>
        </p:txBody>
      </p:sp>
      <p:pic>
        <p:nvPicPr>
          <p:cNvPr id="4" name="Picture 3"/>
          <p:cNvPicPr>
            <a:picLocks noChangeAspect="1"/>
          </p:cNvPicPr>
          <p:nvPr/>
        </p:nvPicPr>
        <p:blipFill>
          <a:blip r:embed="rId2"/>
          <a:stretch>
            <a:fillRect/>
          </a:stretch>
        </p:blipFill>
        <p:spPr>
          <a:xfrm>
            <a:off x="2596055" y="2575034"/>
            <a:ext cx="6287321" cy="4085095"/>
          </a:xfrm>
          <a:prstGeom prst="rect">
            <a:avLst/>
          </a:prstGeom>
        </p:spPr>
      </p:pic>
      <p:sp>
        <p:nvSpPr>
          <p:cNvPr id="5" name="Rectangle 4"/>
          <p:cNvSpPr/>
          <p:nvPr/>
        </p:nvSpPr>
        <p:spPr>
          <a:xfrm>
            <a:off x="2995448" y="5938345"/>
            <a:ext cx="1114097" cy="252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4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140" y="76903"/>
            <a:ext cx="3748802" cy="3086712"/>
          </a:xfrm>
          <a:prstGeom prst="rect">
            <a:avLst/>
          </a:prstGeom>
        </p:spPr>
      </p:pic>
      <p:pic>
        <p:nvPicPr>
          <p:cNvPr id="5" name="Picture 4"/>
          <p:cNvPicPr>
            <a:picLocks noChangeAspect="1"/>
          </p:cNvPicPr>
          <p:nvPr/>
        </p:nvPicPr>
        <p:blipFill>
          <a:blip r:embed="rId3"/>
          <a:stretch>
            <a:fillRect/>
          </a:stretch>
        </p:blipFill>
        <p:spPr>
          <a:xfrm>
            <a:off x="5938345" y="2727402"/>
            <a:ext cx="4636704" cy="4023196"/>
          </a:xfrm>
          <a:prstGeom prst="rect">
            <a:avLst/>
          </a:prstGeom>
        </p:spPr>
      </p:pic>
    </p:spTree>
    <p:extLst>
      <p:ext uri="{BB962C8B-B14F-4D97-AF65-F5344CB8AC3E}">
        <p14:creationId xmlns:p14="http://schemas.microsoft.com/office/powerpoint/2010/main" val="344294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026" y="115887"/>
            <a:ext cx="9905999" cy="2364554"/>
          </a:xfrm>
        </p:spPr>
        <p:txBody>
          <a:bodyPr/>
          <a:lstStyle/>
          <a:p>
            <a:pPr marL="0" indent="0">
              <a:buNone/>
            </a:pPr>
            <a:r>
              <a:rPr lang="en-US" dirty="0"/>
              <a:t>10) If you have already registered as a “Professional” with the city, you can now choose which license you would like to attach to the application. </a:t>
            </a:r>
            <a:r>
              <a:rPr lang="en-US" dirty="0" smtClean="0"/>
              <a:t>You </a:t>
            </a:r>
            <a:r>
              <a:rPr lang="en-US" dirty="0"/>
              <a:t>can either choose Select from Account or Look Up the license (numbers only) information of all contractors that need to be associated to the work being performed. When you find the license information click “Continue Application”</a:t>
            </a:r>
          </a:p>
        </p:txBody>
      </p:sp>
      <p:pic>
        <p:nvPicPr>
          <p:cNvPr id="4" name="Picture 3"/>
          <p:cNvPicPr>
            <a:picLocks noChangeAspect="1"/>
          </p:cNvPicPr>
          <p:nvPr/>
        </p:nvPicPr>
        <p:blipFill>
          <a:blip r:embed="rId2"/>
          <a:stretch>
            <a:fillRect/>
          </a:stretch>
        </p:blipFill>
        <p:spPr>
          <a:xfrm>
            <a:off x="3563006" y="2480441"/>
            <a:ext cx="4542932" cy="4222927"/>
          </a:xfrm>
          <a:prstGeom prst="rect">
            <a:avLst/>
          </a:prstGeom>
        </p:spPr>
      </p:pic>
      <p:sp>
        <p:nvSpPr>
          <p:cNvPr id="6" name="Line Callout 1 5"/>
          <p:cNvSpPr/>
          <p:nvPr/>
        </p:nvSpPr>
        <p:spPr>
          <a:xfrm>
            <a:off x="3563006" y="3846786"/>
            <a:ext cx="641131" cy="273269"/>
          </a:xfrm>
          <a:prstGeom prst="borderCallout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0621" y="4120055"/>
            <a:ext cx="3111062" cy="923330"/>
          </a:xfrm>
          <a:prstGeom prst="rect">
            <a:avLst/>
          </a:prstGeom>
          <a:noFill/>
        </p:spPr>
        <p:txBody>
          <a:bodyPr wrap="square" rtlCol="0">
            <a:spAutoFit/>
          </a:bodyPr>
          <a:lstStyle/>
          <a:p>
            <a:r>
              <a:rPr lang="en-US" dirty="0" smtClean="0"/>
              <a:t>When adding professionals it will annotate which ones are </a:t>
            </a:r>
            <a:r>
              <a:rPr lang="en-US" b="1" u="sng" dirty="0" smtClean="0">
                <a:solidFill>
                  <a:srgbClr val="FF0000"/>
                </a:solidFill>
              </a:rPr>
              <a:t>required</a:t>
            </a:r>
            <a:r>
              <a:rPr lang="en-US" dirty="0" smtClean="0"/>
              <a:t>.</a:t>
            </a:r>
            <a:endParaRPr lang="en-US" dirty="0"/>
          </a:p>
        </p:txBody>
      </p:sp>
    </p:spTree>
    <p:extLst>
      <p:ext uri="{BB962C8B-B14F-4D97-AF65-F5344CB8AC3E}">
        <p14:creationId xmlns:p14="http://schemas.microsoft.com/office/powerpoint/2010/main" val="13110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Account Management</a:t>
            </a:r>
            <a:endParaRPr lang="en-US" dirty="0"/>
          </a:p>
        </p:txBody>
      </p:sp>
      <p:sp>
        <p:nvSpPr>
          <p:cNvPr id="3" name="Content Placeholder 2"/>
          <p:cNvSpPr>
            <a:spLocks noGrp="1"/>
          </p:cNvSpPr>
          <p:nvPr>
            <p:ph idx="1"/>
          </p:nvPr>
        </p:nvSpPr>
        <p:spPr>
          <a:xfrm>
            <a:off x="1141413" y="1618866"/>
            <a:ext cx="6141514" cy="3447986"/>
          </a:xfrm>
        </p:spPr>
        <p:txBody>
          <a:bodyPr>
            <a:normAutofit/>
          </a:bodyPr>
          <a:lstStyle/>
          <a:p>
            <a:pPr marL="0" indent="0">
              <a:buNone/>
            </a:pPr>
            <a:r>
              <a:rPr lang="en-US" b="1" dirty="0"/>
              <a:t>How to Register for an Account </a:t>
            </a:r>
            <a:endParaRPr lang="en-US" dirty="0"/>
          </a:p>
          <a:p>
            <a:pPr marL="0" indent="0">
              <a:buNone/>
            </a:pPr>
            <a:r>
              <a:rPr lang="en-US" sz="1900" dirty="0"/>
              <a:t>1) </a:t>
            </a:r>
            <a:r>
              <a:rPr lang="en-US" sz="1900" dirty="0" smtClean="0"/>
              <a:t>For </a:t>
            </a:r>
            <a:r>
              <a:rPr lang="en-US" sz="1900" dirty="0"/>
              <a:t>first time users please “</a:t>
            </a:r>
            <a:r>
              <a:rPr lang="en-US" sz="1900" b="1" dirty="0"/>
              <a:t>Register for an Account</a:t>
            </a:r>
            <a:r>
              <a:rPr lang="en-US" sz="1900" dirty="0"/>
              <a:t>” </a:t>
            </a:r>
          </a:p>
          <a:p>
            <a:pPr marL="0" indent="0">
              <a:buNone/>
            </a:pPr>
            <a:r>
              <a:rPr lang="en-US" sz="1900" b="1" dirty="0"/>
              <a:t> </a:t>
            </a:r>
            <a:r>
              <a:rPr lang="en-US" sz="1900" b="1" dirty="0" smtClean="0"/>
              <a:t>    - </a:t>
            </a:r>
            <a:r>
              <a:rPr lang="en-US" sz="1900" dirty="0"/>
              <a:t>For returning customers please continue to login with your </a:t>
            </a:r>
            <a:r>
              <a:rPr lang="en-US" sz="1900" dirty="0" smtClean="0"/>
              <a:t>   existing </a:t>
            </a:r>
            <a:r>
              <a:rPr lang="en-US" sz="1900" dirty="0"/>
              <a:t>credentials.</a:t>
            </a:r>
            <a:r>
              <a:rPr lang="en-US" sz="1900" b="1" dirty="0"/>
              <a:t> </a:t>
            </a:r>
            <a:endParaRPr lang="en-US" sz="1900" dirty="0"/>
          </a:p>
          <a:p>
            <a:pPr marL="0" indent="0">
              <a:buNone/>
            </a:pPr>
            <a:r>
              <a:rPr lang="en-US" sz="1900" dirty="0" smtClean="0"/>
              <a:t>2</a:t>
            </a:r>
            <a:r>
              <a:rPr lang="en-US" sz="1900" dirty="0"/>
              <a:t>) Go to </a:t>
            </a:r>
            <a:r>
              <a:rPr lang="en-US" sz="1900" u="sng" dirty="0">
                <a:hlinkClick r:id="rId2"/>
              </a:rPr>
              <a:t>https://aca3.accela.com/pinehurst</a:t>
            </a:r>
            <a:r>
              <a:rPr lang="en-US" sz="1900" dirty="0"/>
              <a:t> . At the top right you can Login or Register for an Account. You can also use the link below the login button by clicking on “New Users”. </a:t>
            </a:r>
          </a:p>
          <a:p>
            <a:endParaRPr lang="en-US" dirty="0"/>
          </a:p>
        </p:txBody>
      </p:sp>
      <p:pic>
        <p:nvPicPr>
          <p:cNvPr id="4" name="Picture 3"/>
          <p:cNvPicPr>
            <a:picLocks noChangeAspect="1"/>
          </p:cNvPicPr>
          <p:nvPr/>
        </p:nvPicPr>
        <p:blipFill>
          <a:blip r:embed="rId3"/>
          <a:stretch>
            <a:fillRect/>
          </a:stretch>
        </p:blipFill>
        <p:spPr>
          <a:xfrm>
            <a:off x="7282928" y="1069429"/>
            <a:ext cx="4739954" cy="4185744"/>
          </a:xfrm>
          <a:prstGeom prst="rect">
            <a:avLst/>
          </a:prstGeom>
        </p:spPr>
      </p:pic>
      <p:sp>
        <p:nvSpPr>
          <p:cNvPr id="5" name="Oval 4"/>
          <p:cNvSpPr/>
          <p:nvPr/>
        </p:nvSpPr>
        <p:spPr>
          <a:xfrm>
            <a:off x="10552386" y="1618866"/>
            <a:ext cx="914400" cy="220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368455" y="3894356"/>
            <a:ext cx="914400" cy="220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00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10161" y="1597847"/>
            <a:ext cx="6476790" cy="5121362"/>
          </a:xfrm>
          <a:prstGeom prst="rect">
            <a:avLst/>
          </a:prstGeom>
        </p:spPr>
      </p:pic>
      <p:sp>
        <p:nvSpPr>
          <p:cNvPr id="5" name="TextBox 4"/>
          <p:cNvSpPr txBox="1"/>
          <p:nvPr/>
        </p:nvSpPr>
        <p:spPr>
          <a:xfrm>
            <a:off x="2312276" y="851339"/>
            <a:ext cx="8019393" cy="646331"/>
          </a:xfrm>
          <a:prstGeom prst="rect">
            <a:avLst/>
          </a:prstGeom>
          <a:noFill/>
        </p:spPr>
        <p:txBody>
          <a:bodyPr wrap="square" rtlCol="0">
            <a:spAutoFit/>
          </a:bodyPr>
          <a:lstStyle/>
          <a:p>
            <a:r>
              <a:rPr lang="en-US" dirty="0" smtClean="0"/>
              <a:t>11) Next</a:t>
            </a:r>
            <a:r>
              <a:rPr lang="en-US" dirty="0"/>
              <a:t>, you will have to fill out the detailed information about the </a:t>
            </a:r>
            <a:r>
              <a:rPr lang="en-US" dirty="0" smtClean="0"/>
              <a:t>project. Click “</a:t>
            </a:r>
            <a:r>
              <a:rPr lang="en-US" b="1" dirty="0" smtClean="0"/>
              <a:t>Continue Application</a:t>
            </a:r>
            <a:r>
              <a:rPr lang="en-US" dirty="0" smtClean="0"/>
              <a:t>” when all fields marked with an asterisk are completed. </a:t>
            </a:r>
            <a:endParaRPr lang="en-US" dirty="0"/>
          </a:p>
        </p:txBody>
      </p:sp>
    </p:spTree>
    <p:extLst>
      <p:ext uri="{BB962C8B-B14F-4D97-AF65-F5344CB8AC3E}">
        <p14:creationId xmlns:p14="http://schemas.microsoft.com/office/powerpoint/2010/main" val="112447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53929" y="1387365"/>
            <a:ext cx="8230899" cy="4256690"/>
          </a:xfrm>
          <a:prstGeom prst="rect">
            <a:avLst/>
          </a:prstGeom>
        </p:spPr>
      </p:pic>
      <p:sp>
        <p:nvSpPr>
          <p:cNvPr id="6" name="TextBox 5"/>
          <p:cNvSpPr txBox="1"/>
          <p:nvPr/>
        </p:nvSpPr>
        <p:spPr>
          <a:xfrm>
            <a:off x="2081048" y="273269"/>
            <a:ext cx="7903780" cy="646331"/>
          </a:xfrm>
          <a:prstGeom prst="rect">
            <a:avLst/>
          </a:prstGeom>
          <a:noFill/>
        </p:spPr>
        <p:txBody>
          <a:bodyPr wrap="square" rtlCol="0">
            <a:spAutoFit/>
          </a:bodyPr>
          <a:lstStyle/>
          <a:p>
            <a:r>
              <a:rPr lang="en-US" dirty="0" smtClean="0"/>
              <a:t>12) The next page is for any documents that you may want to attach (i.e. other permits that may be required, plans, or any other related documents)</a:t>
            </a:r>
            <a:endParaRPr lang="en-US" dirty="0"/>
          </a:p>
        </p:txBody>
      </p:sp>
    </p:spTree>
    <p:extLst>
      <p:ext uri="{BB962C8B-B14F-4D97-AF65-F5344CB8AC3E}">
        <p14:creationId xmlns:p14="http://schemas.microsoft.com/office/powerpoint/2010/main" val="258967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150" y="336604"/>
            <a:ext cx="9905999" cy="1366072"/>
          </a:xfrm>
        </p:spPr>
        <p:txBody>
          <a:bodyPr/>
          <a:lstStyle/>
          <a:p>
            <a:pPr marL="0" indent="0">
              <a:buNone/>
            </a:pPr>
            <a:r>
              <a:rPr lang="en-US" dirty="0" smtClean="0"/>
              <a:t>13) The next page is a review page where you can be sure all information is accurate and you can edit the information if you need to. </a:t>
            </a:r>
            <a:endParaRPr lang="en-US" dirty="0"/>
          </a:p>
        </p:txBody>
      </p:sp>
      <p:pic>
        <p:nvPicPr>
          <p:cNvPr id="4" name="Picture 3"/>
          <p:cNvPicPr>
            <a:picLocks noChangeAspect="1"/>
          </p:cNvPicPr>
          <p:nvPr/>
        </p:nvPicPr>
        <p:blipFill>
          <a:blip r:embed="rId2"/>
          <a:stretch>
            <a:fillRect/>
          </a:stretch>
        </p:blipFill>
        <p:spPr>
          <a:xfrm>
            <a:off x="1893996" y="1443037"/>
            <a:ext cx="8067675" cy="4581525"/>
          </a:xfrm>
          <a:prstGeom prst="rect">
            <a:avLst/>
          </a:prstGeom>
        </p:spPr>
      </p:pic>
    </p:spTree>
    <p:extLst>
      <p:ext uri="{BB962C8B-B14F-4D97-AF65-F5344CB8AC3E}">
        <p14:creationId xmlns:p14="http://schemas.microsoft.com/office/powerpoint/2010/main" val="2821678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370" y="431198"/>
            <a:ext cx="9905999" cy="1124333"/>
          </a:xfrm>
        </p:spPr>
        <p:txBody>
          <a:bodyPr/>
          <a:lstStyle/>
          <a:p>
            <a:pPr marL="0" indent="0">
              <a:buNone/>
            </a:pPr>
            <a:r>
              <a:rPr lang="en-US" dirty="0" smtClean="0"/>
              <a:t>At the bottom of the review page there is a required checkbox that you must certify you read the statement regarding the electronic signature.</a:t>
            </a:r>
            <a:endParaRPr lang="en-US" dirty="0"/>
          </a:p>
        </p:txBody>
      </p:sp>
      <p:pic>
        <p:nvPicPr>
          <p:cNvPr id="4" name="Picture 3"/>
          <p:cNvPicPr>
            <a:picLocks noChangeAspect="1"/>
          </p:cNvPicPr>
          <p:nvPr/>
        </p:nvPicPr>
        <p:blipFill>
          <a:blip r:embed="rId2"/>
          <a:stretch>
            <a:fillRect/>
          </a:stretch>
        </p:blipFill>
        <p:spPr>
          <a:xfrm>
            <a:off x="1242244" y="1555531"/>
            <a:ext cx="9620250" cy="4362450"/>
          </a:xfrm>
          <a:prstGeom prst="rect">
            <a:avLst/>
          </a:prstGeom>
        </p:spPr>
      </p:pic>
    </p:spTree>
    <p:extLst>
      <p:ext uri="{BB962C8B-B14F-4D97-AF65-F5344CB8AC3E}">
        <p14:creationId xmlns:p14="http://schemas.microsoft.com/office/powerpoint/2010/main" val="2070177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4474" y="294563"/>
            <a:ext cx="9905999" cy="1134844"/>
          </a:xfrm>
        </p:spPr>
        <p:txBody>
          <a:bodyPr/>
          <a:lstStyle/>
          <a:p>
            <a:r>
              <a:rPr lang="en-US" dirty="0" smtClean="0"/>
              <a:t>14) After the review page is the “Payment” page to pay any associated fees with the application type. </a:t>
            </a:r>
          </a:p>
        </p:txBody>
      </p:sp>
      <p:pic>
        <p:nvPicPr>
          <p:cNvPr id="4" name="Picture 3"/>
          <p:cNvPicPr>
            <a:picLocks noChangeAspect="1"/>
          </p:cNvPicPr>
          <p:nvPr/>
        </p:nvPicPr>
        <p:blipFill>
          <a:blip r:embed="rId2"/>
          <a:stretch>
            <a:fillRect/>
          </a:stretch>
        </p:blipFill>
        <p:spPr>
          <a:xfrm>
            <a:off x="1795023" y="1429407"/>
            <a:ext cx="8724900" cy="4010025"/>
          </a:xfrm>
          <a:prstGeom prst="rect">
            <a:avLst/>
          </a:prstGeom>
        </p:spPr>
      </p:pic>
    </p:spTree>
    <p:extLst>
      <p:ext uri="{BB962C8B-B14F-4D97-AF65-F5344CB8AC3E}">
        <p14:creationId xmlns:p14="http://schemas.microsoft.com/office/powerpoint/2010/main" val="316698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943" y="252522"/>
            <a:ext cx="9905999" cy="1366071"/>
          </a:xfrm>
        </p:spPr>
        <p:txBody>
          <a:bodyPr/>
          <a:lstStyle/>
          <a:p>
            <a:r>
              <a:rPr lang="en-US" dirty="0" smtClean="0"/>
              <a:t>15) After you have reviewed your application and submitted the payment you will get a notice that your application has been submitted successfully. </a:t>
            </a:r>
            <a:endParaRPr lang="en-US" dirty="0"/>
          </a:p>
        </p:txBody>
      </p:sp>
      <p:pic>
        <p:nvPicPr>
          <p:cNvPr id="4" name="Picture 3"/>
          <p:cNvPicPr>
            <a:picLocks noChangeAspect="1"/>
          </p:cNvPicPr>
          <p:nvPr/>
        </p:nvPicPr>
        <p:blipFill>
          <a:blip r:embed="rId2"/>
          <a:stretch>
            <a:fillRect/>
          </a:stretch>
        </p:blipFill>
        <p:spPr>
          <a:xfrm>
            <a:off x="2734004" y="1765410"/>
            <a:ext cx="6324600" cy="1771650"/>
          </a:xfrm>
          <a:prstGeom prst="rect">
            <a:avLst/>
          </a:prstGeom>
        </p:spPr>
      </p:pic>
    </p:spTree>
    <p:extLst>
      <p:ext uri="{BB962C8B-B14F-4D97-AF65-F5344CB8AC3E}">
        <p14:creationId xmlns:p14="http://schemas.microsoft.com/office/powerpoint/2010/main" val="158660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8132"/>
            <a:ext cx="12192000" cy="1478570"/>
          </a:xfrm>
        </p:spPr>
        <p:txBody>
          <a:bodyPr/>
          <a:lstStyle/>
          <a:p>
            <a:pPr algn="ctr"/>
            <a:r>
              <a:rPr lang="en-US" dirty="0" smtClean="0"/>
              <a:t>Managing your projects</a:t>
            </a:r>
            <a:endParaRPr lang="en-US" dirty="0"/>
          </a:p>
        </p:txBody>
      </p:sp>
    </p:spTree>
    <p:extLst>
      <p:ext uri="{BB962C8B-B14F-4D97-AF65-F5344CB8AC3E}">
        <p14:creationId xmlns:p14="http://schemas.microsoft.com/office/powerpoint/2010/main" val="317669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220271" cy="1478570"/>
          </a:xfrm>
        </p:spPr>
        <p:txBody>
          <a:bodyPr/>
          <a:lstStyle/>
          <a:p>
            <a:r>
              <a:rPr lang="en-US" u="sng" dirty="0" smtClean="0"/>
              <a:t>How to check the status of your application</a:t>
            </a:r>
            <a:endParaRPr lang="en-US" u="sng" dirty="0"/>
          </a:p>
        </p:txBody>
      </p:sp>
      <p:sp>
        <p:nvSpPr>
          <p:cNvPr id="3" name="Content Placeholder 2"/>
          <p:cNvSpPr>
            <a:spLocks noGrp="1"/>
          </p:cNvSpPr>
          <p:nvPr>
            <p:ph idx="1"/>
          </p:nvPr>
        </p:nvSpPr>
        <p:spPr>
          <a:xfrm>
            <a:off x="1141412" y="2249486"/>
            <a:ext cx="9905999" cy="4687341"/>
          </a:xfrm>
        </p:spPr>
        <p:txBody>
          <a:bodyPr>
            <a:normAutofit/>
          </a:bodyPr>
          <a:lstStyle/>
          <a:p>
            <a:pPr marL="0" indent="0">
              <a:buNone/>
            </a:pPr>
            <a:r>
              <a:rPr lang="en-US" dirty="0"/>
              <a:t>1) Once you Login to Accela Citizen Access (ACA), you can: </a:t>
            </a:r>
            <a:endParaRPr lang="en-US" dirty="0" smtClean="0"/>
          </a:p>
          <a:p>
            <a:pPr marL="0" indent="0">
              <a:buNone/>
            </a:pPr>
            <a:r>
              <a:rPr lang="en-US" dirty="0" smtClean="0"/>
              <a:t>• </a:t>
            </a:r>
            <a:r>
              <a:rPr lang="en-US" dirty="0"/>
              <a:t>Check your Applications’ status </a:t>
            </a:r>
            <a:endParaRPr lang="en-US" dirty="0" smtClean="0"/>
          </a:p>
          <a:p>
            <a:pPr marL="0" indent="0">
              <a:buNone/>
            </a:pPr>
            <a:r>
              <a:rPr lang="en-US" dirty="0" smtClean="0"/>
              <a:t>• </a:t>
            </a:r>
            <a:r>
              <a:rPr lang="en-US" dirty="0"/>
              <a:t>Manage your Applications </a:t>
            </a:r>
            <a:endParaRPr lang="en-US" dirty="0" smtClean="0"/>
          </a:p>
          <a:p>
            <a:pPr marL="0" indent="0">
              <a:buNone/>
            </a:pPr>
            <a:r>
              <a:rPr lang="en-US" dirty="0" smtClean="0"/>
              <a:t>• </a:t>
            </a:r>
            <a:r>
              <a:rPr lang="en-US" dirty="0"/>
              <a:t>See the date you submitted your Applications </a:t>
            </a:r>
            <a:endParaRPr lang="en-US" dirty="0" smtClean="0"/>
          </a:p>
          <a:p>
            <a:pPr marL="0" indent="0">
              <a:buNone/>
            </a:pPr>
            <a:r>
              <a:rPr lang="en-US" dirty="0" smtClean="0"/>
              <a:t>• </a:t>
            </a:r>
            <a:r>
              <a:rPr lang="en-US" dirty="0"/>
              <a:t>See your Applications’ Record Numbers </a:t>
            </a:r>
            <a:endParaRPr lang="en-US" dirty="0" smtClean="0"/>
          </a:p>
          <a:p>
            <a:pPr marL="0" indent="0">
              <a:buNone/>
            </a:pPr>
            <a:r>
              <a:rPr lang="en-US" dirty="0" smtClean="0"/>
              <a:t>• </a:t>
            </a:r>
            <a:r>
              <a:rPr lang="en-US" dirty="0"/>
              <a:t>See the description of your Applications </a:t>
            </a:r>
            <a:endParaRPr lang="en-US" dirty="0" smtClean="0"/>
          </a:p>
          <a:p>
            <a:pPr marL="0" indent="0">
              <a:buNone/>
            </a:pPr>
            <a:r>
              <a:rPr lang="en-US" dirty="0" smtClean="0"/>
              <a:t>• </a:t>
            </a:r>
            <a:r>
              <a:rPr lang="en-US" dirty="0"/>
              <a:t>Download the results of your Applications</a:t>
            </a:r>
          </a:p>
        </p:txBody>
      </p:sp>
    </p:spTree>
    <p:extLst>
      <p:ext uri="{BB962C8B-B14F-4D97-AF65-F5344CB8AC3E}">
        <p14:creationId xmlns:p14="http://schemas.microsoft.com/office/powerpoint/2010/main" val="3805961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4474" y="630894"/>
            <a:ext cx="9905999" cy="3541714"/>
          </a:xfrm>
        </p:spPr>
        <p:txBody>
          <a:bodyPr/>
          <a:lstStyle/>
          <a:p>
            <a:pPr marL="0" indent="0">
              <a:buNone/>
            </a:pPr>
            <a:r>
              <a:rPr lang="en-US" dirty="0" smtClean="0"/>
              <a:t>2) You can check the status one of two ways:</a:t>
            </a:r>
          </a:p>
          <a:p>
            <a:pPr marL="0" indent="0">
              <a:buNone/>
            </a:pPr>
            <a:r>
              <a:rPr lang="en-US" dirty="0"/>
              <a:t>	</a:t>
            </a:r>
            <a:r>
              <a:rPr lang="en-US" dirty="0" smtClean="0"/>
              <a:t>1- By clicking the “Search Applications” link from the Home page.</a:t>
            </a:r>
            <a:endParaRPr lang="en-US" dirty="0"/>
          </a:p>
        </p:txBody>
      </p:sp>
      <p:pic>
        <p:nvPicPr>
          <p:cNvPr id="4" name="Picture 3"/>
          <p:cNvPicPr>
            <a:picLocks noChangeAspect="1"/>
          </p:cNvPicPr>
          <p:nvPr/>
        </p:nvPicPr>
        <p:blipFill>
          <a:blip r:embed="rId2"/>
          <a:stretch>
            <a:fillRect/>
          </a:stretch>
        </p:blipFill>
        <p:spPr>
          <a:xfrm>
            <a:off x="2704660" y="1938995"/>
            <a:ext cx="6905625" cy="4467225"/>
          </a:xfrm>
          <a:prstGeom prst="rect">
            <a:avLst/>
          </a:prstGeom>
        </p:spPr>
      </p:pic>
    </p:spTree>
    <p:extLst>
      <p:ext uri="{BB962C8B-B14F-4D97-AF65-F5344CB8AC3E}">
        <p14:creationId xmlns:p14="http://schemas.microsoft.com/office/powerpoint/2010/main" val="286587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1922" y="452218"/>
            <a:ext cx="9905999" cy="3541714"/>
          </a:xfrm>
        </p:spPr>
        <p:txBody>
          <a:bodyPr/>
          <a:lstStyle/>
          <a:p>
            <a:pPr marL="0" indent="0">
              <a:buNone/>
            </a:pPr>
            <a:r>
              <a:rPr lang="en-US" dirty="0" smtClean="0"/>
              <a:t>2- By clicking one of the module tabs and then clicking “Search Applications”</a:t>
            </a:r>
            <a:endParaRPr lang="en-US" dirty="0"/>
          </a:p>
        </p:txBody>
      </p:sp>
      <p:pic>
        <p:nvPicPr>
          <p:cNvPr id="4" name="Picture 3"/>
          <p:cNvPicPr>
            <a:picLocks noChangeAspect="1"/>
          </p:cNvPicPr>
          <p:nvPr/>
        </p:nvPicPr>
        <p:blipFill>
          <a:blip r:embed="rId2"/>
          <a:stretch>
            <a:fillRect/>
          </a:stretch>
        </p:blipFill>
        <p:spPr>
          <a:xfrm>
            <a:off x="1719262" y="981075"/>
            <a:ext cx="8753475" cy="4895850"/>
          </a:xfrm>
          <a:prstGeom prst="rect">
            <a:avLst/>
          </a:prstGeom>
        </p:spPr>
      </p:pic>
    </p:spTree>
    <p:extLst>
      <p:ext uri="{BB962C8B-B14F-4D97-AF65-F5344CB8AC3E}">
        <p14:creationId xmlns:p14="http://schemas.microsoft.com/office/powerpoint/2010/main" val="265849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881" y="305074"/>
            <a:ext cx="9905999" cy="1071781"/>
          </a:xfrm>
        </p:spPr>
        <p:txBody>
          <a:bodyPr/>
          <a:lstStyle/>
          <a:p>
            <a:pPr marL="0" indent="0">
              <a:buNone/>
            </a:pPr>
            <a:r>
              <a:rPr lang="en-US" dirty="0"/>
              <a:t>3) After you have read and agree to the terms of use, check the box “</a:t>
            </a:r>
            <a:r>
              <a:rPr lang="en-US" b="1" dirty="0"/>
              <a:t>I have read and accept the above terms</a:t>
            </a:r>
            <a:r>
              <a:rPr lang="en-US" dirty="0"/>
              <a:t>” and click “</a:t>
            </a:r>
            <a:r>
              <a:rPr lang="en-US" b="1" dirty="0"/>
              <a:t>Continue to Registration</a:t>
            </a:r>
            <a:r>
              <a:rPr lang="en-US" dirty="0"/>
              <a:t>”. </a:t>
            </a:r>
          </a:p>
          <a:p>
            <a:pPr marL="0" indent="0">
              <a:buNone/>
            </a:pPr>
            <a:endParaRPr lang="en-US" dirty="0"/>
          </a:p>
        </p:txBody>
      </p:sp>
      <p:pic>
        <p:nvPicPr>
          <p:cNvPr id="4" name="Picture 3"/>
          <p:cNvPicPr/>
          <p:nvPr/>
        </p:nvPicPr>
        <p:blipFill>
          <a:blip r:embed="rId2"/>
          <a:stretch>
            <a:fillRect/>
          </a:stretch>
        </p:blipFill>
        <p:spPr>
          <a:xfrm>
            <a:off x="3279227" y="1376855"/>
            <a:ext cx="5210503" cy="4808045"/>
          </a:xfrm>
          <a:prstGeom prst="rect">
            <a:avLst/>
          </a:prstGeom>
        </p:spPr>
      </p:pic>
    </p:spTree>
    <p:extLst>
      <p:ext uri="{BB962C8B-B14F-4D97-AF65-F5344CB8AC3E}">
        <p14:creationId xmlns:p14="http://schemas.microsoft.com/office/powerpoint/2010/main" val="4287546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985" y="662425"/>
            <a:ext cx="9905999" cy="2017713"/>
          </a:xfrm>
        </p:spPr>
        <p:txBody>
          <a:bodyPr/>
          <a:lstStyle/>
          <a:p>
            <a:pPr marL="0" indent="0">
              <a:buNone/>
            </a:pPr>
            <a:r>
              <a:rPr lang="en-US" dirty="0" smtClean="0"/>
              <a:t>Once you click “Search Applications”, you will be brought to a screen where you can see all your Applications. To see more details about your application, click the “Record Number”. Clicking the column headings (i.e. Status) will sort the data. You can also “Download Results” to a spreadsheet.</a:t>
            </a:r>
            <a:endParaRPr lang="en-US" dirty="0"/>
          </a:p>
        </p:txBody>
      </p:sp>
      <p:pic>
        <p:nvPicPr>
          <p:cNvPr id="4" name="Picture 3"/>
          <p:cNvPicPr>
            <a:picLocks noChangeAspect="1"/>
          </p:cNvPicPr>
          <p:nvPr/>
        </p:nvPicPr>
        <p:blipFill>
          <a:blip r:embed="rId2"/>
          <a:stretch>
            <a:fillRect/>
          </a:stretch>
        </p:blipFill>
        <p:spPr>
          <a:xfrm>
            <a:off x="2196059" y="2580453"/>
            <a:ext cx="7943850" cy="3609975"/>
          </a:xfrm>
          <a:prstGeom prst="rect">
            <a:avLst/>
          </a:prstGeom>
        </p:spPr>
      </p:pic>
      <p:sp>
        <p:nvSpPr>
          <p:cNvPr id="6" name="Rectangle 5"/>
          <p:cNvSpPr/>
          <p:nvPr/>
        </p:nvSpPr>
        <p:spPr>
          <a:xfrm>
            <a:off x="3552497" y="3773214"/>
            <a:ext cx="945931" cy="19969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65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715" y="483748"/>
            <a:ext cx="9905999" cy="3541714"/>
          </a:xfrm>
        </p:spPr>
        <p:txBody>
          <a:bodyPr/>
          <a:lstStyle/>
          <a:p>
            <a:pPr marL="0" indent="0">
              <a:buNone/>
            </a:pPr>
            <a:r>
              <a:rPr lang="en-US" dirty="0" smtClean="0"/>
              <a:t>When you click the “Record ID” of the record you would like to view it will take to you that record’s information page.</a:t>
            </a:r>
            <a:endParaRPr lang="en-US" dirty="0"/>
          </a:p>
        </p:txBody>
      </p:sp>
      <p:pic>
        <p:nvPicPr>
          <p:cNvPr id="4" name="Picture 3"/>
          <p:cNvPicPr>
            <a:picLocks noChangeAspect="1"/>
          </p:cNvPicPr>
          <p:nvPr/>
        </p:nvPicPr>
        <p:blipFill>
          <a:blip r:embed="rId2"/>
          <a:stretch>
            <a:fillRect/>
          </a:stretch>
        </p:blipFill>
        <p:spPr>
          <a:xfrm>
            <a:off x="3785994" y="1491943"/>
            <a:ext cx="4217440" cy="5277244"/>
          </a:xfrm>
          <a:prstGeom prst="rect">
            <a:avLst/>
          </a:prstGeom>
        </p:spPr>
      </p:pic>
    </p:spTree>
    <p:extLst>
      <p:ext uri="{BB962C8B-B14F-4D97-AF65-F5344CB8AC3E}">
        <p14:creationId xmlns:p14="http://schemas.microsoft.com/office/powerpoint/2010/main" val="3654611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516" y="672935"/>
            <a:ext cx="9905999" cy="3541714"/>
          </a:xfrm>
        </p:spPr>
        <p:txBody>
          <a:bodyPr/>
          <a:lstStyle/>
          <a:p>
            <a:pPr marL="0" indent="0">
              <a:buNone/>
            </a:pPr>
            <a:r>
              <a:rPr lang="en-US" dirty="0" smtClean="0"/>
              <a:t>If you would like to see the processing status or any comments click Record Info&gt;Processing Status (You can also view Record Details, Related Records, Inspections, and Attachments)</a:t>
            </a:r>
            <a:endParaRPr lang="en-US" dirty="0"/>
          </a:p>
        </p:txBody>
      </p:sp>
      <p:pic>
        <p:nvPicPr>
          <p:cNvPr id="4" name="Picture 3"/>
          <p:cNvPicPr>
            <a:picLocks noChangeAspect="1"/>
          </p:cNvPicPr>
          <p:nvPr/>
        </p:nvPicPr>
        <p:blipFill>
          <a:blip r:embed="rId2"/>
          <a:stretch>
            <a:fillRect/>
          </a:stretch>
        </p:blipFill>
        <p:spPr>
          <a:xfrm>
            <a:off x="1089135" y="2469534"/>
            <a:ext cx="4335944" cy="3458068"/>
          </a:xfrm>
          <a:prstGeom prst="rect">
            <a:avLst/>
          </a:prstGeom>
        </p:spPr>
      </p:pic>
      <p:pic>
        <p:nvPicPr>
          <p:cNvPr id="5" name="Picture 4"/>
          <p:cNvPicPr>
            <a:picLocks noChangeAspect="1"/>
          </p:cNvPicPr>
          <p:nvPr/>
        </p:nvPicPr>
        <p:blipFill>
          <a:blip r:embed="rId3"/>
          <a:stretch>
            <a:fillRect/>
          </a:stretch>
        </p:blipFill>
        <p:spPr>
          <a:xfrm>
            <a:off x="5745622" y="2469534"/>
            <a:ext cx="5086350" cy="3267075"/>
          </a:xfrm>
          <a:prstGeom prst="rect">
            <a:avLst/>
          </a:prstGeom>
        </p:spPr>
      </p:pic>
    </p:spTree>
    <p:extLst>
      <p:ext uri="{BB962C8B-B14F-4D97-AF65-F5344CB8AC3E}">
        <p14:creationId xmlns:p14="http://schemas.microsoft.com/office/powerpoint/2010/main" val="2616115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to schedule an inspection</a:t>
            </a:r>
            <a:endParaRPr lang="en-US" u="sng" dirty="0"/>
          </a:p>
        </p:txBody>
      </p:sp>
      <p:sp>
        <p:nvSpPr>
          <p:cNvPr id="3" name="Content Placeholder 2"/>
          <p:cNvSpPr>
            <a:spLocks noGrp="1"/>
          </p:cNvSpPr>
          <p:nvPr>
            <p:ph idx="1"/>
          </p:nvPr>
        </p:nvSpPr>
        <p:spPr/>
        <p:txBody>
          <a:bodyPr/>
          <a:lstStyle/>
          <a:p>
            <a:pPr marL="0" indent="0">
              <a:buNone/>
            </a:pPr>
            <a:r>
              <a:rPr lang="en-US" dirty="0" smtClean="0"/>
              <a:t>You can schedule or reschedule inspections by one of two ways:</a:t>
            </a:r>
          </a:p>
          <a:p>
            <a:pPr marL="0" indent="0">
              <a:buNone/>
            </a:pPr>
            <a:r>
              <a:rPr lang="en-US" dirty="0"/>
              <a:t>	</a:t>
            </a:r>
            <a:r>
              <a:rPr lang="en-US" dirty="0" smtClean="0"/>
              <a:t>1) Once on a record click on the drop-down section in “Record Info” and click on inspections. </a:t>
            </a:r>
            <a:endParaRPr lang="en-US" dirty="0"/>
          </a:p>
        </p:txBody>
      </p:sp>
      <p:pic>
        <p:nvPicPr>
          <p:cNvPr id="4" name="Picture 3"/>
          <p:cNvPicPr>
            <a:picLocks noChangeAspect="1"/>
          </p:cNvPicPr>
          <p:nvPr/>
        </p:nvPicPr>
        <p:blipFill>
          <a:blip r:embed="rId2"/>
          <a:stretch>
            <a:fillRect/>
          </a:stretch>
        </p:blipFill>
        <p:spPr>
          <a:xfrm>
            <a:off x="5097517" y="3370672"/>
            <a:ext cx="4593021" cy="3030731"/>
          </a:xfrm>
          <a:prstGeom prst="rect">
            <a:avLst/>
          </a:prstGeom>
        </p:spPr>
      </p:pic>
      <p:sp>
        <p:nvSpPr>
          <p:cNvPr id="5" name="Oval 4"/>
          <p:cNvSpPr/>
          <p:nvPr/>
        </p:nvSpPr>
        <p:spPr>
          <a:xfrm>
            <a:off x="5307724" y="5791201"/>
            <a:ext cx="441435" cy="152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091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599" y="683446"/>
            <a:ext cx="9905999" cy="3541714"/>
          </a:xfrm>
        </p:spPr>
        <p:txBody>
          <a:bodyPr/>
          <a:lstStyle/>
          <a:p>
            <a:pPr marL="0" indent="0">
              <a:buNone/>
            </a:pPr>
            <a:r>
              <a:rPr lang="en-US" dirty="0" smtClean="0"/>
              <a:t>Once there click “Schedule or Request an Inspection”. Once you click that a box will appear with the Available Inspection Types. Select the inspection you would like and click continue.</a:t>
            </a:r>
            <a:endParaRPr lang="en-US" dirty="0"/>
          </a:p>
        </p:txBody>
      </p:sp>
      <p:pic>
        <p:nvPicPr>
          <p:cNvPr id="4" name="Picture 3"/>
          <p:cNvPicPr>
            <a:picLocks noChangeAspect="1"/>
          </p:cNvPicPr>
          <p:nvPr/>
        </p:nvPicPr>
        <p:blipFill>
          <a:blip r:embed="rId2"/>
          <a:stretch>
            <a:fillRect/>
          </a:stretch>
        </p:blipFill>
        <p:spPr>
          <a:xfrm>
            <a:off x="1239564" y="3867971"/>
            <a:ext cx="4457700" cy="2695575"/>
          </a:xfrm>
          <a:prstGeom prst="rect">
            <a:avLst/>
          </a:prstGeom>
        </p:spPr>
      </p:pic>
      <p:sp>
        <p:nvSpPr>
          <p:cNvPr id="5" name="Oval 4"/>
          <p:cNvSpPr/>
          <p:nvPr/>
        </p:nvSpPr>
        <p:spPr>
          <a:xfrm>
            <a:off x="1545021" y="4908331"/>
            <a:ext cx="229125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002721" y="3847114"/>
            <a:ext cx="3646213" cy="2923212"/>
          </a:xfrm>
          <a:prstGeom prst="rect">
            <a:avLst/>
          </a:prstGeom>
        </p:spPr>
      </p:pic>
    </p:spTree>
    <p:extLst>
      <p:ext uri="{BB962C8B-B14F-4D97-AF65-F5344CB8AC3E}">
        <p14:creationId xmlns:p14="http://schemas.microsoft.com/office/powerpoint/2010/main" val="862193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984" y="693956"/>
            <a:ext cx="9905999" cy="3541714"/>
          </a:xfrm>
        </p:spPr>
        <p:txBody>
          <a:bodyPr/>
          <a:lstStyle/>
          <a:p>
            <a:pPr marL="0" indent="0">
              <a:buNone/>
            </a:pPr>
            <a:r>
              <a:rPr lang="en-US" dirty="0" smtClean="0"/>
              <a:t>After you click continue a calendar will pop up with dates available. Select the date and time slot and click continue. Then verify your information and inspection type and click continue.</a:t>
            </a:r>
            <a:endParaRPr lang="en-US" dirty="0"/>
          </a:p>
        </p:txBody>
      </p:sp>
      <p:pic>
        <p:nvPicPr>
          <p:cNvPr id="4" name="Picture 3"/>
          <p:cNvPicPr>
            <a:picLocks noChangeAspect="1"/>
          </p:cNvPicPr>
          <p:nvPr/>
        </p:nvPicPr>
        <p:blipFill>
          <a:blip r:embed="rId2"/>
          <a:stretch>
            <a:fillRect/>
          </a:stretch>
        </p:blipFill>
        <p:spPr>
          <a:xfrm>
            <a:off x="1061380" y="3016469"/>
            <a:ext cx="5092283" cy="3124994"/>
          </a:xfrm>
          <a:prstGeom prst="rect">
            <a:avLst/>
          </a:prstGeom>
        </p:spPr>
      </p:pic>
      <p:pic>
        <p:nvPicPr>
          <p:cNvPr id="5" name="Picture 4"/>
          <p:cNvPicPr>
            <a:picLocks noChangeAspect="1"/>
          </p:cNvPicPr>
          <p:nvPr/>
        </p:nvPicPr>
        <p:blipFill>
          <a:blip r:embed="rId3"/>
          <a:stretch>
            <a:fillRect/>
          </a:stretch>
        </p:blipFill>
        <p:spPr>
          <a:xfrm>
            <a:off x="6632027" y="3016469"/>
            <a:ext cx="4370661" cy="3090045"/>
          </a:xfrm>
          <a:prstGeom prst="rect">
            <a:avLst/>
          </a:prstGeom>
        </p:spPr>
      </p:pic>
    </p:spTree>
    <p:extLst>
      <p:ext uri="{BB962C8B-B14F-4D97-AF65-F5344CB8AC3E}">
        <p14:creationId xmlns:p14="http://schemas.microsoft.com/office/powerpoint/2010/main" val="3642254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454" y="693956"/>
            <a:ext cx="9905999" cy="3541714"/>
          </a:xfrm>
        </p:spPr>
        <p:txBody>
          <a:bodyPr/>
          <a:lstStyle/>
          <a:p>
            <a:pPr marL="0" indent="0">
              <a:buNone/>
            </a:pPr>
            <a:r>
              <a:rPr lang="en-US" dirty="0" smtClean="0"/>
              <a:t>You will be asked to confirm again and include any additional notes necessary. Then you will click “Finish”. After you click finish you will be taken back to the inspection page and your new inspection will appear under inspections as “Upcoming”.</a:t>
            </a:r>
            <a:endParaRPr lang="en-US" dirty="0"/>
          </a:p>
        </p:txBody>
      </p:sp>
      <p:pic>
        <p:nvPicPr>
          <p:cNvPr id="4" name="Picture 3"/>
          <p:cNvPicPr>
            <a:picLocks noChangeAspect="1"/>
          </p:cNvPicPr>
          <p:nvPr/>
        </p:nvPicPr>
        <p:blipFill>
          <a:blip r:embed="rId2"/>
          <a:stretch>
            <a:fillRect/>
          </a:stretch>
        </p:blipFill>
        <p:spPr>
          <a:xfrm>
            <a:off x="900441" y="2742379"/>
            <a:ext cx="4478640" cy="2754532"/>
          </a:xfrm>
          <a:prstGeom prst="rect">
            <a:avLst/>
          </a:prstGeom>
        </p:spPr>
      </p:pic>
      <p:pic>
        <p:nvPicPr>
          <p:cNvPr id="5" name="Picture 4"/>
          <p:cNvPicPr>
            <a:picLocks noChangeAspect="1"/>
          </p:cNvPicPr>
          <p:nvPr/>
        </p:nvPicPr>
        <p:blipFill>
          <a:blip r:embed="rId3"/>
          <a:stretch>
            <a:fillRect/>
          </a:stretch>
        </p:blipFill>
        <p:spPr>
          <a:xfrm>
            <a:off x="5535871" y="2361052"/>
            <a:ext cx="6046529" cy="4022506"/>
          </a:xfrm>
          <a:prstGeom prst="rect">
            <a:avLst/>
          </a:prstGeom>
        </p:spPr>
      </p:pic>
      <p:sp>
        <p:nvSpPr>
          <p:cNvPr id="7" name="Rectangle 6"/>
          <p:cNvSpPr/>
          <p:nvPr/>
        </p:nvSpPr>
        <p:spPr>
          <a:xfrm>
            <a:off x="5843752" y="4330262"/>
            <a:ext cx="3541986" cy="1240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124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85" y="757018"/>
            <a:ext cx="9905999" cy="3541714"/>
          </a:xfrm>
        </p:spPr>
        <p:txBody>
          <a:bodyPr/>
          <a:lstStyle/>
          <a:p>
            <a:pPr marL="0" indent="0">
              <a:buNone/>
            </a:pPr>
            <a:r>
              <a:rPr lang="en-US" dirty="0" smtClean="0"/>
              <a:t>You can also get to the inspections page by selecting the record and then schedule inspections on the top banner.</a:t>
            </a:r>
            <a:endParaRPr lang="en-US" dirty="0"/>
          </a:p>
        </p:txBody>
      </p:sp>
      <p:pic>
        <p:nvPicPr>
          <p:cNvPr id="4" name="Picture 3"/>
          <p:cNvPicPr>
            <a:picLocks noChangeAspect="1"/>
          </p:cNvPicPr>
          <p:nvPr/>
        </p:nvPicPr>
        <p:blipFill>
          <a:blip r:embed="rId2"/>
          <a:stretch>
            <a:fillRect/>
          </a:stretch>
        </p:blipFill>
        <p:spPr>
          <a:xfrm>
            <a:off x="6880335" y="2259327"/>
            <a:ext cx="4335944" cy="3458068"/>
          </a:xfrm>
          <a:prstGeom prst="rect">
            <a:avLst/>
          </a:prstGeom>
        </p:spPr>
      </p:pic>
      <p:sp>
        <p:nvSpPr>
          <p:cNvPr id="5" name="Rounded Rectangle 4"/>
          <p:cNvSpPr/>
          <p:nvPr/>
        </p:nvSpPr>
        <p:spPr>
          <a:xfrm>
            <a:off x="8744607" y="2585545"/>
            <a:ext cx="819807" cy="199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15896" y="2117930"/>
            <a:ext cx="6024713" cy="2737849"/>
          </a:xfrm>
          <a:prstGeom prst="rect">
            <a:avLst/>
          </a:prstGeom>
        </p:spPr>
      </p:pic>
      <p:sp>
        <p:nvSpPr>
          <p:cNvPr id="7" name="Rectangle 6"/>
          <p:cNvSpPr/>
          <p:nvPr/>
        </p:nvSpPr>
        <p:spPr>
          <a:xfrm>
            <a:off x="1639614" y="2911366"/>
            <a:ext cx="746234" cy="1660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420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to add new or revised documents</a:t>
            </a:r>
            <a:endParaRPr lang="en-US" u="sng" dirty="0"/>
          </a:p>
        </p:txBody>
      </p:sp>
      <p:sp>
        <p:nvSpPr>
          <p:cNvPr id="3" name="Content Placeholder 2"/>
          <p:cNvSpPr>
            <a:spLocks noGrp="1"/>
          </p:cNvSpPr>
          <p:nvPr>
            <p:ph idx="1"/>
          </p:nvPr>
        </p:nvSpPr>
        <p:spPr/>
        <p:txBody>
          <a:bodyPr/>
          <a:lstStyle/>
          <a:p>
            <a:pPr marL="0" indent="0">
              <a:buNone/>
            </a:pPr>
            <a:r>
              <a:rPr lang="en-US" dirty="0" smtClean="0"/>
              <a:t>Click on “Record Info” and then “Attachments”.</a:t>
            </a:r>
          </a:p>
          <a:p>
            <a:pPr marL="0" indent="0">
              <a:buNone/>
            </a:pPr>
            <a:endParaRPr lang="en-US" dirty="0"/>
          </a:p>
        </p:txBody>
      </p:sp>
      <p:pic>
        <p:nvPicPr>
          <p:cNvPr id="4" name="Picture 3"/>
          <p:cNvPicPr>
            <a:picLocks noChangeAspect="1"/>
          </p:cNvPicPr>
          <p:nvPr/>
        </p:nvPicPr>
        <p:blipFill>
          <a:blip r:embed="rId2"/>
          <a:stretch>
            <a:fillRect/>
          </a:stretch>
        </p:blipFill>
        <p:spPr>
          <a:xfrm>
            <a:off x="2762036" y="2972385"/>
            <a:ext cx="4334632" cy="3456732"/>
          </a:xfrm>
          <a:prstGeom prst="rect">
            <a:avLst/>
          </a:prstGeom>
        </p:spPr>
      </p:pic>
      <p:sp>
        <p:nvSpPr>
          <p:cNvPr id="5" name="Oval 4"/>
          <p:cNvSpPr/>
          <p:nvPr/>
        </p:nvSpPr>
        <p:spPr>
          <a:xfrm>
            <a:off x="2995448" y="4918841"/>
            <a:ext cx="546538" cy="136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435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8350" y="925184"/>
            <a:ext cx="9905999" cy="3541714"/>
          </a:xfrm>
        </p:spPr>
        <p:txBody>
          <a:bodyPr/>
          <a:lstStyle/>
          <a:p>
            <a:pPr marL="0" indent="0">
              <a:buNone/>
            </a:pPr>
            <a:r>
              <a:rPr lang="en-US" dirty="0" smtClean="0"/>
              <a:t>When the module opens up, you can click “Add”. When you click “Add” a document upload window will pop-up.</a:t>
            </a:r>
          </a:p>
          <a:p>
            <a:pPr marL="0" indent="0">
              <a:buNone/>
            </a:pPr>
            <a:endParaRPr lang="en-US" dirty="0"/>
          </a:p>
        </p:txBody>
      </p:sp>
      <p:pic>
        <p:nvPicPr>
          <p:cNvPr id="4" name="Picture 3"/>
          <p:cNvPicPr>
            <a:picLocks noChangeAspect="1"/>
          </p:cNvPicPr>
          <p:nvPr/>
        </p:nvPicPr>
        <p:blipFill>
          <a:blip r:embed="rId2"/>
          <a:stretch>
            <a:fillRect/>
          </a:stretch>
        </p:blipFill>
        <p:spPr>
          <a:xfrm>
            <a:off x="3688482" y="1975944"/>
            <a:ext cx="5557993" cy="4717831"/>
          </a:xfrm>
          <a:prstGeom prst="rect">
            <a:avLst/>
          </a:prstGeom>
        </p:spPr>
      </p:pic>
    </p:spTree>
    <p:extLst>
      <p:ext uri="{BB962C8B-B14F-4D97-AF65-F5344CB8AC3E}">
        <p14:creationId xmlns:p14="http://schemas.microsoft.com/office/powerpoint/2010/main" val="16185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495" y="157929"/>
            <a:ext cx="9905999" cy="1902099"/>
          </a:xfrm>
        </p:spPr>
        <p:txBody>
          <a:bodyPr/>
          <a:lstStyle/>
          <a:p>
            <a:pPr marL="0" indent="0">
              <a:buNone/>
            </a:pPr>
            <a:r>
              <a:rPr lang="en-US" dirty="0"/>
              <a:t>4) Next, please fill out the information you would like to use to login. (You will need to remember this information to use </a:t>
            </a:r>
            <a:r>
              <a:rPr lang="en-US" dirty="0" err="1"/>
              <a:t>Accela</a:t>
            </a:r>
            <a:r>
              <a:rPr lang="en-US" dirty="0"/>
              <a:t> in the future). After your information is complete and accurate, under “</a:t>
            </a:r>
            <a:r>
              <a:rPr lang="en-US" b="1" dirty="0"/>
              <a:t>Contact Information</a:t>
            </a:r>
            <a:r>
              <a:rPr lang="en-US" dirty="0"/>
              <a:t>” click “</a:t>
            </a:r>
            <a:r>
              <a:rPr lang="en-US" b="1" dirty="0"/>
              <a:t>Add New</a:t>
            </a:r>
            <a:r>
              <a:rPr lang="en-US" dirty="0"/>
              <a:t>”. (This </a:t>
            </a:r>
            <a:r>
              <a:rPr lang="en-US" b="1" dirty="0"/>
              <a:t>is required </a:t>
            </a:r>
            <a:r>
              <a:rPr lang="en-US" dirty="0"/>
              <a:t>to register your account.) </a:t>
            </a:r>
          </a:p>
          <a:p>
            <a:pPr marL="0" indent="0">
              <a:buNone/>
            </a:pPr>
            <a:endParaRPr lang="en-US" dirty="0"/>
          </a:p>
        </p:txBody>
      </p:sp>
      <p:pic>
        <p:nvPicPr>
          <p:cNvPr id="4" name="Picture 3"/>
          <p:cNvPicPr/>
          <p:nvPr/>
        </p:nvPicPr>
        <p:blipFill>
          <a:blip r:embed="rId2"/>
          <a:stretch>
            <a:fillRect/>
          </a:stretch>
        </p:blipFill>
        <p:spPr>
          <a:xfrm>
            <a:off x="3741683" y="1944413"/>
            <a:ext cx="4306614" cy="4666199"/>
          </a:xfrm>
          <a:prstGeom prst="rect">
            <a:avLst/>
          </a:prstGeom>
        </p:spPr>
      </p:pic>
    </p:spTree>
    <p:extLst>
      <p:ext uri="{BB962C8B-B14F-4D97-AF65-F5344CB8AC3E}">
        <p14:creationId xmlns:p14="http://schemas.microsoft.com/office/powerpoint/2010/main" val="2016269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7329" y="1019777"/>
            <a:ext cx="9905999" cy="3541714"/>
          </a:xfrm>
        </p:spPr>
        <p:txBody>
          <a:bodyPr/>
          <a:lstStyle/>
          <a:p>
            <a:r>
              <a:rPr lang="en-US" dirty="0" smtClean="0"/>
              <a:t>Click add in the Document Upload window so that you can select which document to upload from “File Explorer”. Once you select the document it will upload. After 100% appears click continue. </a:t>
            </a:r>
            <a:endParaRPr lang="en-US" dirty="0"/>
          </a:p>
        </p:txBody>
      </p:sp>
      <p:pic>
        <p:nvPicPr>
          <p:cNvPr id="4" name="Picture 3"/>
          <p:cNvPicPr>
            <a:picLocks noChangeAspect="1"/>
          </p:cNvPicPr>
          <p:nvPr/>
        </p:nvPicPr>
        <p:blipFill>
          <a:blip r:embed="rId2"/>
          <a:stretch>
            <a:fillRect/>
          </a:stretch>
        </p:blipFill>
        <p:spPr>
          <a:xfrm>
            <a:off x="3815633" y="2648607"/>
            <a:ext cx="4035483" cy="3610303"/>
          </a:xfrm>
          <a:prstGeom prst="rect">
            <a:avLst/>
          </a:prstGeom>
        </p:spPr>
      </p:pic>
    </p:spTree>
    <p:extLst>
      <p:ext uri="{BB962C8B-B14F-4D97-AF65-F5344CB8AC3E}">
        <p14:creationId xmlns:p14="http://schemas.microsoft.com/office/powerpoint/2010/main" val="3682149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881" y="672936"/>
            <a:ext cx="9905999" cy="3541714"/>
          </a:xfrm>
        </p:spPr>
        <p:txBody>
          <a:bodyPr/>
          <a:lstStyle/>
          <a:p>
            <a:r>
              <a:rPr lang="en-US" dirty="0" smtClean="0"/>
              <a:t>After you select the document and click continue it will appear under attachments where you will be REQUIRED to select the type of document. Document description is NOT required. Once completed click “SAVE”.</a:t>
            </a:r>
            <a:endParaRPr lang="en-US" dirty="0"/>
          </a:p>
        </p:txBody>
      </p:sp>
      <p:pic>
        <p:nvPicPr>
          <p:cNvPr id="4" name="Picture 3"/>
          <p:cNvPicPr>
            <a:picLocks noChangeAspect="1"/>
          </p:cNvPicPr>
          <p:nvPr/>
        </p:nvPicPr>
        <p:blipFill>
          <a:blip r:embed="rId2"/>
          <a:stretch>
            <a:fillRect/>
          </a:stretch>
        </p:blipFill>
        <p:spPr>
          <a:xfrm>
            <a:off x="1446212" y="2381087"/>
            <a:ext cx="4067175" cy="3667125"/>
          </a:xfrm>
          <a:prstGeom prst="rect">
            <a:avLst/>
          </a:prstGeom>
        </p:spPr>
      </p:pic>
    </p:spTree>
    <p:extLst>
      <p:ext uri="{BB962C8B-B14F-4D97-AF65-F5344CB8AC3E}">
        <p14:creationId xmlns:p14="http://schemas.microsoft.com/office/powerpoint/2010/main" val="1247897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1922" y="714977"/>
            <a:ext cx="9905999" cy="3541714"/>
          </a:xfrm>
        </p:spPr>
        <p:txBody>
          <a:bodyPr/>
          <a:lstStyle/>
          <a:p>
            <a:r>
              <a:rPr lang="en-US" dirty="0" smtClean="0"/>
              <a:t>After you save the document you will be alerted that “The attachment(s) has/have been successfully uploaded”</a:t>
            </a:r>
            <a:endParaRPr lang="en-US" dirty="0"/>
          </a:p>
        </p:txBody>
      </p:sp>
      <p:pic>
        <p:nvPicPr>
          <p:cNvPr id="4" name="Picture 3"/>
          <p:cNvPicPr>
            <a:picLocks noChangeAspect="1"/>
          </p:cNvPicPr>
          <p:nvPr/>
        </p:nvPicPr>
        <p:blipFill>
          <a:blip r:embed="rId2"/>
          <a:stretch>
            <a:fillRect/>
          </a:stretch>
        </p:blipFill>
        <p:spPr>
          <a:xfrm>
            <a:off x="2018696" y="1898594"/>
            <a:ext cx="8172450" cy="3228975"/>
          </a:xfrm>
          <a:prstGeom prst="rect">
            <a:avLst/>
          </a:prstGeom>
        </p:spPr>
      </p:pic>
    </p:spTree>
    <p:extLst>
      <p:ext uri="{BB962C8B-B14F-4D97-AF65-F5344CB8AC3E}">
        <p14:creationId xmlns:p14="http://schemas.microsoft.com/office/powerpoint/2010/main" val="52578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to search for a record</a:t>
            </a:r>
            <a:endParaRPr lang="en-US" u="sng" dirty="0"/>
          </a:p>
        </p:txBody>
      </p:sp>
      <p:sp>
        <p:nvSpPr>
          <p:cNvPr id="3" name="Content Placeholder 2"/>
          <p:cNvSpPr>
            <a:spLocks noGrp="1"/>
          </p:cNvSpPr>
          <p:nvPr>
            <p:ph idx="1"/>
          </p:nvPr>
        </p:nvSpPr>
        <p:spPr/>
        <p:txBody>
          <a:bodyPr/>
          <a:lstStyle/>
          <a:p>
            <a:r>
              <a:rPr lang="en-US" dirty="0" smtClean="0"/>
              <a:t>You can search for an application by one of two ways. By clicking the “Search Applications” link from the Home page. Or by clicking one of the module tabs and then clicking “Search Applications”</a:t>
            </a:r>
            <a:endParaRPr lang="en-US" dirty="0"/>
          </a:p>
        </p:txBody>
      </p:sp>
      <p:pic>
        <p:nvPicPr>
          <p:cNvPr id="4" name="Picture 3"/>
          <p:cNvPicPr>
            <a:picLocks noChangeAspect="1"/>
          </p:cNvPicPr>
          <p:nvPr/>
        </p:nvPicPr>
        <p:blipFill>
          <a:blip r:embed="rId2"/>
          <a:stretch>
            <a:fillRect/>
          </a:stretch>
        </p:blipFill>
        <p:spPr>
          <a:xfrm>
            <a:off x="1397876" y="3606245"/>
            <a:ext cx="5515796" cy="3080250"/>
          </a:xfrm>
          <a:prstGeom prst="rect">
            <a:avLst/>
          </a:prstGeom>
        </p:spPr>
      </p:pic>
      <p:sp>
        <p:nvSpPr>
          <p:cNvPr id="5" name="Rectangle 4"/>
          <p:cNvSpPr/>
          <p:nvPr/>
        </p:nvSpPr>
        <p:spPr>
          <a:xfrm>
            <a:off x="1681655" y="3710152"/>
            <a:ext cx="515007" cy="310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84331" y="5549462"/>
            <a:ext cx="771443" cy="13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170136" y="3710152"/>
            <a:ext cx="4454593" cy="2724971"/>
          </a:xfrm>
          <a:prstGeom prst="rect">
            <a:avLst/>
          </a:prstGeom>
        </p:spPr>
      </p:pic>
      <p:sp>
        <p:nvSpPr>
          <p:cNvPr id="8" name="Rectangle 7"/>
          <p:cNvSpPr/>
          <p:nvPr/>
        </p:nvSpPr>
        <p:spPr>
          <a:xfrm>
            <a:off x="7546428" y="3710152"/>
            <a:ext cx="483475" cy="310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24497" y="4020344"/>
            <a:ext cx="809296" cy="141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4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860" y="799060"/>
            <a:ext cx="9905999" cy="3541714"/>
          </a:xfrm>
        </p:spPr>
        <p:txBody>
          <a:bodyPr/>
          <a:lstStyle/>
          <a:p>
            <a:r>
              <a:rPr lang="en-US" dirty="0" smtClean="0"/>
              <a:t>Once you click “Search Applications”, you will be brought to a screen where you can see all your applications and records. </a:t>
            </a:r>
            <a:endParaRPr lang="en-US" dirty="0"/>
          </a:p>
        </p:txBody>
      </p:sp>
      <p:pic>
        <p:nvPicPr>
          <p:cNvPr id="4" name="Picture 3"/>
          <p:cNvPicPr>
            <a:picLocks noChangeAspect="1"/>
          </p:cNvPicPr>
          <p:nvPr/>
        </p:nvPicPr>
        <p:blipFill>
          <a:blip r:embed="rId2"/>
          <a:stretch>
            <a:fillRect/>
          </a:stretch>
        </p:blipFill>
        <p:spPr>
          <a:xfrm>
            <a:off x="2141371" y="1684118"/>
            <a:ext cx="7800975" cy="4772025"/>
          </a:xfrm>
          <a:prstGeom prst="rect">
            <a:avLst/>
          </a:prstGeom>
        </p:spPr>
      </p:pic>
      <p:sp>
        <p:nvSpPr>
          <p:cNvPr id="5" name="Rectangle 4"/>
          <p:cNvSpPr/>
          <p:nvPr/>
        </p:nvSpPr>
        <p:spPr>
          <a:xfrm>
            <a:off x="2343807" y="3983421"/>
            <a:ext cx="7462345" cy="2312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804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14977"/>
            <a:ext cx="9905999" cy="3541714"/>
          </a:xfrm>
        </p:spPr>
        <p:txBody>
          <a:bodyPr/>
          <a:lstStyle/>
          <a:p>
            <a:r>
              <a:rPr lang="en-US" dirty="0" smtClean="0"/>
              <a:t>You can also use the Search bar in the upper right-hand corner of the screen and type in specific information of the record such as the number and street of the address, project name, or the record number. You do not need to be logged in to do this. </a:t>
            </a:r>
            <a:endParaRPr lang="en-US" dirty="0"/>
          </a:p>
        </p:txBody>
      </p:sp>
      <p:pic>
        <p:nvPicPr>
          <p:cNvPr id="4" name="Picture 3"/>
          <p:cNvPicPr>
            <a:picLocks noChangeAspect="1"/>
          </p:cNvPicPr>
          <p:nvPr/>
        </p:nvPicPr>
        <p:blipFill>
          <a:blip r:embed="rId2"/>
          <a:stretch>
            <a:fillRect/>
          </a:stretch>
        </p:blipFill>
        <p:spPr>
          <a:xfrm>
            <a:off x="1450756" y="2758309"/>
            <a:ext cx="3257550" cy="1866900"/>
          </a:xfrm>
          <a:prstGeom prst="rect">
            <a:avLst/>
          </a:prstGeom>
        </p:spPr>
      </p:pic>
      <p:pic>
        <p:nvPicPr>
          <p:cNvPr id="5" name="Picture 4"/>
          <p:cNvPicPr>
            <a:picLocks noChangeAspect="1"/>
          </p:cNvPicPr>
          <p:nvPr/>
        </p:nvPicPr>
        <p:blipFill>
          <a:blip r:embed="rId3"/>
          <a:stretch>
            <a:fillRect/>
          </a:stretch>
        </p:blipFill>
        <p:spPr>
          <a:xfrm>
            <a:off x="5017650" y="2758309"/>
            <a:ext cx="5724375" cy="2399478"/>
          </a:xfrm>
          <a:prstGeom prst="rect">
            <a:avLst/>
          </a:prstGeom>
        </p:spPr>
      </p:pic>
    </p:spTree>
    <p:extLst>
      <p:ext uri="{BB962C8B-B14F-4D97-AF65-F5344CB8AC3E}">
        <p14:creationId xmlns:p14="http://schemas.microsoft.com/office/powerpoint/2010/main" val="3175057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to create a collection</a:t>
            </a:r>
            <a:endParaRPr lang="en-US" u="sng" dirty="0"/>
          </a:p>
        </p:txBody>
      </p:sp>
      <p:sp>
        <p:nvSpPr>
          <p:cNvPr id="3" name="Content Placeholder 2"/>
          <p:cNvSpPr>
            <a:spLocks noGrp="1"/>
          </p:cNvSpPr>
          <p:nvPr>
            <p:ph idx="1"/>
          </p:nvPr>
        </p:nvSpPr>
        <p:spPr/>
        <p:txBody>
          <a:bodyPr/>
          <a:lstStyle/>
          <a:p>
            <a:r>
              <a:rPr lang="en-US" dirty="0" smtClean="0"/>
              <a:t>A collection will help you keep your records for a project organized and viewable in one window rather than having to go search for multiple records. To create a collection click on “Search Applications” and select the files you wish to add to a collection by checking the boxes to the left of the Record(s).</a:t>
            </a:r>
            <a:endParaRPr lang="en-US" dirty="0"/>
          </a:p>
        </p:txBody>
      </p:sp>
      <p:pic>
        <p:nvPicPr>
          <p:cNvPr id="4" name="Picture 3"/>
          <p:cNvPicPr>
            <a:picLocks noChangeAspect="1"/>
          </p:cNvPicPr>
          <p:nvPr/>
        </p:nvPicPr>
        <p:blipFill>
          <a:blip r:embed="rId2"/>
          <a:stretch>
            <a:fillRect/>
          </a:stretch>
        </p:blipFill>
        <p:spPr>
          <a:xfrm>
            <a:off x="3573516" y="4136290"/>
            <a:ext cx="4792717" cy="2369613"/>
          </a:xfrm>
          <a:prstGeom prst="rect">
            <a:avLst/>
          </a:prstGeom>
        </p:spPr>
      </p:pic>
      <p:sp>
        <p:nvSpPr>
          <p:cNvPr id="5" name="Rectangle 4"/>
          <p:cNvSpPr/>
          <p:nvPr/>
        </p:nvSpPr>
        <p:spPr>
          <a:xfrm>
            <a:off x="3762703" y="4981902"/>
            <a:ext cx="241738" cy="1313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888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453" y="778039"/>
            <a:ext cx="9905999" cy="3541714"/>
          </a:xfrm>
        </p:spPr>
        <p:txBody>
          <a:bodyPr/>
          <a:lstStyle/>
          <a:p>
            <a:r>
              <a:rPr lang="en-US" dirty="0" smtClean="0"/>
              <a:t>Once you have checked the records you want click “Add to Collection”</a:t>
            </a:r>
            <a:endParaRPr lang="en-US" dirty="0"/>
          </a:p>
        </p:txBody>
      </p:sp>
      <p:pic>
        <p:nvPicPr>
          <p:cNvPr id="4" name="Picture 3"/>
          <p:cNvPicPr>
            <a:picLocks noChangeAspect="1"/>
          </p:cNvPicPr>
          <p:nvPr/>
        </p:nvPicPr>
        <p:blipFill>
          <a:blip r:embed="rId2"/>
          <a:stretch>
            <a:fillRect/>
          </a:stretch>
        </p:blipFill>
        <p:spPr>
          <a:xfrm>
            <a:off x="1828800" y="1319212"/>
            <a:ext cx="8534400" cy="4219575"/>
          </a:xfrm>
          <a:prstGeom prst="rect">
            <a:avLst/>
          </a:prstGeom>
        </p:spPr>
      </p:pic>
      <p:sp>
        <p:nvSpPr>
          <p:cNvPr id="5" name="Rectangle 4"/>
          <p:cNvSpPr/>
          <p:nvPr/>
        </p:nvSpPr>
        <p:spPr>
          <a:xfrm>
            <a:off x="4183117" y="2459421"/>
            <a:ext cx="861849" cy="315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765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861" y="925184"/>
            <a:ext cx="9905999" cy="3541714"/>
          </a:xfrm>
        </p:spPr>
        <p:txBody>
          <a:bodyPr/>
          <a:lstStyle/>
          <a:p>
            <a:r>
              <a:rPr lang="en-US" dirty="0" smtClean="0"/>
              <a:t>Once you click “Add to Collection” you can choose to add them to an existing or create a new one. </a:t>
            </a:r>
            <a:endParaRPr lang="en-US" dirty="0"/>
          </a:p>
        </p:txBody>
      </p:sp>
      <p:pic>
        <p:nvPicPr>
          <p:cNvPr id="4" name="Picture 3"/>
          <p:cNvPicPr>
            <a:picLocks noChangeAspect="1"/>
          </p:cNvPicPr>
          <p:nvPr/>
        </p:nvPicPr>
        <p:blipFill>
          <a:blip r:embed="rId2"/>
          <a:stretch>
            <a:fillRect/>
          </a:stretch>
        </p:blipFill>
        <p:spPr>
          <a:xfrm>
            <a:off x="2008022" y="2199290"/>
            <a:ext cx="8067675" cy="3048000"/>
          </a:xfrm>
          <a:prstGeom prst="rect">
            <a:avLst/>
          </a:prstGeom>
        </p:spPr>
      </p:pic>
    </p:spTree>
    <p:extLst>
      <p:ext uri="{BB962C8B-B14F-4D97-AF65-F5344CB8AC3E}">
        <p14:creationId xmlns:p14="http://schemas.microsoft.com/office/powerpoint/2010/main" val="2231646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371" y="851611"/>
            <a:ext cx="9905999" cy="3541714"/>
          </a:xfrm>
        </p:spPr>
        <p:txBody>
          <a:bodyPr/>
          <a:lstStyle/>
          <a:p>
            <a:r>
              <a:rPr lang="en-US" dirty="0" smtClean="0"/>
              <a:t>You can quickly find your collections by clicking collections at the top of the page at any given time. </a:t>
            </a:r>
            <a:endParaRPr lang="en-US" dirty="0"/>
          </a:p>
        </p:txBody>
      </p:sp>
      <p:pic>
        <p:nvPicPr>
          <p:cNvPr id="5" name="Picture 4"/>
          <p:cNvPicPr>
            <a:picLocks noChangeAspect="1"/>
          </p:cNvPicPr>
          <p:nvPr/>
        </p:nvPicPr>
        <p:blipFill>
          <a:blip r:embed="rId2"/>
          <a:stretch>
            <a:fillRect/>
          </a:stretch>
        </p:blipFill>
        <p:spPr>
          <a:xfrm>
            <a:off x="876947" y="2007474"/>
            <a:ext cx="5924953" cy="2985595"/>
          </a:xfrm>
          <a:prstGeom prst="rect">
            <a:avLst/>
          </a:prstGeom>
        </p:spPr>
      </p:pic>
      <p:sp>
        <p:nvSpPr>
          <p:cNvPr id="6" name="Rectangle 5"/>
          <p:cNvSpPr/>
          <p:nvPr/>
        </p:nvSpPr>
        <p:spPr>
          <a:xfrm>
            <a:off x="4193627" y="2632978"/>
            <a:ext cx="809297" cy="278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024324" y="2007474"/>
            <a:ext cx="4452074" cy="3208446"/>
          </a:xfrm>
          <a:prstGeom prst="rect">
            <a:avLst/>
          </a:prstGeom>
        </p:spPr>
      </p:pic>
    </p:spTree>
    <p:extLst>
      <p:ext uri="{BB962C8B-B14F-4D97-AF65-F5344CB8AC3E}">
        <p14:creationId xmlns:p14="http://schemas.microsoft.com/office/powerpoint/2010/main" val="276271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454" y="252522"/>
            <a:ext cx="9905999" cy="640857"/>
          </a:xfrm>
        </p:spPr>
        <p:txBody>
          <a:bodyPr/>
          <a:lstStyle/>
          <a:p>
            <a:pPr marL="0" indent="0">
              <a:buNone/>
            </a:pPr>
            <a:r>
              <a:rPr lang="en-US" dirty="0"/>
              <a:t>5) Select the Contact type you are using.</a:t>
            </a:r>
          </a:p>
          <a:p>
            <a:pPr marL="0" indent="0">
              <a:buNone/>
            </a:pPr>
            <a:endParaRPr lang="en-US" dirty="0"/>
          </a:p>
        </p:txBody>
      </p:sp>
      <p:pic>
        <p:nvPicPr>
          <p:cNvPr id="4" name="Picture 3"/>
          <p:cNvPicPr/>
          <p:nvPr/>
        </p:nvPicPr>
        <p:blipFill>
          <a:blip r:embed="rId2"/>
          <a:stretch>
            <a:fillRect/>
          </a:stretch>
        </p:blipFill>
        <p:spPr>
          <a:xfrm>
            <a:off x="2241331" y="1213452"/>
            <a:ext cx="5943600" cy="5019675"/>
          </a:xfrm>
          <a:prstGeom prst="rect">
            <a:avLst/>
          </a:prstGeom>
        </p:spPr>
      </p:pic>
    </p:spTree>
    <p:extLst>
      <p:ext uri="{BB962C8B-B14F-4D97-AF65-F5344CB8AC3E}">
        <p14:creationId xmlns:p14="http://schemas.microsoft.com/office/powerpoint/2010/main" val="125209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902" y="284053"/>
            <a:ext cx="9905999" cy="651368"/>
          </a:xfrm>
        </p:spPr>
        <p:txBody>
          <a:bodyPr/>
          <a:lstStyle/>
          <a:p>
            <a:pPr marL="0" indent="0">
              <a:buNone/>
            </a:pPr>
            <a:r>
              <a:rPr lang="en-US" dirty="0"/>
              <a:t>5) Enter your Contact Information and hit “</a:t>
            </a:r>
            <a:r>
              <a:rPr lang="en-US" b="1" dirty="0"/>
              <a:t>Continue</a:t>
            </a:r>
            <a:r>
              <a:rPr lang="en-US" dirty="0"/>
              <a:t>”. </a:t>
            </a:r>
          </a:p>
          <a:p>
            <a:pPr marL="0" indent="0">
              <a:buNone/>
            </a:pPr>
            <a:endParaRPr lang="en-US" dirty="0"/>
          </a:p>
        </p:txBody>
      </p:sp>
      <p:pic>
        <p:nvPicPr>
          <p:cNvPr id="4" name="Picture 3"/>
          <p:cNvPicPr/>
          <p:nvPr/>
        </p:nvPicPr>
        <p:blipFill>
          <a:blip r:embed="rId2"/>
          <a:stretch>
            <a:fillRect/>
          </a:stretch>
        </p:blipFill>
        <p:spPr>
          <a:xfrm>
            <a:off x="2178269" y="751577"/>
            <a:ext cx="5943600" cy="5796280"/>
          </a:xfrm>
          <a:prstGeom prst="rect">
            <a:avLst/>
          </a:prstGeom>
        </p:spPr>
      </p:pic>
    </p:spTree>
    <p:extLst>
      <p:ext uri="{BB962C8B-B14F-4D97-AF65-F5344CB8AC3E}">
        <p14:creationId xmlns:p14="http://schemas.microsoft.com/office/powerpoint/2010/main" val="312517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496" y="210480"/>
            <a:ext cx="4263696" cy="1408113"/>
          </a:xfrm>
        </p:spPr>
        <p:txBody>
          <a:bodyPr>
            <a:normAutofit fontScale="70000" lnSpcReduction="20000"/>
          </a:bodyPr>
          <a:lstStyle/>
          <a:p>
            <a:pPr marL="0" indent="0">
              <a:buNone/>
            </a:pPr>
            <a:r>
              <a:rPr lang="en-US" dirty="0"/>
              <a:t>6) You should get a message displaying that your “</a:t>
            </a:r>
            <a:r>
              <a:rPr lang="en-US" b="1" dirty="0"/>
              <a:t>Contact was added successfully</a:t>
            </a:r>
            <a:r>
              <a:rPr lang="en-US" dirty="0"/>
              <a:t>”. From there you can edit or delete your profile. Or you can add additional Contact information.</a:t>
            </a:r>
          </a:p>
          <a:p>
            <a:pPr marL="0" indent="0">
              <a:buNone/>
            </a:pPr>
            <a:endParaRPr lang="en-US" dirty="0"/>
          </a:p>
        </p:txBody>
      </p:sp>
      <p:pic>
        <p:nvPicPr>
          <p:cNvPr id="4" name="Picture 3"/>
          <p:cNvPicPr/>
          <p:nvPr/>
        </p:nvPicPr>
        <p:blipFill>
          <a:blip r:embed="rId2"/>
          <a:stretch>
            <a:fillRect/>
          </a:stretch>
        </p:blipFill>
        <p:spPr>
          <a:xfrm>
            <a:off x="5489192" y="166030"/>
            <a:ext cx="5438775" cy="2905125"/>
          </a:xfrm>
          <a:prstGeom prst="rect">
            <a:avLst/>
          </a:prstGeom>
        </p:spPr>
      </p:pic>
      <p:sp>
        <p:nvSpPr>
          <p:cNvPr id="5" name="Rectangle 4"/>
          <p:cNvSpPr/>
          <p:nvPr/>
        </p:nvSpPr>
        <p:spPr>
          <a:xfrm>
            <a:off x="1225496" y="2977846"/>
            <a:ext cx="4263696"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7) Click continue registration at the bottom and on the next page you should receive another notification that your account was added successfully, and you can now proceed to login. </a:t>
            </a:r>
          </a:p>
        </p:txBody>
      </p:sp>
      <p:pic>
        <p:nvPicPr>
          <p:cNvPr id="6" name="Picture 5"/>
          <p:cNvPicPr/>
          <p:nvPr/>
        </p:nvPicPr>
        <p:blipFill>
          <a:blip r:embed="rId3"/>
          <a:stretch>
            <a:fillRect/>
          </a:stretch>
        </p:blipFill>
        <p:spPr>
          <a:xfrm>
            <a:off x="5310352" y="3888751"/>
            <a:ext cx="5943600" cy="2338705"/>
          </a:xfrm>
          <a:prstGeom prst="rect">
            <a:avLst/>
          </a:prstGeom>
        </p:spPr>
      </p:pic>
    </p:spTree>
    <p:extLst>
      <p:ext uri="{BB962C8B-B14F-4D97-AF65-F5344CB8AC3E}">
        <p14:creationId xmlns:p14="http://schemas.microsoft.com/office/powerpoint/2010/main" val="333122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Link a Professional License to Your Account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1) Once </a:t>
            </a:r>
            <a:r>
              <a:rPr lang="en-US" dirty="0"/>
              <a:t>you log into </a:t>
            </a:r>
            <a:r>
              <a:rPr lang="en-US" dirty="0" err="1"/>
              <a:t>Accela</a:t>
            </a:r>
            <a:r>
              <a:rPr lang="en-US" dirty="0"/>
              <a:t>, in the top right-hand corner click </a:t>
            </a:r>
            <a:r>
              <a:rPr lang="en-US" b="1" dirty="0"/>
              <a:t>“Account Management”. </a:t>
            </a:r>
            <a:r>
              <a:rPr lang="en-US" dirty="0"/>
              <a:t>(You will be asked for a license number)</a:t>
            </a:r>
          </a:p>
          <a:p>
            <a:pPr marL="0" indent="0">
              <a:buNone/>
            </a:pPr>
            <a:endParaRPr lang="en-US" dirty="0"/>
          </a:p>
        </p:txBody>
      </p:sp>
      <p:pic>
        <p:nvPicPr>
          <p:cNvPr id="4" name="Picture 3"/>
          <p:cNvPicPr/>
          <p:nvPr/>
        </p:nvPicPr>
        <p:blipFill>
          <a:blip r:embed="rId2"/>
          <a:stretch>
            <a:fillRect/>
          </a:stretch>
        </p:blipFill>
        <p:spPr>
          <a:xfrm>
            <a:off x="4648200" y="3120466"/>
            <a:ext cx="5943600" cy="2088515"/>
          </a:xfrm>
          <a:prstGeom prst="rect">
            <a:avLst/>
          </a:prstGeom>
        </p:spPr>
      </p:pic>
      <p:sp>
        <p:nvSpPr>
          <p:cNvPr id="5" name="Oval 4"/>
          <p:cNvSpPr/>
          <p:nvPr/>
        </p:nvSpPr>
        <p:spPr>
          <a:xfrm>
            <a:off x="8744607" y="3825766"/>
            <a:ext cx="945931" cy="194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82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454" y="231501"/>
            <a:ext cx="9905999" cy="3541714"/>
          </a:xfrm>
        </p:spPr>
        <p:txBody>
          <a:bodyPr/>
          <a:lstStyle/>
          <a:p>
            <a:pPr marL="0" indent="0">
              <a:buNone/>
            </a:pPr>
            <a:r>
              <a:rPr lang="en-US" dirty="0" smtClean="0"/>
              <a:t>1)</a:t>
            </a:r>
            <a:r>
              <a:rPr lang="en-US" dirty="0"/>
              <a:t> To add a License, click </a:t>
            </a:r>
            <a:r>
              <a:rPr lang="en-US" b="1" dirty="0"/>
              <a:t>“Add License”</a:t>
            </a:r>
            <a:endParaRPr lang="en-US" dirty="0"/>
          </a:p>
          <a:p>
            <a:pPr marL="0" indent="0">
              <a:buNone/>
            </a:pPr>
            <a:endParaRPr lang="en-US" dirty="0"/>
          </a:p>
        </p:txBody>
      </p:sp>
      <p:pic>
        <p:nvPicPr>
          <p:cNvPr id="4" name="Picture 3"/>
          <p:cNvPicPr/>
          <p:nvPr/>
        </p:nvPicPr>
        <p:blipFill>
          <a:blip r:embed="rId2"/>
          <a:stretch>
            <a:fillRect/>
          </a:stretch>
        </p:blipFill>
        <p:spPr>
          <a:xfrm>
            <a:off x="3381375" y="1381125"/>
            <a:ext cx="5429250" cy="4095750"/>
          </a:xfrm>
          <a:prstGeom prst="rect">
            <a:avLst/>
          </a:prstGeom>
        </p:spPr>
      </p:pic>
      <p:sp>
        <p:nvSpPr>
          <p:cNvPr id="5" name="Oval 4"/>
          <p:cNvSpPr/>
          <p:nvPr/>
        </p:nvSpPr>
        <p:spPr>
          <a:xfrm>
            <a:off x="7956331" y="3993931"/>
            <a:ext cx="725214" cy="1891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43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1927</TotalTime>
  <Words>1836</Words>
  <Application>Microsoft Office PowerPoint</Application>
  <PresentationFormat>Widescreen</PresentationFormat>
  <Paragraphs>90</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Times New Roman</vt:lpstr>
      <vt:lpstr>Trebuchet MS</vt:lpstr>
      <vt:lpstr>Tw Cen MT</vt:lpstr>
      <vt:lpstr>Circuit</vt:lpstr>
      <vt:lpstr>Accela Citizen Access (ACA) Tutorial </vt:lpstr>
      <vt:lpstr>Account Management</vt:lpstr>
      <vt:lpstr>PowerPoint Presentation</vt:lpstr>
      <vt:lpstr>PowerPoint Presentation</vt:lpstr>
      <vt:lpstr>PowerPoint Presentation</vt:lpstr>
      <vt:lpstr>PowerPoint Presentation</vt:lpstr>
      <vt:lpstr>PowerPoint Presentation</vt:lpstr>
      <vt:lpstr>How to Link a Professional License to Your Account </vt:lpstr>
      <vt:lpstr>PowerPoint Presentation</vt:lpstr>
      <vt:lpstr>PowerPoint Presentation</vt:lpstr>
      <vt:lpstr>PowerPoint Presentation</vt:lpstr>
      <vt:lpstr>How to Apply for Permits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your projects</vt:lpstr>
      <vt:lpstr>How to check the status of your application</vt:lpstr>
      <vt:lpstr>PowerPoint Presentation</vt:lpstr>
      <vt:lpstr>PowerPoint Presentation</vt:lpstr>
      <vt:lpstr>PowerPoint Presentation</vt:lpstr>
      <vt:lpstr>PowerPoint Presentation</vt:lpstr>
      <vt:lpstr>PowerPoint Presentation</vt:lpstr>
      <vt:lpstr>How to schedule an inspection</vt:lpstr>
      <vt:lpstr>PowerPoint Presentation</vt:lpstr>
      <vt:lpstr>PowerPoint Presentation</vt:lpstr>
      <vt:lpstr>PowerPoint Presentation</vt:lpstr>
      <vt:lpstr>PowerPoint Presentation</vt:lpstr>
      <vt:lpstr>How to add new or revised documents</vt:lpstr>
      <vt:lpstr>PowerPoint Presentation</vt:lpstr>
      <vt:lpstr>PowerPoint Presentation</vt:lpstr>
      <vt:lpstr>PowerPoint Presentation</vt:lpstr>
      <vt:lpstr>PowerPoint Presentation</vt:lpstr>
      <vt:lpstr>How to search for a record</vt:lpstr>
      <vt:lpstr>PowerPoint Presentation</vt:lpstr>
      <vt:lpstr>PowerPoint Presentation</vt:lpstr>
      <vt:lpstr>How to create a collection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Accela Citizen Access (ACA) Tutorial</dc:title>
  <dc:creator>Kevin Taylor</dc:creator>
  <cp:lastModifiedBy>Kevin Taylor</cp:lastModifiedBy>
  <cp:revision>22</cp:revision>
  <dcterms:created xsi:type="dcterms:W3CDTF">2019-09-23T13:34:55Z</dcterms:created>
  <dcterms:modified xsi:type="dcterms:W3CDTF">2020-03-16T19:39:12Z</dcterms:modified>
</cp:coreProperties>
</file>